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image4.jp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sldIdLst>
    <p:sldId id="270" r:id="rId2"/>
    <p:sldId id="321" r:id="rId3"/>
    <p:sldId id="322" r:id="rId4"/>
    <p:sldId id="323" r:id="rId5"/>
    <p:sldId id="292" r:id="rId6"/>
    <p:sldId id="278" r:id="rId7"/>
    <p:sldId id="325" r:id="rId8"/>
    <p:sldId id="326" r:id="rId9"/>
    <p:sldId id="327" r:id="rId10"/>
    <p:sldId id="324" r:id="rId11"/>
    <p:sldId id="315" r:id="rId12"/>
    <p:sldId id="316" r:id="rId13"/>
    <p:sldId id="259" r:id="rId14"/>
    <p:sldId id="310" r:id="rId15"/>
    <p:sldId id="311" r:id="rId16"/>
    <p:sldId id="328" r:id="rId17"/>
    <p:sldId id="329" r:id="rId18"/>
    <p:sldId id="309" r:id="rId19"/>
    <p:sldId id="294" r:id="rId20"/>
    <p:sldId id="272" r:id="rId21"/>
    <p:sldId id="330" r:id="rId22"/>
    <p:sldId id="295" r:id="rId23"/>
    <p:sldId id="331" r:id="rId24"/>
    <p:sldId id="332" r:id="rId25"/>
    <p:sldId id="333" r:id="rId26"/>
    <p:sldId id="334" r:id="rId27"/>
    <p:sldId id="335" r:id="rId28"/>
    <p:sldId id="336" r:id="rId29"/>
    <p:sldId id="296" r:id="rId30"/>
    <p:sldId id="275" r:id="rId31"/>
    <p:sldId id="317" r:id="rId32"/>
    <p:sldId id="318" r:id="rId33"/>
    <p:sldId id="337" r:id="rId34"/>
    <p:sldId id="319" r:id="rId35"/>
    <p:sldId id="320" r:id="rId36"/>
    <p:sldId id="338" r:id="rId37"/>
    <p:sldId id="350" r:id="rId38"/>
    <p:sldId id="351" r:id="rId39"/>
    <p:sldId id="352" r:id="rId40"/>
    <p:sldId id="353" r:id="rId41"/>
    <p:sldId id="286" r:id="rId42"/>
    <p:sldId id="282" r:id="rId43"/>
    <p:sldId id="339" r:id="rId44"/>
    <p:sldId id="340" r:id="rId45"/>
    <p:sldId id="281" r:id="rId46"/>
    <p:sldId id="287" r:id="rId47"/>
    <p:sldId id="288" r:id="rId48"/>
    <p:sldId id="285" r:id="rId49"/>
    <p:sldId id="291" r:id="rId50"/>
    <p:sldId id="341" r:id="rId51"/>
    <p:sldId id="290" r:id="rId52"/>
    <p:sldId id="347" r:id="rId53"/>
    <p:sldId id="342" r:id="rId54"/>
    <p:sldId id="307" r:id="rId55"/>
    <p:sldId id="308" r:id="rId56"/>
    <p:sldId id="343" r:id="rId57"/>
    <p:sldId id="348" r:id="rId58"/>
    <p:sldId id="346" r:id="rId59"/>
    <p:sldId id="298" r:id="rId60"/>
    <p:sldId id="313" r:id="rId61"/>
    <p:sldId id="299" r:id="rId62"/>
    <p:sldId id="256" r:id="rId63"/>
    <p:sldId id="300" r:id="rId64"/>
    <p:sldId id="314" r:id="rId65"/>
    <p:sldId id="344" r:id="rId66"/>
    <p:sldId id="345" r:id="rId67"/>
    <p:sldId id="304" r:id="rId68"/>
    <p:sldId id="302" r:id="rId69"/>
    <p:sldId id="303" r:id="rId70"/>
    <p:sldId id="305" r:id="rId71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9352A-5E75-48E1-ABD4-F4AB039C791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BFF0A-CFBD-4C1E-8CAB-5F101D9B0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276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3935E4-0F0C-47FE-8770-111823453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E84D3D-0269-4AA8-AF9A-44FD4F07BC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3F22D8-C186-4FCF-A975-278C9925B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B6B7-DAC3-4A3D-A074-A8676B1AB27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83BD60-8079-404B-B0F0-9ED3CD906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A10E51-444F-46DD-905E-FD689D0A8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AEE1-F2BE-455E-B402-829660203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381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A64CC-68AE-4CB5-B32B-E21CAD688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09470D-A0DB-4B30-A22A-6588E1BBC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6C65AE-361D-4983-BB44-215493341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B6B7-DAC3-4A3D-A074-A8676B1AB27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D4437F-F01A-4108-8588-AF981B25D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74700F-A164-477B-BE91-E88E1917E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AEE1-F2BE-455E-B402-829660203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397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5C5813-3A01-4195-88AB-BFF3F7784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D1B34D-127F-4E1F-9488-55FC7F92E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5C738A-65E6-49FD-8470-A0B6B8AB3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B6B7-DAC3-4A3D-A074-A8676B1AB27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07515E-03B9-4CF2-B573-6C0AD448A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94F763-E4CB-40AB-B583-7729DF912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AEE1-F2BE-455E-B402-829660203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526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161DC8-7AE1-4C1F-80EE-72BBDC7DD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92E1C1-4FD6-4C18-A41E-7F0C03A71B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6D104BC-FD0C-49E1-A498-DD6585602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032F46-B67A-4ECC-B95D-588072EF5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B6B7-DAC3-4A3D-A074-A8676B1AB27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FCF39A-37AB-45EF-9052-D3A5BAAC5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79C56D-05C6-4887-8CE4-20818F463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AEE1-F2BE-455E-B402-829660203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877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ED1570-A29F-436B-9707-1F1FCBE52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709DB4-1B2D-4F72-9BCD-20540376F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3D12BB3-0232-4CAE-B254-F720EECFAC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F71DD91-6E0F-4C23-B203-C7D8214240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A46BF49-D53B-4770-AA8B-E8BA06D1F5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749F38A-F6F3-470F-9C41-DF6E848B9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B6B7-DAC3-4A3D-A074-A8676B1AB27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E870977-A07B-4EA1-BBC4-0F7DD4574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139AF61-AD86-4FD4-B01A-7B5EBFACC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AEE1-F2BE-455E-B402-829660203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615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F37392-3D17-4B87-A9BD-E2D6E29BD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8E37D2B-07D8-4DC3-BAB9-9322E6F17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B6B7-DAC3-4A3D-A074-A8676B1AB27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BACD7CA-D07C-4140-A5AE-7CDE34E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D6884FC-A1C7-41FE-913C-9AB142477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AEE1-F2BE-455E-B402-829660203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541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CC6FA1B-092B-4785-9DA8-E87AE62C8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B6B7-DAC3-4A3D-A074-A8676B1AB27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078E02D-5D38-4CCA-9E7A-0EDE357B5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F3B34D7-9A6B-4C28-ACAC-5FBA5836D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AEE1-F2BE-455E-B402-829660203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316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ECA122-A786-4369-AC08-924CAFCD7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A21A66-EDD8-4377-AD0C-5F4B05A7A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4E044E-3D91-479E-A9AE-DF907CCE62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48F4D0-BDE7-492B-AA89-1C5B8BB3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B6B7-DAC3-4A3D-A074-A8676B1AB27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1CE9EC-8A7B-43A4-9084-DE1496F6B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5DA54C6-3CCA-4BFB-9228-9C24E0D8C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AEE1-F2BE-455E-B402-829660203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759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18A83A-FC99-4802-8C38-EA77666AB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B6AE9CA-AF1C-4C7E-A292-78BC9EB206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5BB36E-343E-4EBE-8697-B0CB1AFA95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365ACBB-E763-4C3A-B976-E7E03CBF4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B6B7-DAC3-4A3D-A074-A8676B1AB27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59E0AC2-A389-45AF-9D7A-B12B5F40D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201562A-DDBD-4C77-BBA6-C4C955963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AEE1-F2BE-455E-B402-829660203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22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F591B3-45E6-4A57-965E-6D97C8398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CDA778-DA26-4B7E-AB27-526F4D2E40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B1A49A-F399-4C84-8DFC-3A11B023B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B6B7-DAC3-4A3D-A074-A8676B1AB27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4447B8-0EFC-4865-A5FD-23FE74ADF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52293F-820D-483A-9C69-24A526FA1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AEE1-F2BE-455E-B402-829660203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870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DA02EB2-25C7-48D9-A446-03F22B344D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2AEA797-5162-471E-8312-B7B78A8038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13B2F6-8827-4B06-A739-E15DCFE01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B6B7-DAC3-4A3D-A074-A8676B1AB27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554EC8-53FC-43E7-909D-E0D01A099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2F7B83-081F-4093-ADE0-359700AB9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AEE1-F2BE-455E-B402-829660203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713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24" y="1524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3175">
            <a:solidFill>
              <a:srgbClr val="F8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2190475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56512" y="1202512"/>
            <a:ext cx="3654425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0035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1062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B933C8-3A94-457B-87F7-799345C6A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C3A2F2-C66A-405F-B1EE-8D50D7280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CBF5FB-5AD1-4447-BE9D-CA12F64A2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5B6B7-DAC3-4A3D-A074-A8676B1AB27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739C1A-2FBD-4B99-AC16-A3165A9CF2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C39390-5DA6-4DF1-A479-914FDD538D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FAEE1-F2BE-455E-B402-8296602033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148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jpg"/><Relationship Id="rId7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.jp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.jpg"/><Relationship Id="rId7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4.jp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4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3.jp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6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.png"/><Relationship Id="rId7" Type="http://schemas.openxmlformats.org/officeDocument/2006/relationships/image" Target="../media/image5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.jpg"/><Relationship Id="rId9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.png"/><Relationship Id="rId7" Type="http://schemas.openxmlformats.org/officeDocument/2006/relationships/image" Target="../media/image55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3.jpg"/><Relationship Id="rId4" Type="http://schemas.openxmlformats.org/officeDocument/2006/relationships/image" Target="../media/image4.jpg"/><Relationship Id="rId9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.jpg"/><Relationship Id="rId7" Type="http://schemas.openxmlformats.org/officeDocument/2006/relationships/image" Target="../media/image6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4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.jpg"/><Relationship Id="rId7" Type="http://schemas.openxmlformats.org/officeDocument/2006/relationships/image" Target="../media/image6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6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4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.jpg"/><Relationship Id="rId7" Type="http://schemas.openxmlformats.org/officeDocument/2006/relationships/image" Target="../media/image7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4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3.jpg"/><Relationship Id="rId7" Type="http://schemas.openxmlformats.org/officeDocument/2006/relationships/image" Target="../media/image7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1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1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1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1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1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1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1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10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3.jpg"/><Relationship Id="rId7" Type="http://schemas.openxmlformats.org/officeDocument/2006/relationships/image" Target="../media/image10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png"/><Relationship Id="rId3" Type="http://schemas.openxmlformats.org/officeDocument/2006/relationships/image" Target="../media/image3.jpg"/><Relationship Id="rId7" Type="http://schemas.openxmlformats.org/officeDocument/2006/relationships/image" Target="../media/image101.png"/><Relationship Id="rId12" Type="http://schemas.openxmlformats.org/officeDocument/2006/relationships/image" Target="../media/image109.png"/><Relationship Id="rId2" Type="http://schemas.openxmlformats.org/officeDocument/2006/relationships/image" Target="../media/image2.png"/><Relationship Id="rId16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11" Type="http://schemas.openxmlformats.org/officeDocument/2006/relationships/image" Target="../media/image108.png"/><Relationship Id="rId5" Type="http://schemas.openxmlformats.org/officeDocument/2006/relationships/image" Target="../media/image99.png"/><Relationship Id="rId15" Type="http://schemas.openxmlformats.org/officeDocument/2006/relationships/image" Target="../media/image112.png"/><Relationship Id="rId10" Type="http://schemas.openxmlformats.org/officeDocument/2006/relationships/image" Target="../media/image107.png"/><Relationship Id="rId4" Type="http://schemas.openxmlformats.org/officeDocument/2006/relationships/image" Target="../media/image98.png"/><Relationship Id="rId9" Type="http://schemas.openxmlformats.org/officeDocument/2006/relationships/image" Target="../media/image106.png"/><Relationship Id="rId14" Type="http://schemas.openxmlformats.org/officeDocument/2006/relationships/image" Target="../media/image11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122.png"/><Relationship Id="rId3" Type="http://schemas.openxmlformats.org/officeDocument/2006/relationships/image" Target="../media/image3.jpg"/><Relationship Id="rId7" Type="http://schemas.openxmlformats.org/officeDocument/2006/relationships/image" Target="../media/image116.png"/><Relationship Id="rId12" Type="http://schemas.openxmlformats.org/officeDocument/2006/relationships/image" Target="../media/image121.png"/><Relationship Id="rId17" Type="http://schemas.openxmlformats.org/officeDocument/2006/relationships/image" Target="../media/image112.png"/><Relationship Id="rId2" Type="http://schemas.openxmlformats.org/officeDocument/2006/relationships/image" Target="../media/image2.png"/><Relationship Id="rId16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11" Type="http://schemas.openxmlformats.org/officeDocument/2006/relationships/image" Target="../media/image120.png"/><Relationship Id="rId5" Type="http://schemas.openxmlformats.org/officeDocument/2006/relationships/image" Target="../media/image114.png"/><Relationship Id="rId15" Type="http://schemas.openxmlformats.org/officeDocument/2006/relationships/image" Target="../media/image124.png"/><Relationship Id="rId10" Type="http://schemas.openxmlformats.org/officeDocument/2006/relationships/image" Target="../media/image119.png"/><Relationship Id="rId4" Type="http://schemas.openxmlformats.org/officeDocument/2006/relationships/image" Target="../media/image99.png"/><Relationship Id="rId9" Type="http://schemas.openxmlformats.org/officeDocument/2006/relationships/image" Target="../media/image118.png"/><Relationship Id="rId14" Type="http://schemas.openxmlformats.org/officeDocument/2006/relationships/image" Target="../media/image12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image" Target="../media/image132.png"/><Relationship Id="rId18" Type="http://schemas.openxmlformats.org/officeDocument/2006/relationships/image" Target="../media/image136.png"/><Relationship Id="rId3" Type="http://schemas.openxmlformats.org/officeDocument/2006/relationships/image" Target="../media/image3.jpg"/><Relationship Id="rId7" Type="http://schemas.openxmlformats.org/officeDocument/2006/relationships/image" Target="../media/image126.png"/><Relationship Id="rId12" Type="http://schemas.openxmlformats.org/officeDocument/2006/relationships/image" Target="../media/image131.png"/><Relationship Id="rId17" Type="http://schemas.openxmlformats.org/officeDocument/2006/relationships/image" Target="../media/image112.png"/><Relationship Id="rId2" Type="http://schemas.openxmlformats.org/officeDocument/2006/relationships/image" Target="../media/image2.png"/><Relationship Id="rId16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11" Type="http://schemas.openxmlformats.org/officeDocument/2006/relationships/image" Target="../media/image130.png"/><Relationship Id="rId5" Type="http://schemas.openxmlformats.org/officeDocument/2006/relationships/image" Target="../media/image118.png"/><Relationship Id="rId15" Type="http://schemas.openxmlformats.org/officeDocument/2006/relationships/image" Target="../media/image134.png"/><Relationship Id="rId10" Type="http://schemas.openxmlformats.org/officeDocument/2006/relationships/image" Target="../media/image129.png"/><Relationship Id="rId4" Type="http://schemas.openxmlformats.org/officeDocument/2006/relationships/image" Target="../media/image99.png"/><Relationship Id="rId9" Type="http://schemas.openxmlformats.org/officeDocument/2006/relationships/image" Target="../media/image128.png"/><Relationship Id="rId14" Type="http://schemas.openxmlformats.org/officeDocument/2006/relationships/image" Target="../media/image13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2.png"/><Relationship Id="rId7" Type="http://schemas.openxmlformats.org/officeDocument/2006/relationships/image" Target="../media/image138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5" Type="http://schemas.openxmlformats.org/officeDocument/2006/relationships/image" Target="../media/image3.jpg"/><Relationship Id="rId10" Type="http://schemas.openxmlformats.org/officeDocument/2006/relationships/image" Target="../media/image141.png"/><Relationship Id="rId4" Type="http://schemas.openxmlformats.org/officeDocument/2006/relationships/image" Target="../media/image4.jpg"/><Relationship Id="rId9" Type="http://schemas.openxmlformats.org/officeDocument/2006/relationships/image" Target="../media/image14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2.png"/><Relationship Id="rId7" Type="http://schemas.openxmlformats.org/officeDocument/2006/relationships/image" Target="../media/image143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3.jpg"/><Relationship Id="rId10" Type="http://schemas.openxmlformats.org/officeDocument/2006/relationships/image" Target="../media/image146.png"/><Relationship Id="rId4" Type="http://schemas.openxmlformats.org/officeDocument/2006/relationships/image" Target="../media/image4.jpg"/><Relationship Id="rId9" Type="http://schemas.openxmlformats.org/officeDocument/2006/relationships/image" Target="../media/image14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4" Type="http://schemas.openxmlformats.org/officeDocument/2006/relationships/image" Target="../media/image1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2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5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2.png"/><Relationship Id="rId7" Type="http://schemas.openxmlformats.org/officeDocument/2006/relationships/image" Target="../media/image154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5" Type="http://schemas.openxmlformats.org/officeDocument/2006/relationships/image" Target="../media/image3.jpg"/><Relationship Id="rId10" Type="http://schemas.openxmlformats.org/officeDocument/2006/relationships/image" Target="../media/image157.png"/><Relationship Id="rId4" Type="http://schemas.openxmlformats.org/officeDocument/2006/relationships/image" Target="../media/image4.jpg"/><Relationship Id="rId9" Type="http://schemas.openxmlformats.org/officeDocument/2006/relationships/image" Target="../media/image15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2.png"/><Relationship Id="rId7" Type="http://schemas.openxmlformats.org/officeDocument/2006/relationships/image" Target="../media/image159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5" Type="http://schemas.openxmlformats.org/officeDocument/2006/relationships/image" Target="../media/image3.jpg"/><Relationship Id="rId10" Type="http://schemas.openxmlformats.org/officeDocument/2006/relationships/image" Target="../media/image162.png"/><Relationship Id="rId4" Type="http://schemas.openxmlformats.org/officeDocument/2006/relationships/image" Target="../media/image4.jpg"/><Relationship Id="rId9" Type="http://schemas.openxmlformats.org/officeDocument/2006/relationships/image" Target="../media/image16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2.png"/><Relationship Id="rId7" Type="http://schemas.openxmlformats.org/officeDocument/2006/relationships/image" Target="../media/image164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.png"/><Relationship Id="rId5" Type="http://schemas.openxmlformats.org/officeDocument/2006/relationships/image" Target="../media/image3.jpg"/><Relationship Id="rId10" Type="http://schemas.openxmlformats.org/officeDocument/2006/relationships/image" Target="../media/image167.png"/><Relationship Id="rId4" Type="http://schemas.openxmlformats.org/officeDocument/2006/relationships/image" Target="../media/image4.jpg"/><Relationship Id="rId9" Type="http://schemas.openxmlformats.org/officeDocument/2006/relationships/image" Target="../media/image16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3" Type="http://schemas.openxmlformats.org/officeDocument/2006/relationships/image" Target="../media/image2.png"/><Relationship Id="rId7" Type="http://schemas.openxmlformats.org/officeDocument/2006/relationships/image" Target="../media/image170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png"/><Relationship Id="rId5" Type="http://schemas.openxmlformats.org/officeDocument/2006/relationships/image" Target="../media/image168.png"/><Relationship Id="rId4" Type="http://schemas.openxmlformats.org/officeDocument/2006/relationships/image" Target="../media/image3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3.png"/><Relationship Id="rId5" Type="http://schemas.openxmlformats.org/officeDocument/2006/relationships/image" Target="../media/image172.png"/><Relationship Id="rId4" Type="http://schemas.openxmlformats.org/officeDocument/2006/relationships/image" Target="../media/image10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3" Type="http://schemas.openxmlformats.org/officeDocument/2006/relationships/image" Target="../media/image2.png"/><Relationship Id="rId7" Type="http://schemas.openxmlformats.org/officeDocument/2006/relationships/image" Target="../media/image175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png"/><Relationship Id="rId5" Type="http://schemas.openxmlformats.org/officeDocument/2006/relationships/image" Target="../media/image3.jpg"/><Relationship Id="rId4" Type="http://schemas.openxmlformats.org/officeDocument/2006/relationships/image" Target="../media/image4.jpg"/><Relationship Id="rId9" Type="http://schemas.openxmlformats.org/officeDocument/2006/relationships/image" Target="../media/image17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8.png"/><Relationship Id="rId4" Type="http://schemas.openxmlformats.org/officeDocument/2006/relationships/image" Target="../media/image1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2.png"/><Relationship Id="rId4" Type="http://schemas.openxmlformats.org/officeDocument/2006/relationships/image" Target="../media/image18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3.png"/><Relationship Id="rId4" Type="http://schemas.openxmlformats.org/officeDocument/2006/relationships/image" Target="../media/image18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5.png"/><Relationship Id="rId4" Type="http://schemas.openxmlformats.org/officeDocument/2006/relationships/image" Target="../media/image18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6.png"/><Relationship Id="rId4" Type="http://schemas.openxmlformats.org/officeDocument/2006/relationships/image" Target="../media/image18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9.png"/><Relationship Id="rId4" Type="http://schemas.openxmlformats.org/officeDocument/2006/relationships/image" Target="../media/image18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8.png"/><Relationship Id="rId5" Type="http://schemas.openxmlformats.org/officeDocument/2006/relationships/image" Target="../media/image190.png"/><Relationship Id="rId4" Type="http://schemas.openxmlformats.org/officeDocument/2006/relationships/image" Target="../media/image3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2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4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3.png"/><Relationship Id="rId5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6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8.emf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emf"/><Relationship Id="rId5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0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202.png"/><Relationship Id="rId4" Type="http://schemas.openxmlformats.org/officeDocument/2006/relationships/image" Target="../media/image20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203.png"/><Relationship Id="rId4" Type="http://schemas.openxmlformats.org/officeDocument/2006/relationships/image" Target="../media/image20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4.emf"/><Relationship Id="rId4" Type="http://schemas.openxmlformats.org/officeDocument/2006/relationships/image" Target="../media/image3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6.png"/><Relationship Id="rId5" Type="http://schemas.openxmlformats.org/officeDocument/2006/relationships/image" Target="../media/image205.png"/><Relationship Id="rId4" Type="http://schemas.openxmlformats.org/officeDocument/2006/relationships/image" Target="../media/image3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8.png"/><Relationship Id="rId5" Type="http://schemas.openxmlformats.org/officeDocument/2006/relationships/image" Target="../media/image207.png"/><Relationship Id="rId4" Type="http://schemas.openxmlformats.org/officeDocument/2006/relationships/image" Target="../media/image3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3">
            <a:extLst>
              <a:ext uri="{FF2B5EF4-FFF2-40B4-BE49-F238E27FC236}">
                <a16:creationId xmlns:a16="http://schemas.microsoft.com/office/drawing/2014/main" id="{EF101B83-4A9A-416D-B173-2FDABBC9008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5" y="-7759"/>
            <a:ext cx="185927" cy="6857999"/>
          </a:xfrm>
          <a:prstGeom prst="rect">
            <a:avLst/>
          </a:prstGeom>
        </p:spPr>
      </p:pic>
      <p:sp>
        <p:nvSpPr>
          <p:cNvPr id="7" name="Заголовок 4">
            <a:extLst>
              <a:ext uri="{FF2B5EF4-FFF2-40B4-BE49-F238E27FC236}">
                <a16:creationId xmlns:a16="http://schemas.microsoft.com/office/drawing/2014/main" id="{2FE19C24-F32E-4FCE-84DD-76C7B6C88C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88310" y="3617068"/>
            <a:ext cx="5634906" cy="1994392"/>
          </a:xfrm>
        </p:spPr>
        <p:txBody>
          <a:bodyPr/>
          <a:lstStyle/>
          <a:p>
            <a:r>
              <a:rPr lang="en-US" sz="7200" b="1" dirty="0">
                <a:solidFill>
                  <a:schemeClr val="bg1"/>
                </a:solidFill>
                <a:latin typeface="+mn-lt"/>
              </a:rPr>
              <a:t>Retail 2026***</a:t>
            </a:r>
            <a:endParaRPr lang="ru-RU" sz="72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305" y="198872"/>
            <a:ext cx="47217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DEO 615 NB MIA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91305" y="1057940"/>
            <a:ext cx="5685695" cy="4559581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dirty="0" err="1">
                <a:latin typeface="Calibri"/>
                <a:cs typeface="Calibri"/>
              </a:rPr>
              <a:t>Встраиваем</a:t>
            </a:r>
            <a:r>
              <a:rPr lang="ru-RU" sz="1600" b="1" dirty="0" err="1">
                <a:latin typeface="Calibri"/>
                <a:cs typeface="Calibri"/>
              </a:rPr>
              <a:t>ый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lang="ru-RU" sz="1600" b="1" spc="-35" dirty="0">
                <a:latin typeface="Calibri"/>
                <a:cs typeface="Calibri"/>
              </a:rPr>
              <a:t>электрический духовой шкаф</a:t>
            </a:r>
            <a:endParaRPr sz="1600" b="1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20" dirty="0">
                <a:latin typeface="Calibri"/>
                <a:cs typeface="Calibri"/>
              </a:rPr>
              <a:t>Класс энергоэффективности: </a:t>
            </a:r>
            <a:r>
              <a:rPr lang="ru-RU" sz="1300" b="1" spc="-10" dirty="0">
                <a:latin typeface="Calibri"/>
                <a:cs typeface="Calibri"/>
              </a:rPr>
              <a:t>А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latin typeface="Calibri"/>
                <a:cs typeface="Calibri"/>
              </a:rPr>
              <a:t>Полезный объём – </a:t>
            </a:r>
            <a:r>
              <a:rPr lang="ru-RU" sz="1300" b="1" dirty="0">
                <a:latin typeface="Calibri"/>
                <a:cs typeface="Calibri"/>
              </a:rPr>
              <a:t>65л</a:t>
            </a:r>
            <a:endParaRPr sz="13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Максимальная температура </a:t>
            </a:r>
            <a:r>
              <a:rPr lang="ru-RU" sz="1300" b="1" spc="-20" dirty="0">
                <a:latin typeface="Calibri"/>
                <a:cs typeface="Calibri"/>
              </a:rPr>
              <a:t>250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°С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Управление: 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механическое</a:t>
            </a:r>
            <a:r>
              <a:rPr lang="ru-RU" sz="1300" b="1" spc="305" dirty="0">
                <a:latin typeface="Calibri"/>
                <a:cs typeface="Calibri"/>
              </a:rPr>
              <a:t>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10" dirty="0">
                <a:latin typeface="Calibri"/>
                <a:cs typeface="Calibri"/>
              </a:rPr>
              <a:t>Количество режимов/программ - </a:t>
            </a:r>
            <a:r>
              <a:rPr lang="en-US" sz="1300" b="1" spc="-10" dirty="0">
                <a:latin typeface="Calibri"/>
                <a:cs typeface="Calibri"/>
              </a:rPr>
              <a:t>4</a:t>
            </a:r>
            <a:r>
              <a:rPr lang="ru-RU" sz="1300" b="1" spc="-10" dirty="0">
                <a:latin typeface="Calibri"/>
                <a:cs typeface="Calibri"/>
              </a:rPr>
              <a:t>:</a:t>
            </a:r>
            <a:r>
              <a:rPr lang="ru-RU" sz="1300" spc="-10" dirty="0">
                <a:latin typeface="Calibri"/>
                <a:cs typeface="Calibri"/>
              </a:rPr>
              <a:t> Подсветка, Верхний + нижний нагрев, Нижний нагрев, Верхний нагрев (</a:t>
            </a:r>
            <a:r>
              <a:rPr lang="ru-RU" sz="1300" spc="-10" dirty="0" err="1">
                <a:latin typeface="Calibri"/>
                <a:cs typeface="Calibri"/>
              </a:rPr>
              <a:t>полугриль</a:t>
            </a:r>
            <a:r>
              <a:rPr lang="ru-RU" sz="1300" spc="-10" dirty="0">
                <a:latin typeface="Calibri"/>
                <a:cs typeface="Calibri"/>
              </a:rPr>
              <a:t>)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10" dirty="0">
                <a:latin typeface="Calibri"/>
                <a:cs typeface="Calibri"/>
              </a:rPr>
              <a:t>Количество стекол двери -</a:t>
            </a:r>
            <a:r>
              <a:rPr lang="en-US" sz="1300" b="1" spc="-10" dirty="0">
                <a:latin typeface="Calibri"/>
                <a:cs typeface="Calibri"/>
              </a:rPr>
              <a:t>3</a:t>
            </a:r>
            <a:endParaRPr lang="ru-RU" sz="1300" b="1" spc="-4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Подсветка камеры </a:t>
            </a:r>
            <a:r>
              <a:rPr lang="ru-RU" sz="1300" spc="-10" dirty="0">
                <a:latin typeface="Calibri"/>
                <a:cs typeface="Calibri"/>
              </a:rPr>
              <a:t>(при работе режима</a:t>
            </a:r>
            <a:r>
              <a:rPr lang="en-US" sz="1300" spc="-1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и отдельная функция)</a:t>
            </a:r>
            <a:endParaRPr sz="1300" spc="-4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latin typeface="Calibri"/>
                <a:cs typeface="Calibri"/>
              </a:rPr>
              <a:t>Паровая (</a:t>
            </a:r>
            <a:r>
              <a:rPr lang="ru-RU" sz="1300" b="1" dirty="0">
                <a:latin typeface="Calibri"/>
                <a:cs typeface="Calibri"/>
              </a:rPr>
              <a:t>гидролизная</a:t>
            </a:r>
            <a:r>
              <a:rPr lang="en-US" sz="1300" dirty="0">
                <a:latin typeface="Calibri"/>
                <a:cs typeface="Calibri"/>
              </a:rPr>
              <a:t>)</a:t>
            </a:r>
            <a:r>
              <a:rPr lang="ru-RU" sz="1300" dirty="0">
                <a:latin typeface="Calibri"/>
                <a:cs typeface="Calibri"/>
              </a:rPr>
              <a:t> очистка</a:t>
            </a:r>
            <a:endParaRPr sz="1300" spc="-1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Внутреннее покрытие: чёрная эмаль легкой очистки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Съемное стекло двери для легкой очистки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Направляющие – рельефные, 4 уровня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Комплектация: 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 стандартный противень, 1 хромированная решётка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dirty="0" err="1">
                <a:latin typeface="Calibri"/>
                <a:cs typeface="Calibri"/>
              </a:rPr>
              <a:t>Цвет</a:t>
            </a:r>
            <a:r>
              <a:rPr sz="1300" dirty="0">
                <a:latin typeface="Calibri"/>
                <a:cs typeface="Calibri"/>
              </a:rPr>
              <a:t>: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чёрн</a:t>
            </a:r>
            <a:r>
              <a:rPr lang="ru-RU" sz="1300" spc="-10" dirty="0" err="1">
                <a:latin typeface="Calibri"/>
                <a:cs typeface="Calibri"/>
              </a:rPr>
              <a:t>ый</a:t>
            </a:r>
            <a:r>
              <a:rPr lang="ru-RU" sz="1300" spc="-10" dirty="0">
                <a:latin typeface="Calibri"/>
                <a:cs typeface="Calibri"/>
              </a:rPr>
              <a:t>. Материал - стекло. Ручки чёрного цвета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Габаритные размеры</a:t>
            </a:r>
            <a:r>
              <a:rPr sz="1300" spc="-10" dirty="0">
                <a:latin typeface="Calibri"/>
                <a:cs typeface="Calibri"/>
              </a:rPr>
              <a:t> (ШхГхВ)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мм: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 595*520(+25мм перед/панель)*590</a:t>
            </a:r>
            <a:endParaRPr sz="13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dirty="0" err="1">
                <a:latin typeface="Calibri"/>
                <a:cs typeface="Calibri"/>
              </a:rPr>
              <a:t>Размеры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lang="ru-RU" sz="1300" spc="5" dirty="0">
                <a:latin typeface="Calibri"/>
                <a:cs typeface="Calibri"/>
              </a:rPr>
              <a:t>ниши </a:t>
            </a:r>
            <a:r>
              <a:rPr sz="1300" dirty="0" err="1">
                <a:latin typeface="Calibri"/>
                <a:cs typeface="Calibri"/>
              </a:rPr>
              <a:t>для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встраивания</a:t>
            </a:r>
            <a:r>
              <a:rPr lang="ru-RU" sz="1300" spc="-1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(</a:t>
            </a:r>
            <a:r>
              <a:rPr sz="1300" spc="-10" dirty="0" err="1">
                <a:latin typeface="Calibri"/>
                <a:cs typeface="Calibri"/>
              </a:rPr>
              <a:t>ШхГ</a:t>
            </a:r>
            <a:r>
              <a:rPr lang="ru-RU" sz="1300" spc="-10" dirty="0" err="1">
                <a:latin typeface="Calibri"/>
                <a:cs typeface="Calibri"/>
              </a:rPr>
              <a:t>хВ</a:t>
            </a:r>
            <a:r>
              <a:rPr lang="ru-RU" sz="1300" spc="-10" dirty="0">
                <a:latin typeface="Calibri"/>
                <a:cs typeface="Calibri"/>
              </a:rPr>
              <a:t>)</a:t>
            </a:r>
            <a:r>
              <a:rPr sz="1300" dirty="0">
                <a:latin typeface="Calibri"/>
                <a:cs typeface="Calibri"/>
              </a:rPr>
              <a:t> мм: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lang="en-US" sz="1300" spc="-10" dirty="0">
                <a:latin typeface="Calibri"/>
                <a:cs typeface="Calibri"/>
              </a:rPr>
              <a:t>560</a:t>
            </a:r>
            <a:r>
              <a:rPr lang="ru-RU" sz="1300" spc="-10" dirty="0">
                <a:latin typeface="Calibri"/>
                <a:cs typeface="Calibri"/>
              </a:rPr>
              <a:t>*</a:t>
            </a:r>
            <a:r>
              <a:rPr lang="en-US" sz="1300" spc="-10" dirty="0">
                <a:latin typeface="Calibri"/>
                <a:cs typeface="Calibri"/>
              </a:rPr>
              <a:t>550</a:t>
            </a:r>
            <a:r>
              <a:rPr lang="ru-RU" sz="1300" spc="-10" dirty="0">
                <a:latin typeface="Calibri"/>
                <a:cs typeface="Calibri"/>
              </a:rPr>
              <a:t>(мин)*580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latin typeface="Calibri"/>
                <a:cs typeface="Calibri"/>
              </a:rPr>
              <a:t>Вес</a:t>
            </a:r>
            <a:r>
              <a:rPr lang="ru-RU" sz="1300" spc="-6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(нетто/брутто),</a:t>
            </a:r>
            <a:r>
              <a:rPr lang="ru-RU" sz="1300" spc="-7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кг:</a:t>
            </a:r>
            <a:r>
              <a:rPr lang="ru-RU" sz="1300" spc="-35" dirty="0">
                <a:latin typeface="Calibri"/>
                <a:cs typeface="Calibri"/>
              </a:rPr>
              <a:t> 26,9/30,4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62146" y="247884"/>
            <a:ext cx="1645919" cy="5303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96FB16A-B2A0-4557-9E5E-E78BCC7AB2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574" y="197027"/>
            <a:ext cx="1147885" cy="86091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FCFE979-BD84-4210-A2D4-BFB581900E9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366" y="944094"/>
            <a:ext cx="3426780" cy="340270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8CBD01-1C7D-47BF-8679-B49991C012B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4670" y="4512657"/>
            <a:ext cx="3199916" cy="208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274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305" y="198872"/>
            <a:ext cx="47217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DEO 615 BB Fabiola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91305" y="815721"/>
            <a:ext cx="5685695" cy="5198217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dirty="0" err="1">
                <a:latin typeface="Calibri"/>
                <a:cs typeface="Calibri"/>
              </a:rPr>
              <a:t>Встраиваем</a:t>
            </a:r>
            <a:r>
              <a:rPr lang="ru-RU" sz="1600" b="1" dirty="0" err="1">
                <a:latin typeface="Calibri"/>
                <a:cs typeface="Calibri"/>
              </a:rPr>
              <a:t>ый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lang="ru-RU" sz="1600" b="1" spc="-35" dirty="0">
                <a:latin typeface="Calibri"/>
                <a:cs typeface="Calibri"/>
              </a:rPr>
              <a:t>электрический духовой шкаф</a:t>
            </a:r>
            <a:endParaRPr sz="1600" b="1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20" dirty="0">
                <a:latin typeface="Calibri"/>
                <a:cs typeface="Calibri"/>
              </a:rPr>
              <a:t>Класс энергоэффективности: </a:t>
            </a:r>
            <a:r>
              <a:rPr lang="ru-RU" sz="1300" b="1" spc="-10" dirty="0">
                <a:latin typeface="Calibri"/>
                <a:cs typeface="Calibri"/>
              </a:rPr>
              <a:t>А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latin typeface="Calibri"/>
                <a:cs typeface="Calibri"/>
              </a:rPr>
              <a:t>Полезный объём – </a:t>
            </a:r>
            <a:r>
              <a:rPr lang="ru-RU" sz="1300" b="1" dirty="0">
                <a:latin typeface="Calibri"/>
                <a:cs typeface="Calibri"/>
              </a:rPr>
              <a:t>65л</a:t>
            </a:r>
            <a:endParaRPr sz="13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Максимальная температура </a:t>
            </a:r>
            <a:r>
              <a:rPr lang="ru-RU" sz="1300" b="1" spc="-20" dirty="0">
                <a:latin typeface="Calibri"/>
                <a:cs typeface="Calibri"/>
              </a:rPr>
              <a:t>250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°С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Управление: 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механическое</a:t>
            </a:r>
            <a:r>
              <a:rPr lang="ru-RU" sz="1300" b="1" spc="305" dirty="0">
                <a:latin typeface="Calibri"/>
                <a:cs typeface="Calibri"/>
              </a:rPr>
              <a:t>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10" dirty="0">
                <a:latin typeface="Calibri"/>
                <a:cs typeface="Calibri"/>
              </a:rPr>
              <a:t>Количество режимов/программ - </a:t>
            </a:r>
            <a:r>
              <a:rPr lang="ru-RU" sz="1300" b="1" spc="-10" dirty="0">
                <a:latin typeface="Calibri"/>
                <a:cs typeface="Calibri"/>
              </a:rPr>
              <a:t>6:</a:t>
            </a:r>
            <a:r>
              <a:rPr lang="ru-RU" sz="1300" spc="-10" dirty="0">
                <a:latin typeface="Calibri"/>
                <a:cs typeface="Calibri"/>
              </a:rPr>
              <a:t> Режимы - Гриль, Конвекция, Размораживание/ Программы: Разморозка, Верхний + нижний нагревы, Нижний нагрев, Верхний + Нижний нагрев + Конвекция, Конвекция + Гриль, Энергосберегающий режим гриля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b="1" dirty="0">
                <a:latin typeface="Calibri"/>
                <a:cs typeface="Calibri"/>
              </a:rPr>
              <a:t>Таймер </a:t>
            </a:r>
            <a:r>
              <a:rPr lang="ru-RU" sz="1300" dirty="0">
                <a:latin typeface="Calibri"/>
                <a:cs typeface="Calibri"/>
              </a:rPr>
              <a:t>механический</a:t>
            </a:r>
            <a:endParaRPr lang="ru-RU" sz="13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10" dirty="0">
                <a:latin typeface="Calibri"/>
                <a:cs typeface="Calibri"/>
              </a:rPr>
              <a:t>Количество стекол двери -</a:t>
            </a:r>
            <a:r>
              <a:rPr lang="en-US" sz="1300" b="1" spc="-10" dirty="0">
                <a:latin typeface="Calibri"/>
                <a:cs typeface="Calibri"/>
              </a:rPr>
              <a:t>3</a:t>
            </a:r>
            <a:endParaRPr lang="ru-RU" sz="1300" b="1" spc="-4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Подсветка камеры </a:t>
            </a:r>
            <a:r>
              <a:rPr lang="ru-RU" sz="1300" spc="-10" dirty="0">
                <a:latin typeface="Calibri"/>
                <a:cs typeface="Calibri"/>
              </a:rPr>
              <a:t>(при работе режима)</a:t>
            </a:r>
            <a:endParaRPr sz="1300" spc="-4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latin typeface="Calibri"/>
                <a:cs typeface="Calibri"/>
              </a:rPr>
              <a:t>Паровая (</a:t>
            </a:r>
            <a:r>
              <a:rPr lang="ru-RU" sz="1300" b="1" dirty="0">
                <a:latin typeface="Calibri"/>
                <a:cs typeface="Calibri"/>
              </a:rPr>
              <a:t>гидролизная</a:t>
            </a:r>
            <a:r>
              <a:rPr lang="en-US" sz="1300" dirty="0">
                <a:latin typeface="Calibri"/>
                <a:cs typeface="Calibri"/>
              </a:rPr>
              <a:t>)</a:t>
            </a:r>
            <a:r>
              <a:rPr lang="ru-RU" sz="1300" dirty="0">
                <a:latin typeface="Calibri"/>
                <a:cs typeface="Calibri"/>
              </a:rPr>
              <a:t> очистка</a:t>
            </a:r>
            <a:endParaRPr sz="1300" spc="-1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Внутреннее покрытие: чёрная эмаль легкой очистки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Съемное стекло двери для легкой очистки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Направляющие – рельефные, 4 уровня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Комплектация: 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 стандартный противень, 1 хромированная решётка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dirty="0" err="1">
                <a:latin typeface="Calibri"/>
                <a:cs typeface="Calibri"/>
              </a:rPr>
              <a:t>Цвет</a:t>
            </a:r>
            <a:r>
              <a:rPr sz="1300" dirty="0">
                <a:latin typeface="Calibri"/>
                <a:cs typeface="Calibri"/>
              </a:rPr>
              <a:t>: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белый. Материал - стекло. Ручки чёрного цвета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Габаритные размеры</a:t>
            </a:r>
            <a:r>
              <a:rPr sz="1300" spc="-10" dirty="0">
                <a:latin typeface="Calibri"/>
                <a:cs typeface="Calibri"/>
              </a:rPr>
              <a:t> (ШхГхВ)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мм: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 595*520(+25мм перед/панель)*590</a:t>
            </a:r>
            <a:endParaRPr sz="13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dirty="0" err="1">
                <a:latin typeface="Calibri"/>
                <a:cs typeface="Calibri"/>
              </a:rPr>
              <a:t>Размеры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lang="ru-RU" sz="1300" spc="5" dirty="0">
                <a:latin typeface="Calibri"/>
                <a:cs typeface="Calibri"/>
              </a:rPr>
              <a:t>ниши </a:t>
            </a:r>
            <a:r>
              <a:rPr sz="1300" dirty="0" err="1">
                <a:latin typeface="Calibri"/>
                <a:cs typeface="Calibri"/>
              </a:rPr>
              <a:t>для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встраивания</a:t>
            </a:r>
            <a:r>
              <a:rPr lang="ru-RU" sz="1300" spc="-1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(</a:t>
            </a:r>
            <a:r>
              <a:rPr sz="1300" spc="-10" dirty="0" err="1">
                <a:latin typeface="Calibri"/>
                <a:cs typeface="Calibri"/>
              </a:rPr>
              <a:t>ШхГ</a:t>
            </a:r>
            <a:r>
              <a:rPr lang="ru-RU" sz="1300" spc="-10" dirty="0" err="1">
                <a:latin typeface="Calibri"/>
                <a:cs typeface="Calibri"/>
              </a:rPr>
              <a:t>хВ</a:t>
            </a:r>
            <a:r>
              <a:rPr lang="ru-RU" sz="1300" spc="-10" dirty="0">
                <a:latin typeface="Calibri"/>
                <a:cs typeface="Calibri"/>
              </a:rPr>
              <a:t>)</a:t>
            </a:r>
            <a:r>
              <a:rPr sz="1300" dirty="0">
                <a:latin typeface="Calibri"/>
                <a:cs typeface="Calibri"/>
              </a:rPr>
              <a:t> мм: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lang="en-US" sz="1300" spc="-10" dirty="0">
                <a:latin typeface="Calibri"/>
                <a:cs typeface="Calibri"/>
              </a:rPr>
              <a:t>560</a:t>
            </a:r>
            <a:r>
              <a:rPr lang="ru-RU" sz="1300" spc="-10" dirty="0">
                <a:latin typeface="Calibri"/>
                <a:cs typeface="Calibri"/>
              </a:rPr>
              <a:t>*</a:t>
            </a:r>
            <a:r>
              <a:rPr lang="en-US" sz="1300" spc="-10" dirty="0">
                <a:latin typeface="Calibri"/>
                <a:cs typeface="Calibri"/>
              </a:rPr>
              <a:t>550</a:t>
            </a:r>
            <a:r>
              <a:rPr lang="ru-RU" sz="1300" spc="-10" dirty="0">
                <a:latin typeface="Calibri"/>
                <a:cs typeface="Calibri"/>
              </a:rPr>
              <a:t>(мин)*580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latin typeface="Calibri"/>
                <a:cs typeface="Calibri"/>
              </a:rPr>
              <a:t>Вес</a:t>
            </a:r>
            <a:r>
              <a:rPr lang="ru-RU" sz="1300" spc="-6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(нетто/брутто),</a:t>
            </a:r>
            <a:r>
              <a:rPr lang="ru-RU" sz="1300" spc="-7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кг:</a:t>
            </a:r>
            <a:r>
              <a:rPr lang="ru-RU" sz="1300" spc="-35" dirty="0">
                <a:latin typeface="Calibri"/>
                <a:cs typeface="Calibri"/>
              </a:rPr>
              <a:t> 29,3/32,5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>
                <a:solidFill>
                  <a:srgbClr val="FF0000"/>
                </a:solidFill>
                <a:latin typeface="Calibri"/>
                <a:cs typeface="Calibri"/>
              </a:rPr>
              <a:t> Гарантия </a:t>
            </a: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62146" y="247884"/>
            <a:ext cx="1645919" cy="53035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69299F3-31FE-49B1-A852-05F27A2AEBE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6905" y="4063104"/>
            <a:ext cx="2985701" cy="22150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96FB16A-B2A0-4557-9E5E-E78BCC7AB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574" y="197027"/>
            <a:ext cx="1147885" cy="86091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DA338B-E238-4BFB-A3E1-0759FE81D92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2760" y="825458"/>
            <a:ext cx="3282374" cy="322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87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305" y="198872"/>
            <a:ext cx="47217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DEO 615 IM Fabiola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91305" y="815721"/>
            <a:ext cx="5685695" cy="5398272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dirty="0" err="1">
                <a:latin typeface="Calibri"/>
                <a:cs typeface="Calibri"/>
              </a:rPr>
              <a:t>Встраиваем</a:t>
            </a:r>
            <a:r>
              <a:rPr lang="ru-RU" sz="1600" b="1" dirty="0" err="1">
                <a:latin typeface="Calibri"/>
                <a:cs typeface="Calibri"/>
              </a:rPr>
              <a:t>ый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lang="ru-RU" sz="1600" b="1" spc="-35" dirty="0">
                <a:latin typeface="Calibri"/>
                <a:cs typeface="Calibri"/>
              </a:rPr>
              <a:t>электрический духовой шкаф</a:t>
            </a:r>
            <a:endParaRPr sz="1600" b="1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20" dirty="0">
                <a:latin typeface="Calibri"/>
                <a:cs typeface="Calibri"/>
              </a:rPr>
              <a:t>Класс энергоэффективности: </a:t>
            </a:r>
            <a:r>
              <a:rPr lang="ru-RU" sz="1300" b="1" spc="-10" dirty="0">
                <a:latin typeface="Calibri"/>
                <a:cs typeface="Calibri"/>
              </a:rPr>
              <a:t>А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latin typeface="Calibri"/>
                <a:cs typeface="Calibri"/>
              </a:rPr>
              <a:t>Полезный объём – </a:t>
            </a:r>
            <a:r>
              <a:rPr lang="ru-RU" sz="1300" b="1" dirty="0">
                <a:latin typeface="Calibri"/>
                <a:cs typeface="Calibri"/>
              </a:rPr>
              <a:t>65л</a:t>
            </a:r>
            <a:endParaRPr sz="13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Максимальная температура </a:t>
            </a:r>
            <a:r>
              <a:rPr lang="ru-RU" sz="1300" b="1" spc="-20" dirty="0">
                <a:latin typeface="Calibri"/>
                <a:cs typeface="Calibri"/>
              </a:rPr>
              <a:t>250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°С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Управление: 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механическое</a:t>
            </a:r>
            <a:r>
              <a:rPr lang="ru-RU" sz="1300" b="1" spc="305" dirty="0">
                <a:latin typeface="Calibri"/>
                <a:cs typeface="Calibri"/>
              </a:rPr>
              <a:t>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10" dirty="0">
                <a:latin typeface="Calibri"/>
                <a:cs typeface="Calibri"/>
              </a:rPr>
              <a:t>Количество режимов/программ - </a:t>
            </a:r>
            <a:r>
              <a:rPr lang="ru-RU" sz="1300" b="1" spc="-10" dirty="0">
                <a:latin typeface="Calibri"/>
                <a:cs typeface="Calibri"/>
              </a:rPr>
              <a:t>6:</a:t>
            </a:r>
            <a:r>
              <a:rPr lang="ru-RU" sz="1300" spc="-10" dirty="0">
                <a:latin typeface="Calibri"/>
                <a:cs typeface="Calibri"/>
              </a:rPr>
              <a:t> Режимы - Гриль, Конвекция, Размораживание/ Программы: Разморозка, Верхний + нижний нагревы, Нижний нагрев, Верхний + Нижний нагрев + Конвекция, Конвекция + Гриль, Энергосберегающий режим гриля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b="1" dirty="0">
                <a:latin typeface="Calibri"/>
                <a:cs typeface="Calibri"/>
              </a:rPr>
              <a:t>Таймер </a:t>
            </a:r>
            <a:r>
              <a:rPr lang="ru-RU" sz="1300" dirty="0">
                <a:latin typeface="Calibri"/>
                <a:cs typeface="Calibri"/>
              </a:rPr>
              <a:t>механический</a:t>
            </a:r>
            <a:endParaRPr lang="ru-RU" sz="13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10" dirty="0">
                <a:latin typeface="Calibri"/>
                <a:cs typeface="Calibri"/>
              </a:rPr>
              <a:t>Количество стекол двери -</a:t>
            </a:r>
            <a:r>
              <a:rPr lang="en-US" sz="1300" b="1" spc="-10" dirty="0">
                <a:latin typeface="Calibri"/>
                <a:cs typeface="Calibri"/>
              </a:rPr>
              <a:t>3</a:t>
            </a:r>
            <a:endParaRPr lang="ru-RU" sz="1300" b="1" spc="-4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Подсветка камеры </a:t>
            </a:r>
            <a:r>
              <a:rPr lang="ru-RU" sz="1300" spc="-10" dirty="0">
                <a:latin typeface="Calibri"/>
                <a:cs typeface="Calibri"/>
              </a:rPr>
              <a:t>(при работе режима)</a:t>
            </a:r>
            <a:endParaRPr sz="1300" spc="-4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latin typeface="Calibri"/>
                <a:cs typeface="Calibri"/>
              </a:rPr>
              <a:t>Паровая (</a:t>
            </a:r>
            <a:r>
              <a:rPr lang="ru-RU" sz="1300" b="1" dirty="0">
                <a:latin typeface="Calibri"/>
                <a:cs typeface="Calibri"/>
              </a:rPr>
              <a:t>гидролизная</a:t>
            </a:r>
            <a:r>
              <a:rPr lang="en-US" sz="1300" dirty="0">
                <a:latin typeface="Calibri"/>
                <a:cs typeface="Calibri"/>
              </a:rPr>
              <a:t>)</a:t>
            </a:r>
            <a:r>
              <a:rPr lang="ru-RU" sz="1300" dirty="0">
                <a:latin typeface="Calibri"/>
                <a:cs typeface="Calibri"/>
              </a:rPr>
              <a:t> очистка</a:t>
            </a:r>
            <a:endParaRPr sz="1300" spc="-1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Внутреннее покрытие: чёрная эмаль легкой очистки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Съемное стекло двери для легкой очистки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Направляющие – рельефные, 4 уровня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Комплектация: 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 стандартный противень, 1 хромированная решётка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dirty="0" err="1">
                <a:latin typeface="Calibri"/>
                <a:cs typeface="Calibri"/>
              </a:rPr>
              <a:t>Цвет</a:t>
            </a:r>
            <a:r>
              <a:rPr lang="ru-RU" sz="1300" dirty="0">
                <a:latin typeface="Calibri"/>
                <a:cs typeface="Calibri"/>
              </a:rPr>
              <a:t> панели управления</a:t>
            </a:r>
            <a:r>
              <a:rPr sz="1300" dirty="0">
                <a:latin typeface="Calibri"/>
                <a:cs typeface="Calibri"/>
              </a:rPr>
              <a:t>: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нержавейка. Материал двери – чёрное стекло. Ручки чёрного цвета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Габаритные размеры</a:t>
            </a:r>
            <a:r>
              <a:rPr sz="1300" spc="-10" dirty="0">
                <a:latin typeface="Calibri"/>
                <a:cs typeface="Calibri"/>
              </a:rPr>
              <a:t> (ШхГхВ)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мм: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 595*520(+25мм перед/панель)*590</a:t>
            </a:r>
            <a:endParaRPr sz="13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dirty="0" err="1">
                <a:latin typeface="Calibri"/>
                <a:cs typeface="Calibri"/>
              </a:rPr>
              <a:t>Размеры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lang="ru-RU" sz="1300" spc="5" dirty="0">
                <a:latin typeface="Calibri"/>
                <a:cs typeface="Calibri"/>
              </a:rPr>
              <a:t>ниши </a:t>
            </a:r>
            <a:r>
              <a:rPr sz="1300" dirty="0" err="1">
                <a:latin typeface="Calibri"/>
                <a:cs typeface="Calibri"/>
              </a:rPr>
              <a:t>для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встраивания</a:t>
            </a:r>
            <a:r>
              <a:rPr lang="ru-RU" sz="1300" spc="-1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(</a:t>
            </a:r>
            <a:r>
              <a:rPr sz="1300" spc="-10" dirty="0" err="1">
                <a:latin typeface="Calibri"/>
                <a:cs typeface="Calibri"/>
              </a:rPr>
              <a:t>ШхГ</a:t>
            </a:r>
            <a:r>
              <a:rPr lang="ru-RU" sz="1300" spc="-10" dirty="0" err="1">
                <a:latin typeface="Calibri"/>
                <a:cs typeface="Calibri"/>
              </a:rPr>
              <a:t>хВ</a:t>
            </a:r>
            <a:r>
              <a:rPr lang="ru-RU" sz="1300" spc="-10" dirty="0">
                <a:latin typeface="Calibri"/>
                <a:cs typeface="Calibri"/>
              </a:rPr>
              <a:t>)</a:t>
            </a:r>
            <a:r>
              <a:rPr sz="1300" dirty="0">
                <a:latin typeface="Calibri"/>
                <a:cs typeface="Calibri"/>
              </a:rPr>
              <a:t> мм: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lang="en-US" sz="1300" spc="-10" dirty="0">
                <a:latin typeface="Calibri"/>
                <a:cs typeface="Calibri"/>
              </a:rPr>
              <a:t>560</a:t>
            </a:r>
            <a:r>
              <a:rPr lang="ru-RU" sz="1300" spc="-10" dirty="0">
                <a:latin typeface="Calibri"/>
                <a:cs typeface="Calibri"/>
              </a:rPr>
              <a:t>*</a:t>
            </a:r>
            <a:r>
              <a:rPr lang="en-US" sz="1300" spc="-10" dirty="0">
                <a:latin typeface="Calibri"/>
                <a:cs typeface="Calibri"/>
              </a:rPr>
              <a:t>550</a:t>
            </a:r>
            <a:r>
              <a:rPr lang="ru-RU" sz="1300" spc="-10" dirty="0">
                <a:latin typeface="Calibri"/>
                <a:cs typeface="Calibri"/>
              </a:rPr>
              <a:t>(мин)*580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latin typeface="Calibri"/>
                <a:cs typeface="Calibri"/>
              </a:rPr>
              <a:t>Вес</a:t>
            </a:r>
            <a:r>
              <a:rPr lang="ru-RU" sz="1300" spc="-6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(нетто/брутто),</a:t>
            </a:r>
            <a:r>
              <a:rPr lang="ru-RU" sz="1300" spc="-7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кг:</a:t>
            </a:r>
            <a:r>
              <a:rPr lang="ru-RU" sz="1300" spc="-35" dirty="0">
                <a:latin typeface="Calibri"/>
                <a:cs typeface="Calibri"/>
              </a:rPr>
              <a:t> 29,3/32,5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>
                <a:solidFill>
                  <a:srgbClr val="FF0000"/>
                </a:solidFill>
                <a:latin typeface="Calibri"/>
                <a:cs typeface="Calibri"/>
              </a:rPr>
              <a:t> Гарантия </a:t>
            </a: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62146" y="247884"/>
            <a:ext cx="1645919" cy="53035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69299F3-31FE-49B1-A852-05F27A2AEBE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3538" y="4027863"/>
            <a:ext cx="2985701" cy="22150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96FB16A-B2A0-4557-9E5E-E78BCC7AB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574" y="197027"/>
            <a:ext cx="1147885" cy="86091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E18F2CE-CF09-4A20-BE42-EF0B083D7B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0951" y="813476"/>
            <a:ext cx="3244784" cy="321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732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305" y="198872"/>
            <a:ext cx="47217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DEO 615 NB Fabiola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91305" y="815721"/>
            <a:ext cx="5685695" cy="5211041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dirty="0" err="1">
                <a:latin typeface="Calibri"/>
                <a:cs typeface="Calibri"/>
              </a:rPr>
              <a:t>Встраиваем</a:t>
            </a:r>
            <a:r>
              <a:rPr lang="ru-RU" sz="1600" b="1" dirty="0" err="1">
                <a:latin typeface="Calibri"/>
                <a:cs typeface="Calibri"/>
              </a:rPr>
              <a:t>ый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lang="ru-RU" sz="1600" b="1" spc="-35" dirty="0">
                <a:latin typeface="Calibri"/>
                <a:cs typeface="Calibri"/>
              </a:rPr>
              <a:t>электрический духовой шкаф</a:t>
            </a:r>
            <a:endParaRPr sz="1600" b="1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20" dirty="0">
                <a:latin typeface="Calibri"/>
                <a:cs typeface="Calibri"/>
              </a:rPr>
              <a:t>Класс энергоэффективности: </a:t>
            </a:r>
            <a:r>
              <a:rPr lang="ru-RU" sz="1300" b="1" spc="-10" dirty="0">
                <a:latin typeface="Calibri"/>
                <a:cs typeface="Calibri"/>
              </a:rPr>
              <a:t>А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latin typeface="Calibri"/>
                <a:cs typeface="Calibri"/>
              </a:rPr>
              <a:t>Полезный объём – </a:t>
            </a:r>
            <a:r>
              <a:rPr lang="ru-RU" sz="1300" b="1" dirty="0">
                <a:latin typeface="Calibri"/>
                <a:cs typeface="Calibri"/>
              </a:rPr>
              <a:t>65л</a:t>
            </a:r>
            <a:endParaRPr sz="13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Максимальная температура </a:t>
            </a:r>
            <a:r>
              <a:rPr lang="ru-RU" sz="1300" b="1" spc="-20" dirty="0">
                <a:latin typeface="Calibri"/>
                <a:cs typeface="Calibri"/>
              </a:rPr>
              <a:t>250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°С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Управление: 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механическое</a:t>
            </a:r>
            <a:r>
              <a:rPr lang="ru-RU" sz="1300" b="1" spc="305" dirty="0">
                <a:latin typeface="Calibri"/>
                <a:cs typeface="Calibri"/>
              </a:rPr>
              <a:t>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10" dirty="0">
                <a:latin typeface="Calibri"/>
                <a:cs typeface="Calibri"/>
              </a:rPr>
              <a:t>Количество режимов/программ - </a:t>
            </a:r>
            <a:r>
              <a:rPr lang="ru-RU" sz="1300" b="1" spc="-10" dirty="0">
                <a:latin typeface="Calibri"/>
                <a:cs typeface="Calibri"/>
              </a:rPr>
              <a:t>6:</a:t>
            </a:r>
            <a:r>
              <a:rPr lang="ru-RU" sz="1300" spc="-10" dirty="0">
                <a:latin typeface="Calibri"/>
                <a:cs typeface="Calibri"/>
              </a:rPr>
              <a:t> Режимы - Гриль, Конвекция, Размораживание/ Программы: Разморозка, Верхний + нижний нагревы, Нижний нагрев, Верхний + Нижний нагрев + Конвекция, Конвекция + Гриль, Энергосберегающий режим гриля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b="1" dirty="0">
                <a:latin typeface="Calibri"/>
                <a:cs typeface="Calibri"/>
              </a:rPr>
              <a:t>Таймер </a:t>
            </a:r>
            <a:r>
              <a:rPr lang="ru-RU" sz="1300" dirty="0">
                <a:latin typeface="Calibri"/>
                <a:cs typeface="Calibri"/>
              </a:rPr>
              <a:t>механический</a:t>
            </a:r>
            <a:endParaRPr lang="ru-RU" sz="13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10" dirty="0">
                <a:latin typeface="Calibri"/>
                <a:cs typeface="Calibri"/>
              </a:rPr>
              <a:t>Количество стекол двери -</a:t>
            </a:r>
            <a:r>
              <a:rPr lang="en-US" sz="1300" b="1" spc="-10" dirty="0">
                <a:latin typeface="Calibri"/>
                <a:cs typeface="Calibri"/>
              </a:rPr>
              <a:t>3</a:t>
            </a:r>
            <a:endParaRPr lang="ru-RU" sz="1300" b="1" spc="-4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Подсветка камеры </a:t>
            </a:r>
            <a:r>
              <a:rPr lang="ru-RU" sz="1300" spc="-10" dirty="0">
                <a:latin typeface="Calibri"/>
                <a:cs typeface="Calibri"/>
              </a:rPr>
              <a:t>(при работе режима)</a:t>
            </a:r>
            <a:endParaRPr sz="1300" spc="-4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latin typeface="Calibri"/>
                <a:cs typeface="Calibri"/>
              </a:rPr>
              <a:t>Паровая (</a:t>
            </a:r>
            <a:r>
              <a:rPr lang="ru-RU" sz="1300" b="1" dirty="0">
                <a:latin typeface="Calibri"/>
                <a:cs typeface="Calibri"/>
              </a:rPr>
              <a:t>гидролизная</a:t>
            </a:r>
            <a:r>
              <a:rPr lang="en-US" sz="1300" dirty="0">
                <a:latin typeface="Calibri"/>
                <a:cs typeface="Calibri"/>
              </a:rPr>
              <a:t>)</a:t>
            </a:r>
            <a:r>
              <a:rPr lang="ru-RU" sz="1300" dirty="0">
                <a:latin typeface="Calibri"/>
                <a:cs typeface="Calibri"/>
              </a:rPr>
              <a:t> очистка</a:t>
            </a:r>
            <a:endParaRPr sz="1300" spc="-1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Внутреннее покрытие: чёрная эмаль легкой очистки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Съемное стекло двери для легкой очистки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Направляющие – рельефные, 4 уровня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Комплектация: 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 стандартный противень, 1 хромированная решётка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dirty="0" err="1">
                <a:latin typeface="Calibri"/>
                <a:cs typeface="Calibri"/>
              </a:rPr>
              <a:t>Цвет</a:t>
            </a:r>
            <a:r>
              <a:rPr sz="1300" dirty="0">
                <a:latin typeface="Calibri"/>
                <a:cs typeface="Calibri"/>
              </a:rPr>
              <a:t>: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чёрн</a:t>
            </a:r>
            <a:r>
              <a:rPr lang="ru-RU" sz="1300" spc="-10" dirty="0" err="1">
                <a:latin typeface="Calibri"/>
                <a:cs typeface="Calibri"/>
              </a:rPr>
              <a:t>ый</a:t>
            </a:r>
            <a:r>
              <a:rPr lang="ru-RU" sz="1300" spc="-10" dirty="0">
                <a:latin typeface="Calibri"/>
                <a:cs typeface="Calibri"/>
              </a:rPr>
              <a:t>. Материал - стекло. Ручки чёрного цвета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Габаритные размеры</a:t>
            </a:r>
            <a:r>
              <a:rPr sz="1300" spc="-10" dirty="0">
                <a:latin typeface="Calibri"/>
                <a:cs typeface="Calibri"/>
              </a:rPr>
              <a:t> (ШхГхВ)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мм: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 595х520х590</a:t>
            </a:r>
            <a:endParaRPr sz="13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dirty="0" err="1">
                <a:latin typeface="Calibri"/>
                <a:cs typeface="Calibri"/>
              </a:rPr>
              <a:t>Размеры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lang="ru-RU" sz="1300" spc="5" dirty="0">
                <a:latin typeface="Calibri"/>
                <a:cs typeface="Calibri"/>
              </a:rPr>
              <a:t>ниши </a:t>
            </a:r>
            <a:r>
              <a:rPr sz="1300" dirty="0" err="1">
                <a:latin typeface="Calibri"/>
                <a:cs typeface="Calibri"/>
              </a:rPr>
              <a:t>для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встраивания</a:t>
            </a:r>
            <a:r>
              <a:rPr lang="ru-RU" sz="1300" spc="-1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(</a:t>
            </a:r>
            <a:r>
              <a:rPr sz="1300" spc="-10" dirty="0" err="1">
                <a:latin typeface="Calibri"/>
                <a:cs typeface="Calibri"/>
              </a:rPr>
              <a:t>ШхГ</a:t>
            </a:r>
            <a:r>
              <a:rPr lang="ru-RU" sz="1300" spc="-10" dirty="0" err="1">
                <a:latin typeface="Calibri"/>
                <a:cs typeface="Calibri"/>
              </a:rPr>
              <a:t>хВ</a:t>
            </a:r>
            <a:r>
              <a:rPr lang="ru-RU" sz="1300" spc="-10" dirty="0">
                <a:latin typeface="Calibri"/>
                <a:cs typeface="Calibri"/>
              </a:rPr>
              <a:t>)</a:t>
            </a:r>
            <a:r>
              <a:rPr sz="1300" dirty="0">
                <a:latin typeface="Calibri"/>
                <a:cs typeface="Calibri"/>
              </a:rPr>
              <a:t> мм: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lang="en-US" sz="1300" spc="-10" dirty="0">
                <a:latin typeface="Calibri"/>
                <a:cs typeface="Calibri"/>
              </a:rPr>
              <a:t>560</a:t>
            </a:r>
            <a:r>
              <a:rPr lang="ru-RU" sz="1300" spc="-10" dirty="0">
                <a:latin typeface="Calibri"/>
                <a:cs typeface="Calibri"/>
              </a:rPr>
              <a:t>х</a:t>
            </a:r>
            <a:r>
              <a:rPr lang="en-US" sz="1300" spc="-10" dirty="0">
                <a:latin typeface="Calibri"/>
                <a:cs typeface="Calibri"/>
              </a:rPr>
              <a:t>550</a:t>
            </a:r>
            <a:r>
              <a:rPr lang="ru-RU" sz="1300" spc="-10" dirty="0">
                <a:latin typeface="Calibri"/>
                <a:cs typeface="Calibri"/>
              </a:rPr>
              <a:t>(мин)х580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latin typeface="Calibri"/>
                <a:cs typeface="Calibri"/>
              </a:rPr>
              <a:t>Вес</a:t>
            </a:r>
            <a:r>
              <a:rPr lang="ru-RU" sz="1300" spc="-6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(нетто/брутто),</a:t>
            </a:r>
            <a:r>
              <a:rPr lang="ru-RU" sz="1300" spc="-7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кг:</a:t>
            </a:r>
            <a:r>
              <a:rPr lang="ru-RU" sz="1300" spc="-35" dirty="0">
                <a:latin typeface="Calibri"/>
                <a:cs typeface="Calibri"/>
              </a:rPr>
              <a:t> 29,3/32,5</a:t>
            </a:r>
            <a:endParaRPr lang="en-US" sz="1300" spc="-3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10" name="object 3">
            <a:extLst>
              <a:ext uri="{FF2B5EF4-FFF2-40B4-BE49-F238E27FC236}">
                <a16:creationId xmlns:a16="http://schemas.microsoft.com/office/drawing/2014/main" id="{7C0DB7B8-A9E0-4E6E-8956-7537B21A3E4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5" y="-7759"/>
            <a:ext cx="185927" cy="68579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47C0EB8-F4B2-4190-A07C-97C1EB5C29F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4828" y="198872"/>
            <a:ext cx="1004631" cy="753473"/>
          </a:xfrm>
          <a:prstGeom prst="rect">
            <a:avLst/>
          </a:prstGeom>
        </p:spPr>
      </p:pic>
      <p:pic>
        <p:nvPicPr>
          <p:cNvPr id="12" name="object 3">
            <a:extLst>
              <a:ext uri="{FF2B5EF4-FFF2-40B4-BE49-F238E27FC236}">
                <a16:creationId xmlns:a16="http://schemas.microsoft.com/office/drawing/2014/main" id="{E3BB2336-08DC-4AF6-9BC2-0BE0C5DBCB9F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5465" y="198872"/>
            <a:ext cx="1645919" cy="53035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2BD04A-2CE0-46BA-847C-8A88DD82F2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3426" y="884963"/>
            <a:ext cx="2985701" cy="298570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E6162CD-8A56-4A95-8363-C222C8BAD59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6905" y="4063104"/>
            <a:ext cx="2985701" cy="221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128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305" y="198872"/>
            <a:ext cx="47217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DEO 735 NB NORMA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91305" y="942680"/>
            <a:ext cx="5418154" cy="515974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dirty="0" err="1">
                <a:latin typeface="Calibri"/>
                <a:cs typeface="Calibri"/>
              </a:rPr>
              <a:t>Встраиваем</a:t>
            </a:r>
            <a:r>
              <a:rPr lang="ru-RU" sz="1600" b="1" dirty="0" err="1">
                <a:latin typeface="Calibri"/>
                <a:cs typeface="Calibri"/>
              </a:rPr>
              <a:t>ый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lang="ru-RU" sz="1600" b="1" spc="-35" dirty="0">
                <a:latin typeface="Calibri"/>
                <a:cs typeface="Calibri"/>
              </a:rPr>
              <a:t>электрический духовой шкаф</a:t>
            </a:r>
            <a:endParaRPr sz="1600" b="1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20" dirty="0">
                <a:latin typeface="Calibri"/>
                <a:cs typeface="Calibri"/>
              </a:rPr>
              <a:t>Класс энергоэффективности: </a:t>
            </a:r>
            <a:r>
              <a:rPr lang="ru-RU" sz="1300" b="1" spc="-10" dirty="0">
                <a:latin typeface="Calibri"/>
                <a:cs typeface="Calibri"/>
              </a:rPr>
              <a:t>А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latin typeface="Calibri"/>
                <a:cs typeface="Calibri"/>
              </a:rPr>
              <a:t>Полезный объём – </a:t>
            </a:r>
            <a:r>
              <a:rPr lang="ru-RU" sz="1300" b="1" dirty="0">
                <a:latin typeface="Calibri"/>
                <a:cs typeface="Calibri"/>
              </a:rPr>
              <a:t>65л</a:t>
            </a:r>
            <a:endParaRPr sz="13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Максимальная температура </a:t>
            </a:r>
            <a:r>
              <a:rPr lang="ru-RU" sz="1300" b="1" spc="-20" dirty="0">
                <a:latin typeface="Calibri"/>
                <a:cs typeface="Calibri"/>
              </a:rPr>
              <a:t>250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°С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Управление: сенсорное и механическое 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(Утапливаемые ручки)</a:t>
            </a:r>
            <a:r>
              <a:rPr lang="ru-RU" sz="1300" b="1" spc="305" dirty="0">
                <a:latin typeface="Calibri"/>
                <a:cs typeface="Calibri"/>
              </a:rPr>
              <a:t>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10" dirty="0">
                <a:latin typeface="Calibri"/>
                <a:cs typeface="Calibri"/>
              </a:rPr>
              <a:t>Количество режимов/программ- </a:t>
            </a:r>
            <a:r>
              <a:rPr lang="ru-RU" sz="1300" b="1" spc="-10" dirty="0">
                <a:latin typeface="Calibri"/>
                <a:cs typeface="Calibri"/>
              </a:rPr>
              <a:t>9: Режимы - </a:t>
            </a:r>
            <a:r>
              <a:rPr lang="ru-RU" sz="1300" spc="-10" dirty="0">
                <a:latin typeface="Calibri"/>
                <a:cs typeface="Calibri"/>
              </a:rPr>
              <a:t>Конвекция, Гриль, Размораживание/ </a:t>
            </a:r>
            <a:r>
              <a:rPr lang="ru-RU" sz="1300" b="1" spc="-10" dirty="0">
                <a:latin typeface="Calibri"/>
                <a:cs typeface="Calibri"/>
              </a:rPr>
              <a:t>Программы: </a:t>
            </a:r>
            <a:r>
              <a:rPr lang="ru-RU" sz="1300" spc="-10" dirty="0">
                <a:latin typeface="Calibri"/>
                <a:cs typeface="Calibri"/>
              </a:rPr>
              <a:t>Освещение, Разморозка с конвекцией, Нижний и верхний нагрев, Круговой нагрев + Конвекция, </a:t>
            </a:r>
            <a:r>
              <a:rPr lang="ru-RU" sz="1300" spc="-10" dirty="0" err="1">
                <a:latin typeface="Calibri"/>
                <a:cs typeface="Calibri"/>
              </a:rPr>
              <a:t>Полугриль</a:t>
            </a:r>
            <a:r>
              <a:rPr lang="ru-RU" sz="1300" spc="-10" dirty="0">
                <a:latin typeface="Calibri"/>
                <a:cs typeface="Calibri"/>
              </a:rPr>
              <a:t> , Гриль,  Гриль с конвекцией (Air </a:t>
            </a:r>
            <a:r>
              <a:rPr lang="ru-RU" sz="1300" spc="-10" dirty="0" err="1">
                <a:latin typeface="Calibri"/>
                <a:cs typeface="Calibri"/>
              </a:rPr>
              <a:t>Grill</a:t>
            </a:r>
            <a:r>
              <a:rPr lang="ru-RU" sz="1300" spc="-10" dirty="0">
                <a:latin typeface="Calibri"/>
                <a:cs typeface="Calibri"/>
              </a:rPr>
              <a:t>), Нижний нагрев + Конвекция,  Верхний + Нижний нагревы + конвекция</a:t>
            </a:r>
            <a:endParaRPr sz="13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b="1" dirty="0">
                <a:latin typeface="Calibri"/>
                <a:cs typeface="Calibri"/>
              </a:rPr>
              <a:t>Таймер сенсорный </a:t>
            </a:r>
            <a:r>
              <a:rPr lang="ru-RU" sz="1300" dirty="0">
                <a:latin typeface="Calibri"/>
                <a:cs typeface="Calibri"/>
              </a:rPr>
              <a:t>(3 </a:t>
            </a:r>
            <a:r>
              <a:rPr lang="en-US" sz="1300" dirty="0">
                <a:latin typeface="Calibri"/>
                <a:cs typeface="Calibri"/>
              </a:rPr>
              <a:t>Keys touch digital timer)</a:t>
            </a:r>
            <a:endParaRPr lang="ru-RU" sz="13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10" dirty="0">
                <a:latin typeface="Calibri"/>
                <a:cs typeface="Calibri"/>
              </a:rPr>
              <a:t>Количество стекол двери -2</a:t>
            </a:r>
            <a:endParaRPr lang="ru-RU" sz="1300" b="1" spc="-4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Часы, Подсветка камеры </a:t>
            </a:r>
            <a:r>
              <a:rPr lang="ru-RU" sz="1300" spc="-10" dirty="0">
                <a:latin typeface="Calibri"/>
                <a:cs typeface="Calibri"/>
              </a:rPr>
              <a:t>(отдельная функция)</a:t>
            </a:r>
            <a:endParaRPr sz="1300" spc="-4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latin typeface="Calibri"/>
                <a:cs typeface="Calibri"/>
              </a:rPr>
              <a:t>Паровая (</a:t>
            </a:r>
            <a:r>
              <a:rPr lang="en-US" sz="1300" b="1" dirty="0" err="1">
                <a:latin typeface="Calibri"/>
                <a:cs typeface="Calibri"/>
              </a:rPr>
              <a:t>HydroClean</a:t>
            </a:r>
            <a:r>
              <a:rPr lang="en-US" sz="1300" dirty="0">
                <a:latin typeface="Calibri"/>
                <a:cs typeface="Calibri"/>
              </a:rPr>
              <a:t>)</a:t>
            </a:r>
            <a:r>
              <a:rPr lang="ru-RU" sz="1300" dirty="0">
                <a:latin typeface="Calibri"/>
                <a:cs typeface="Calibri"/>
              </a:rPr>
              <a:t> очистка</a:t>
            </a:r>
            <a:endParaRPr sz="1300" spc="-1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Внутреннее покрытие: чёрная эмаль легкой очистки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5-ти уровневые хромированные направляющие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Комплектация: 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 стандартный противень, 1 хромированная решётка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dirty="0" err="1">
                <a:latin typeface="Calibri"/>
                <a:cs typeface="Calibri"/>
              </a:rPr>
              <a:t>Цвет</a:t>
            </a:r>
            <a:r>
              <a:rPr sz="1300" dirty="0">
                <a:latin typeface="Calibri"/>
                <a:cs typeface="Calibri"/>
              </a:rPr>
              <a:t>: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чёрн</a:t>
            </a:r>
            <a:r>
              <a:rPr lang="ru-RU" sz="1300" spc="-10" dirty="0" err="1">
                <a:latin typeface="Calibri"/>
                <a:cs typeface="Calibri"/>
              </a:rPr>
              <a:t>ый</a:t>
            </a:r>
            <a:r>
              <a:rPr lang="ru-RU" sz="1300" spc="-10" dirty="0">
                <a:latin typeface="Calibri"/>
                <a:cs typeface="Calibri"/>
              </a:rPr>
              <a:t>. Материал - стекло. Ручки чёрного цвета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Габаритные размеры</a:t>
            </a:r>
            <a:r>
              <a:rPr sz="1300" spc="-10" dirty="0">
                <a:latin typeface="Calibri"/>
                <a:cs typeface="Calibri"/>
              </a:rPr>
              <a:t> (ШхГхВ)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мм: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 595х494х595</a:t>
            </a:r>
            <a:endParaRPr sz="13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dirty="0" err="1">
                <a:latin typeface="Calibri"/>
                <a:cs typeface="Calibri"/>
              </a:rPr>
              <a:t>Размеры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lang="ru-RU" sz="1300" spc="5" dirty="0">
                <a:latin typeface="Calibri"/>
                <a:cs typeface="Calibri"/>
              </a:rPr>
              <a:t>ниши </a:t>
            </a:r>
            <a:r>
              <a:rPr sz="1300" dirty="0" err="1">
                <a:latin typeface="Calibri"/>
                <a:cs typeface="Calibri"/>
              </a:rPr>
              <a:t>для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встраивания</a:t>
            </a:r>
            <a:r>
              <a:rPr lang="ru-RU" sz="1300" spc="-1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(</a:t>
            </a:r>
            <a:r>
              <a:rPr sz="1300" spc="-10" dirty="0" err="1">
                <a:latin typeface="Calibri"/>
                <a:cs typeface="Calibri"/>
              </a:rPr>
              <a:t>ШхГ</a:t>
            </a:r>
            <a:r>
              <a:rPr lang="ru-RU" sz="1300" spc="-10" dirty="0" err="1">
                <a:latin typeface="Calibri"/>
                <a:cs typeface="Calibri"/>
              </a:rPr>
              <a:t>хВ</a:t>
            </a:r>
            <a:r>
              <a:rPr lang="ru-RU" sz="1300" spc="-10" dirty="0">
                <a:latin typeface="Calibri"/>
                <a:cs typeface="Calibri"/>
              </a:rPr>
              <a:t>)</a:t>
            </a:r>
            <a:r>
              <a:rPr sz="1300" dirty="0">
                <a:latin typeface="Calibri"/>
                <a:cs typeface="Calibri"/>
              </a:rPr>
              <a:t> мм: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lang="en-US" sz="1300" spc="-10" dirty="0">
                <a:latin typeface="Calibri"/>
                <a:cs typeface="Calibri"/>
              </a:rPr>
              <a:t>560</a:t>
            </a:r>
            <a:r>
              <a:rPr lang="ru-RU" sz="1300" spc="-10" dirty="0">
                <a:latin typeface="Calibri"/>
                <a:cs typeface="Calibri"/>
              </a:rPr>
              <a:t>х</a:t>
            </a:r>
            <a:r>
              <a:rPr lang="en-US" sz="1300" spc="-10" dirty="0">
                <a:latin typeface="Calibri"/>
                <a:cs typeface="Calibri"/>
              </a:rPr>
              <a:t>550</a:t>
            </a:r>
            <a:r>
              <a:rPr lang="ru-RU" sz="1300" spc="-10" dirty="0">
                <a:latin typeface="Calibri"/>
                <a:cs typeface="Calibri"/>
              </a:rPr>
              <a:t>х589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latin typeface="Calibri"/>
                <a:cs typeface="Calibri"/>
              </a:rPr>
              <a:t>Вес</a:t>
            </a:r>
            <a:r>
              <a:rPr lang="ru-RU" sz="1300" spc="-6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(нетто/брутто),</a:t>
            </a:r>
            <a:r>
              <a:rPr lang="ru-RU" sz="1300" spc="-7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кг:</a:t>
            </a:r>
            <a:r>
              <a:rPr lang="ru-RU" sz="1300" spc="-35" dirty="0">
                <a:latin typeface="Calibri"/>
                <a:cs typeface="Calibri"/>
              </a:rPr>
              <a:t> 24,5/27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13" name="object 3">
            <a:extLst>
              <a:ext uri="{FF2B5EF4-FFF2-40B4-BE49-F238E27FC236}">
                <a16:creationId xmlns:a16="http://schemas.microsoft.com/office/drawing/2014/main" id="{175BE14A-4177-429D-B4D4-D50E1548069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"/>
            <a:ext cx="185927" cy="68579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4FC8C1C-36EC-4B4A-AFBC-1B4C4EEC316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4828" y="198872"/>
            <a:ext cx="1004631" cy="753473"/>
          </a:xfrm>
          <a:prstGeom prst="rect">
            <a:avLst/>
          </a:prstGeom>
        </p:spPr>
      </p:pic>
      <p:pic>
        <p:nvPicPr>
          <p:cNvPr id="14" name="object 3">
            <a:extLst>
              <a:ext uri="{FF2B5EF4-FFF2-40B4-BE49-F238E27FC236}">
                <a16:creationId xmlns:a16="http://schemas.microsoft.com/office/drawing/2014/main" id="{EF953233-BD19-4B83-AEEC-4FB3D4A0BFCB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9179" y="199737"/>
            <a:ext cx="1645919" cy="53035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6EE571D-556D-473E-B5E7-8E00207DDCD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3689" y="1278385"/>
            <a:ext cx="3666250" cy="363194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C9C571-FA86-499B-BACD-8B92EFAEFBC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3688" y="5190849"/>
            <a:ext cx="1784183" cy="126600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0D56F7-879D-4801-B521-D7CEE628629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5021" y="5107297"/>
            <a:ext cx="1384918" cy="123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117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305" y="198872"/>
            <a:ext cx="47217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DEO 755 BB TERESA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91305" y="942680"/>
            <a:ext cx="5685695" cy="5044329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b="1" dirty="0" err="1">
                <a:latin typeface="Calibri"/>
                <a:cs typeface="Calibri"/>
              </a:rPr>
              <a:t>Встраиваем</a:t>
            </a:r>
            <a:r>
              <a:rPr lang="ru-RU" sz="1400" b="1" dirty="0" err="1">
                <a:latin typeface="Calibri"/>
                <a:cs typeface="Calibri"/>
              </a:rPr>
              <a:t>ый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lang="ru-RU" sz="1400" b="1" spc="-35" dirty="0">
                <a:latin typeface="Calibri"/>
                <a:cs typeface="Calibri"/>
              </a:rPr>
              <a:t>электрический духовой шкаф</a:t>
            </a:r>
            <a:endParaRPr sz="1400" b="1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spc="-20" dirty="0">
                <a:latin typeface="Calibri"/>
                <a:cs typeface="Calibri"/>
              </a:rPr>
              <a:t>Класс энергоэффективности: </a:t>
            </a:r>
            <a:r>
              <a:rPr lang="ru-RU" sz="1200" b="1" spc="-10" dirty="0">
                <a:latin typeface="Calibri"/>
                <a:cs typeface="Calibri"/>
              </a:rPr>
              <a:t>А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latin typeface="Calibri"/>
                <a:cs typeface="Calibri"/>
              </a:rPr>
              <a:t>Полезный объём – </a:t>
            </a:r>
            <a:r>
              <a:rPr lang="ru-RU" sz="1200" b="1" dirty="0">
                <a:latin typeface="Calibri"/>
                <a:cs typeface="Calibri"/>
              </a:rPr>
              <a:t>65л</a:t>
            </a:r>
            <a:endParaRPr sz="12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Максимальная температура </a:t>
            </a:r>
            <a:r>
              <a:rPr lang="ru-RU" sz="1200" b="1" spc="-20" dirty="0">
                <a:latin typeface="Calibri"/>
                <a:cs typeface="Calibri"/>
              </a:rPr>
              <a:t>250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°С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Управление: сенсорное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механическое (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Утапливаемые ручки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200" b="1" spc="305" dirty="0">
                <a:latin typeface="Calibri"/>
                <a:cs typeface="Calibri"/>
              </a:rPr>
              <a:t>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spc="-10" dirty="0">
                <a:latin typeface="Calibri"/>
                <a:cs typeface="Calibri"/>
              </a:rPr>
              <a:t>Количество режимов/программ- </a:t>
            </a:r>
            <a:r>
              <a:rPr lang="ru-RU" sz="1200" b="1" spc="-10" dirty="0">
                <a:latin typeface="Calibri"/>
                <a:cs typeface="Calibri"/>
              </a:rPr>
              <a:t>9: Режимы - </a:t>
            </a:r>
            <a:r>
              <a:rPr lang="ru-RU" sz="1200" spc="-10" dirty="0">
                <a:latin typeface="Calibri"/>
                <a:cs typeface="Calibri"/>
              </a:rPr>
              <a:t>Конвекция, Гриль, Размораживание/ </a:t>
            </a:r>
            <a:r>
              <a:rPr lang="ru-RU" sz="1200" b="1" spc="-10" dirty="0">
                <a:latin typeface="Calibri"/>
                <a:cs typeface="Calibri"/>
              </a:rPr>
              <a:t>Программы: </a:t>
            </a:r>
            <a:r>
              <a:rPr lang="ru-RU" sz="1200" spc="-10" dirty="0">
                <a:latin typeface="Calibri"/>
                <a:cs typeface="Calibri"/>
              </a:rPr>
              <a:t>Освещение, Разморозка с конвекцией, Нижний и верхний нагрев, Круговой нагрев + Конвекция, </a:t>
            </a:r>
            <a:r>
              <a:rPr lang="ru-RU" sz="1200" spc="-10" dirty="0" err="1">
                <a:latin typeface="Calibri"/>
                <a:cs typeface="Calibri"/>
              </a:rPr>
              <a:t>Полугриль</a:t>
            </a:r>
            <a:r>
              <a:rPr lang="ru-RU" sz="1200" spc="-10" dirty="0">
                <a:latin typeface="Calibri"/>
                <a:cs typeface="Calibri"/>
              </a:rPr>
              <a:t>, Гриль,  Гриль с конвекцией (</a:t>
            </a:r>
            <a:r>
              <a:rPr lang="ru-RU" sz="1200" b="1" spc="-10" dirty="0">
                <a:latin typeface="Calibri"/>
                <a:cs typeface="Calibri"/>
              </a:rPr>
              <a:t>Air </a:t>
            </a:r>
            <a:r>
              <a:rPr lang="ru-RU" sz="1200" b="1" spc="-10" dirty="0" err="1">
                <a:latin typeface="Calibri"/>
                <a:cs typeface="Calibri"/>
              </a:rPr>
              <a:t>Grill</a:t>
            </a:r>
            <a:r>
              <a:rPr lang="ru-RU" sz="1200" spc="-10" dirty="0">
                <a:latin typeface="Calibri"/>
                <a:cs typeface="Calibri"/>
              </a:rPr>
              <a:t>), Нижний нагрев + Конвекция,  Верхний + Нижний нагревы + конвекция</a:t>
            </a:r>
            <a:endParaRPr sz="12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dirty="0">
                <a:latin typeface="Calibri"/>
                <a:cs typeface="Calibri"/>
              </a:rPr>
              <a:t>Таймер сенсорный </a:t>
            </a:r>
            <a:r>
              <a:rPr lang="ru-RU" sz="1200" dirty="0">
                <a:latin typeface="Calibri"/>
                <a:cs typeface="Calibri"/>
              </a:rPr>
              <a:t>(3 </a:t>
            </a:r>
            <a:r>
              <a:rPr lang="en-US" sz="1200" dirty="0">
                <a:latin typeface="Calibri"/>
                <a:cs typeface="Calibri"/>
              </a:rPr>
              <a:t>Keys touch digital timer)</a:t>
            </a:r>
            <a:endParaRPr lang="ru-RU" sz="12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Отложенный старт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Часы, Подсветка камеры </a:t>
            </a:r>
            <a:r>
              <a:rPr lang="ru-RU" sz="1200" spc="-10" dirty="0">
                <a:latin typeface="Calibri"/>
                <a:cs typeface="Calibri"/>
              </a:rPr>
              <a:t>(при работе режима и отдельная функция)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spc="-10" dirty="0">
                <a:latin typeface="Calibri"/>
                <a:cs typeface="Calibri"/>
              </a:rPr>
              <a:t>Количество стекол двери -</a:t>
            </a:r>
            <a:r>
              <a:rPr lang="ru-RU" sz="1200" b="1" spc="-10" dirty="0">
                <a:latin typeface="Calibri"/>
                <a:cs typeface="Calibri"/>
              </a:rPr>
              <a:t>3,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Съемное стекло двери для легкой очистки</a:t>
            </a:r>
            <a:endParaRPr lang="ru-RU" sz="1200" b="1" spc="-4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latin typeface="Calibri"/>
                <a:cs typeface="Calibri"/>
              </a:rPr>
              <a:t>Паровая (</a:t>
            </a:r>
            <a:r>
              <a:rPr lang="ru-RU" sz="1200" b="1" dirty="0">
                <a:latin typeface="Calibri"/>
                <a:cs typeface="Calibri"/>
              </a:rPr>
              <a:t>гидролизная</a:t>
            </a:r>
            <a:r>
              <a:rPr lang="ru-RU" sz="1200" dirty="0">
                <a:latin typeface="Calibri"/>
                <a:cs typeface="Calibri"/>
              </a:rPr>
              <a:t>) очистка</a:t>
            </a:r>
            <a:endParaRPr lang="ru-RU" sz="1200" spc="-1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Внутреннее покрытие: чёрная эмаль легкой очистки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5-ти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уровневые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хромированные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направляющие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Комплектация: </a:t>
            </a: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1-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Телескопические направляющие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1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стандартный противень, 1 хромированная решётка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dirty="0" err="1">
                <a:latin typeface="Calibri"/>
                <a:cs typeface="Calibri"/>
              </a:rPr>
              <a:t>Цвет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белый. Материал – закалённое стекло. Ручки чёрного цвета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Габаритные размеры</a:t>
            </a:r>
            <a:r>
              <a:rPr sz="1200" spc="-10" dirty="0">
                <a:latin typeface="Calibri"/>
                <a:cs typeface="Calibri"/>
              </a:rPr>
              <a:t> (ШхГхВ)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мм: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 595*494(+24мм-перед/панель)*595</a:t>
            </a:r>
            <a:endParaRPr sz="12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dirty="0" err="1">
                <a:latin typeface="Calibri"/>
                <a:cs typeface="Calibri"/>
              </a:rPr>
              <a:t>Размеры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lang="ru-RU" sz="1200" spc="5" dirty="0">
                <a:latin typeface="Calibri"/>
                <a:cs typeface="Calibri"/>
              </a:rPr>
              <a:t>ниши </a:t>
            </a:r>
            <a:r>
              <a:rPr sz="1200" dirty="0" err="1">
                <a:latin typeface="Calibri"/>
                <a:cs typeface="Calibri"/>
              </a:rPr>
              <a:t>для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встраивания</a:t>
            </a:r>
            <a:r>
              <a:rPr lang="ru-RU" sz="1200" spc="-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</a:t>
            </a:r>
            <a:r>
              <a:rPr sz="1200" spc="-10" dirty="0" err="1">
                <a:latin typeface="Calibri"/>
                <a:cs typeface="Calibri"/>
              </a:rPr>
              <a:t>ШхГ</a:t>
            </a:r>
            <a:r>
              <a:rPr lang="ru-RU" sz="1200" spc="-10" dirty="0" err="1">
                <a:latin typeface="Calibri"/>
                <a:cs typeface="Calibri"/>
              </a:rPr>
              <a:t>хВ</a:t>
            </a:r>
            <a:r>
              <a:rPr lang="ru-RU" sz="1200" spc="-10" dirty="0">
                <a:latin typeface="Calibri"/>
                <a:cs typeface="Calibri"/>
              </a:rPr>
              <a:t>)</a:t>
            </a:r>
            <a:r>
              <a:rPr sz="1200" dirty="0">
                <a:latin typeface="Calibri"/>
                <a:cs typeface="Calibri"/>
              </a:rPr>
              <a:t> мм: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lang="en-US" sz="1200" spc="-10" dirty="0">
                <a:latin typeface="Calibri"/>
                <a:cs typeface="Calibri"/>
              </a:rPr>
              <a:t>560</a:t>
            </a:r>
            <a:r>
              <a:rPr lang="ru-RU" sz="1200" spc="-10" dirty="0">
                <a:latin typeface="Calibri"/>
                <a:cs typeface="Calibri"/>
              </a:rPr>
              <a:t>*</a:t>
            </a:r>
            <a:r>
              <a:rPr lang="en-US" sz="1200" spc="-10" dirty="0">
                <a:latin typeface="Calibri"/>
                <a:cs typeface="Calibri"/>
              </a:rPr>
              <a:t>550</a:t>
            </a:r>
            <a:r>
              <a:rPr lang="ru-RU" sz="1200" spc="-10" dirty="0">
                <a:latin typeface="Calibri"/>
                <a:cs typeface="Calibri"/>
              </a:rPr>
              <a:t>*589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latin typeface="Calibri"/>
                <a:cs typeface="Calibri"/>
              </a:rPr>
              <a:t>Вес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(нетто/брутто),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кг:</a:t>
            </a:r>
            <a:r>
              <a:rPr lang="ru-RU" sz="1200" spc="-35" dirty="0">
                <a:latin typeface="Calibri"/>
                <a:cs typeface="Calibri"/>
              </a:rPr>
              <a:t> 24,5/27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28999" y="133180"/>
            <a:ext cx="1645919" cy="5303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3EA864-7E8B-4472-81F5-685FF719D8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436" y="33216"/>
            <a:ext cx="1147885" cy="86091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A7B2C1-894A-4D5F-9483-544E97631B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2378" y="1580225"/>
            <a:ext cx="3882418" cy="383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9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305" y="198872"/>
            <a:ext cx="47217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DEO 755 IM TERESA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91305" y="942680"/>
            <a:ext cx="5685695" cy="522899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b="1" dirty="0" err="1">
                <a:latin typeface="Calibri"/>
                <a:cs typeface="Calibri"/>
              </a:rPr>
              <a:t>Встраиваем</a:t>
            </a:r>
            <a:r>
              <a:rPr lang="ru-RU" sz="1400" b="1" dirty="0" err="1">
                <a:latin typeface="Calibri"/>
                <a:cs typeface="Calibri"/>
              </a:rPr>
              <a:t>ый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lang="ru-RU" sz="1400" b="1" spc="-35" dirty="0">
                <a:latin typeface="Calibri"/>
                <a:cs typeface="Calibri"/>
              </a:rPr>
              <a:t>электрический духовой шкаф</a:t>
            </a:r>
            <a:endParaRPr sz="1400" b="1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spc="-20" dirty="0">
                <a:latin typeface="Calibri"/>
                <a:cs typeface="Calibri"/>
              </a:rPr>
              <a:t>Класс энергоэффективности: </a:t>
            </a:r>
            <a:r>
              <a:rPr lang="ru-RU" sz="1200" b="1" spc="-10" dirty="0">
                <a:latin typeface="Calibri"/>
                <a:cs typeface="Calibri"/>
              </a:rPr>
              <a:t>А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latin typeface="Calibri"/>
                <a:cs typeface="Calibri"/>
              </a:rPr>
              <a:t>Полезный объём – </a:t>
            </a:r>
            <a:r>
              <a:rPr lang="ru-RU" sz="1200" b="1" dirty="0">
                <a:latin typeface="Calibri"/>
                <a:cs typeface="Calibri"/>
              </a:rPr>
              <a:t>65л</a:t>
            </a:r>
            <a:endParaRPr sz="12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Максимальная температура </a:t>
            </a:r>
            <a:r>
              <a:rPr lang="ru-RU" sz="1200" b="1" spc="-20" dirty="0">
                <a:latin typeface="Calibri"/>
                <a:cs typeface="Calibri"/>
              </a:rPr>
              <a:t>250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°С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Управление: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сенсорное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механическое (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Утапливаемые ручки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200" b="1" spc="305" dirty="0">
                <a:latin typeface="Calibri"/>
                <a:cs typeface="Calibri"/>
              </a:rPr>
              <a:t>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spc="-10" dirty="0">
                <a:latin typeface="Calibri"/>
                <a:cs typeface="Calibri"/>
              </a:rPr>
              <a:t>Количество режимов/программ- </a:t>
            </a:r>
            <a:r>
              <a:rPr lang="ru-RU" sz="1200" b="1" spc="-10" dirty="0">
                <a:latin typeface="Calibri"/>
                <a:cs typeface="Calibri"/>
              </a:rPr>
              <a:t>9: Режимы - </a:t>
            </a:r>
            <a:r>
              <a:rPr lang="ru-RU" sz="1200" spc="-10" dirty="0">
                <a:latin typeface="Calibri"/>
                <a:cs typeface="Calibri"/>
              </a:rPr>
              <a:t>Конвекция, Гриль, Размораживание/ </a:t>
            </a:r>
            <a:r>
              <a:rPr lang="ru-RU" sz="1200" b="1" spc="-10" dirty="0">
                <a:latin typeface="Calibri"/>
                <a:cs typeface="Calibri"/>
              </a:rPr>
              <a:t>Программы: </a:t>
            </a:r>
            <a:r>
              <a:rPr lang="ru-RU" sz="1200" spc="-10" dirty="0">
                <a:latin typeface="Calibri"/>
                <a:cs typeface="Calibri"/>
              </a:rPr>
              <a:t>Освещение, Разморозка с конвекцией, Нижний и верхний нагрев, Круговой нагрев + Конвекция, </a:t>
            </a:r>
            <a:r>
              <a:rPr lang="ru-RU" sz="1200" spc="-10" dirty="0" err="1">
                <a:latin typeface="Calibri"/>
                <a:cs typeface="Calibri"/>
              </a:rPr>
              <a:t>Полугриль</a:t>
            </a:r>
            <a:r>
              <a:rPr lang="ru-RU" sz="1200" spc="-10" dirty="0">
                <a:latin typeface="Calibri"/>
                <a:cs typeface="Calibri"/>
              </a:rPr>
              <a:t>, Гриль,  Гриль с конвекцией (</a:t>
            </a:r>
            <a:r>
              <a:rPr lang="ru-RU" sz="1200" b="1" spc="-10" dirty="0">
                <a:latin typeface="Calibri"/>
                <a:cs typeface="Calibri"/>
              </a:rPr>
              <a:t>Air </a:t>
            </a:r>
            <a:r>
              <a:rPr lang="ru-RU" sz="1200" b="1" spc="-10" dirty="0" err="1">
                <a:latin typeface="Calibri"/>
                <a:cs typeface="Calibri"/>
              </a:rPr>
              <a:t>Grill</a:t>
            </a:r>
            <a:r>
              <a:rPr lang="ru-RU" sz="1200" spc="-10" dirty="0">
                <a:latin typeface="Calibri"/>
                <a:cs typeface="Calibri"/>
              </a:rPr>
              <a:t>), Нижний нагрев + Конвекция,  Верхний + Нижний нагревы + конвекция</a:t>
            </a:r>
            <a:endParaRPr sz="12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dirty="0">
                <a:latin typeface="Calibri"/>
                <a:cs typeface="Calibri"/>
              </a:rPr>
              <a:t>Таймер сенсорный </a:t>
            </a:r>
            <a:r>
              <a:rPr lang="ru-RU" sz="1200" dirty="0">
                <a:latin typeface="Calibri"/>
                <a:cs typeface="Calibri"/>
              </a:rPr>
              <a:t>(3 </a:t>
            </a:r>
            <a:r>
              <a:rPr lang="en-US" sz="1200" dirty="0">
                <a:latin typeface="Calibri"/>
                <a:cs typeface="Calibri"/>
              </a:rPr>
              <a:t>Keys touch digital timer)</a:t>
            </a:r>
            <a:endParaRPr lang="ru-RU" sz="12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Отложенный старт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Часы, Подсветка камеры </a:t>
            </a:r>
            <a:r>
              <a:rPr lang="ru-RU" sz="1200" spc="-10" dirty="0">
                <a:latin typeface="Calibri"/>
                <a:cs typeface="Calibri"/>
              </a:rPr>
              <a:t>(при работе режима и отдельная функция)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spc="-10" dirty="0">
                <a:latin typeface="Calibri"/>
                <a:cs typeface="Calibri"/>
              </a:rPr>
              <a:t>Количество стекол двери -</a:t>
            </a:r>
            <a:r>
              <a:rPr lang="ru-RU" sz="1200" b="1" spc="-10" dirty="0">
                <a:latin typeface="Calibri"/>
                <a:cs typeface="Calibri"/>
              </a:rPr>
              <a:t>3,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Съемное стекло двери для легкой очистки</a:t>
            </a:r>
            <a:endParaRPr lang="ru-RU" sz="1200" b="1" spc="-4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latin typeface="Calibri"/>
                <a:cs typeface="Calibri"/>
              </a:rPr>
              <a:t>Паровая (</a:t>
            </a:r>
            <a:r>
              <a:rPr lang="ru-RU" sz="1200" b="1" dirty="0">
                <a:latin typeface="Calibri"/>
                <a:cs typeface="Calibri"/>
              </a:rPr>
              <a:t>гидролизная</a:t>
            </a:r>
            <a:r>
              <a:rPr lang="ru-RU" sz="1200" dirty="0">
                <a:latin typeface="Calibri"/>
                <a:cs typeface="Calibri"/>
              </a:rPr>
              <a:t>) очистка</a:t>
            </a:r>
            <a:endParaRPr lang="ru-RU" sz="1200" spc="-1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Внутреннее покрытие: чёрная эмаль легкой очистки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5-ти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уровневые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хромированные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направляющие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Комплектация: </a:t>
            </a: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1-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Телескопические направляющие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1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стандартный противень, 1 хромированная решётка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dirty="0" err="1">
                <a:latin typeface="Calibri"/>
                <a:cs typeface="Calibri"/>
              </a:rPr>
              <a:t>Цвет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чёрн</a:t>
            </a:r>
            <a:r>
              <a:rPr lang="ru-RU" sz="1200" spc="-10" dirty="0" err="1">
                <a:latin typeface="Calibri"/>
                <a:cs typeface="Calibri"/>
              </a:rPr>
              <a:t>ый</a:t>
            </a:r>
            <a:r>
              <a:rPr lang="ru-RU" sz="1200" spc="-10" dirty="0">
                <a:latin typeface="Calibri"/>
                <a:cs typeface="Calibri"/>
              </a:rPr>
              <a:t>. Материал панели – нержавейка, двери – закалённое стекло. Ручки чёрного цвета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Габаритные размеры</a:t>
            </a:r>
            <a:r>
              <a:rPr sz="1200" spc="-10" dirty="0">
                <a:latin typeface="Calibri"/>
                <a:cs typeface="Calibri"/>
              </a:rPr>
              <a:t> (ШхГхВ)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мм: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 595*494(+24мм-перед/панель)*595</a:t>
            </a:r>
            <a:endParaRPr sz="12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dirty="0" err="1">
                <a:latin typeface="Calibri"/>
                <a:cs typeface="Calibri"/>
              </a:rPr>
              <a:t>Размеры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lang="ru-RU" sz="1200" spc="5" dirty="0">
                <a:latin typeface="Calibri"/>
                <a:cs typeface="Calibri"/>
              </a:rPr>
              <a:t>ниши </a:t>
            </a:r>
            <a:r>
              <a:rPr sz="1200" dirty="0" err="1">
                <a:latin typeface="Calibri"/>
                <a:cs typeface="Calibri"/>
              </a:rPr>
              <a:t>для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встраивания</a:t>
            </a:r>
            <a:r>
              <a:rPr lang="ru-RU" sz="1200" spc="-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</a:t>
            </a:r>
            <a:r>
              <a:rPr sz="1200" spc="-10" dirty="0" err="1">
                <a:latin typeface="Calibri"/>
                <a:cs typeface="Calibri"/>
              </a:rPr>
              <a:t>ШхГ</a:t>
            </a:r>
            <a:r>
              <a:rPr lang="ru-RU" sz="1200" spc="-10" dirty="0" err="1">
                <a:latin typeface="Calibri"/>
                <a:cs typeface="Calibri"/>
              </a:rPr>
              <a:t>хВ</a:t>
            </a:r>
            <a:r>
              <a:rPr lang="ru-RU" sz="1200" spc="-10" dirty="0">
                <a:latin typeface="Calibri"/>
                <a:cs typeface="Calibri"/>
              </a:rPr>
              <a:t>)</a:t>
            </a:r>
            <a:r>
              <a:rPr sz="1200" dirty="0">
                <a:latin typeface="Calibri"/>
                <a:cs typeface="Calibri"/>
              </a:rPr>
              <a:t> мм: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lang="en-US" sz="1200" spc="-10" dirty="0">
                <a:latin typeface="Calibri"/>
                <a:cs typeface="Calibri"/>
              </a:rPr>
              <a:t>560</a:t>
            </a:r>
            <a:r>
              <a:rPr lang="ru-RU" sz="1200" spc="-10" dirty="0">
                <a:latin typeface="Calibri"/>
                <a:cs typeface="Calibri"/>
              </a:rPr>
              <a:t>*</a:t>
            </a:r>
            <a:r>
              <a:rPr lang="en-US" sz="1200" spc="-10" dirty="0">
                <a:latin typeface="Calibri"/>
                <a:cs typeface="Calibri"/>
              </a:rPr>
              <a:t>550</a:t>
            </a:r>
            <a:r>
              <a:rPr lang="ru-RU" sz="1200" spc="-10" dirty="0">
                <a:latin typeface="Calibri"/>
                <a:cs typeface="Calibri"/>
              </a:rPr>
              <a:t>*589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latin typeface="Calibri"/>
                <a:cs typeface="Calibri"/>
              </a:rPr>
              <a:t>Вес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(нетто/брутто),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кг:</a:t>
            </a:r>
            <a:r>
              <a:rPr lang="ru-RU" sz="1200" spc="-35" dirty="0">
                <a:latin typeface="Calibri"/>
                <a:cs typeface="Calibri"/>
              </a:rPr>
              <a:t> 24,5/27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28999" y="133180"/>
            <a:ext cx="1645919" cy="5303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3EA864-7E8B-4472-81F5-685FF719D8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436" y="33216"/>
            <a:ext cx="1147885" cy="86091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9BD487-155C-4902-BCDB-731D58B3AF7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5877" y="1360821"/>
            <a:ext cx="4194818" cy="413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522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305" y="198872"/>
            <a:ext cx="47217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DEO 755 NB TERESA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91305" y="942680"/>
            <a:ext cx="5685695" cy="5044329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b="1" dirty="0" err="1">
                <a:latin typeface="Calibri"/>
                <a:cs typeface="Calibri"/>
              </a:rPr>
              <a:t>Встраиваем</a:t>
            </a:r>
            <a:r>
              <a:rPr lang="ru-RU" sz="1400" b="1" dirty="0" err="1">
                <a:latin typeface="Calibri"/>
                <a:cs typeface="Calibri"/>
              </a:rPr>
              <a:t>ый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lang="ru-RU" sz="1400" b="1" spc="-35" dirty="0">
                <a:latin typeface="Calibri"/>
                <a:cs typeface="Calibri"/>
              </a:rPr>
              <a:t>электрический духовой шкаф</a:t>
            </a:r>
            <a:endParaRPr sz="1400" b="1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spc="-20" dirty="0">
                <a:latin typeface="Calibri"/>
                <a:cs typeface="Calibri"/>
              </a:rPr>
              <a:t>Класс энергоэффективности: </a:t>
            </a:r>
            <a:r>
              <a:rPr lang="ru-RU" sz="1200" b="1" spc="-10" dirty="0">
                <a:latin typeface="Calibri"/>
                <a:cs typeface="Calibri"/>
              </a:rPr>
              <a:t>А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latin typeface="Calibri"/>
                <a:cs typeface="Calibri"/>
              </a:rPr>
              <a:t>Полезный объём – </a:t>
            </a:r>
            <a:r>
              <a:rPr lang="ru-RU" sz="1200" b="1" dirty="0">
                <a:latin typeface="Calibri"/>
                <a:cs typeface="Calibri"/>
              </a:rPr>
              <a:t>65л</a:t>
            </a:r>
            <a:endParaRPr sz="12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Максимальная температура </a:t>
            </a:r>
            <a:r>
              <a:rPr lang="ru-RU" sz="1200" b="1" spc="-20" dirty="0">
                <a:latin typeface="Calibri"/>
                <a:cs typeface="Calibri"/>
              </a:rPr>
              <a:t>250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°С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Управление: сенсорное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механическое (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Утапливаемые ручки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200" b="1" spc="305" dirty="0">
                <a:latin typeface="Calibri"/>
                <a:cs typeface="Calibri"/>
              </a:rPr>
              <a:t>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spc="-10" dirty="0">
                <a:latin typeface="Calibri"/>
                <a:cs typeface="Calibri"/>
              </a:rPr>
              <a:t>Количество режимов/программ- </a:t>
            </a:r>
            <a:r>
              <a:rPr lang="ru-RU" sz="1200" b="1" spc="-10" dirty="0">
                <a:latin typeface="Calibri"/>
                <a:cs typeface="Calibri"/>
              </a:rPr>
              <a:t>9: Режимы - </a:t>
            </a:r>
            <a:r>
              <a:rPr lang="ru-RU" sz="1200" spc="-10" dirty="0">
                <a:latin typeface="Calibri"/>
                <a:cs typeface="Calibri"/>
              </a:rPr>
              <a:t>Конвекция, Гриль, Размораживание/ </a:t>
            </a:r>
            <a:r>
              <a:rPr lang="ru-RU" sz="1200" b="1" spc="-10" dirty="0">
                <a:latin typeface="Calibri"/>
                <a:cs typeface="Calibri"/>
              </a:rPr>
              <a:t>Программы: </a:t>
            </a:r>
            <a:r>
              <a:rPr lang="ru-RU" sz="1200" spc="-10" dirty="0">
                <a:latin typeface="Calibri"/>
                <a:cs typeface="Calibri"/>
              </a:rPr>
              <a:t>Освещение, Разморозка с конвекцией, Нижний и верхний нагрев, Круговой нагрев + Конвекция, </a:t>
            </a:r>
            <a:r>
              <a:rPr lang="ru-RU" sz="1200" spc="-10" dirty="0" err="1">
                <a:latin typeface="Calibri"/>
                <a:cs typeface="Calibri"/>
              </a:rPr>
              <a:t>Полугриль</a:t>
            </a:r>
            <a:r>
              <a:rPr lang="ru-RU" sz="1200" spc="-10" dirty="0">
                <a:latin typeface="Calibri"/>
                <a:cs typeface="Calibri"/>
              </a:rPr>
              <a:t>, Гриль,  Гриль с конвекцией (</a:t>
            </a:r>
            <a:r>
              <a:rPr lang="ru-RU" sz="1200" b="1" spc="-10" dirty="0">
                <a:latin typeface="Calibri"/>
                <a:cs typeface="Calibri"/>
              </a:rPr>
              <a:t>Air </a:t>
            </a:r>
            <a:r>
              <a:rPr lang="ru-RU" sz="1200" b="1" spc="-10" dirty="0" err="1">
                <a:latin typeface="Calibri"/>
                <a:cs typeface="Calibri"/>
              </a:rPr>
              <a:t>Grill</a:t>
            </a:r>
            <a:r>
              <a:rPr lang="ru-RU" sz="1200" spc="-10" dirty="0">
                <a:latin typeface="Calibri"/>
                <a:cs typeface="Calibri"/>
              </a:rPr>
              <a:t>), Нижний нагрев + Конвекция,  Верхний + Нижний нагревы + конвекция</a:t>
            </a:r>
            <a:endParaRPr sz="12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dirty="0">
                <a:latin typeface="Calibri"/>
                <a:cs typeface="Calibri"/>
              </a:rPr>
              <a:t>Таймер сенсорный </a:t>
            </a:r>
            <a:r>
              <a:rPr lang="ru-RU" sz="1200" dirty="0">
                <a:latin typeface="Calibri"/>
                <a:cs typeface="Calibri"/>
              </a:rPr>
              <a:t>(3 </a:t>
            </a:r>
            <a:r>
              <a:rPr lang="en-US" sz="1200" dirty="0">
                <a:latin typeface="Calibri"/>
                <a:cs typeface="Calibri"/>
              </a:rPr>
              <a:t>Keys touch digital timer)</a:t>
            </a:r>
            <a:endParaRPr lang="ru-RU" sz="12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Отложенный старт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Часы, Подсветка камеры </a:t>
            </a:r>
            <a:r>
              <a:rPr lang="ru-RU" sz="1200" spc="-10" dirty="0">
                <a:latin typeface="Calibri"/>
                <a:cs typeface="Calibri"/>
              </a:rPr>
              <a:t>(при работе режима и отдельная функция)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spc="-10" dirty="0">
                <a:latin typeface="Calibri"/>
                <a:cs typeface="Calibri"/>
              </a:rPr>
              <a:t>Количество стекол двери -</a:t>
            </a:r>
            <a:r>
              <a:rPr lang="ru-RU" sz="1200" b="1" spc="-10" dirty="0">
                <a:latin typeface="Calibri"/>
                <a:cs typeface="Calibri"/>
              </a:rPr>
              <a:t>3,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Съемное стекло двери для легкой очистки</a:t>
            </a:r>
            <a:endParaRPr lang="ru-RU" sz="1200" b="1" spc="-4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latin typeface="Calibri"/>
                <a:cs typeface="Calibri"/>
              </a:rPr>
              <a:t>Паровая (</a:t>
            </a:r>
            <a:r>
              <a:rPr lang="ru-RU" sz="1200" b="1" dirty="0">
                <a:latin typeface="Calibri"/>
                <a:cs typeface="Calibri"/>
              </a:rPr>
              <a:t>гидролизная</a:t>
            </a:r>
            <a:r>
              <a:rPr lang="ru-RU" sz="1200" dirty="0">
                <a:latin typeface="Calibri"/>
                <a:cs typeface="Calibri"/>
              </a:rPr>
              <a:t>) очистка</a:t>
            </a:r>
            <a:endParaRPr lang="ru-RU" sz="1200" spc="-1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Внутреннее покрытие: чёрная эмаль легкой очистки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5-ти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уровневые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хромированные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направляющие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Комплектация: </a:t>
            </a: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1-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Телескопические направляющие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1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стандартный противень, 1 хромированная решётка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dirty="0" err="1">
                <a:latin typeface="Calibri"/>
                <a:cs typeface="Calibri"/>
              </a:rPr>
              <a:t>Цвет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чёрн</a:t>
            </a:r>
            <a:r>
              <a:rPr lang="ru-RU" sz="1200" spc="-10" dirty="0" err="1">
                <a:latin typeface="Calibri"/>
                <a:cs typeface="Calibri"/>
              </a:rPr>
              <a:t>ый</a:t>
            </a:r>
            <a:r>
              <a:rPr lang="ru-RU" sz="1200" spc="-10" dirty="0">
                <a:latin typeface="Calibri"/>
                <a:cs typeface="Calibri"/>
              </a:rPr>
              <a:t>. Материал – закалённое стекло. Ручки чёрного цвета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Габаритные размеры</a:t>
            </a:r>
            <a:r>
              <a:rPr sz="1200" spc="-10" dirty="0">
                <a:latin typeface="Calibri"/>
                <a:cs typeface="Calibri"/>
              </a:rPr>
              <a:t> (ШхГхВ)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мм: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 595*494(+24мм-перед/панель)*595</a:t>
            </a:r>
            <a:endParaRPr sz="12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dirty="0" err="1">
                <a:latin typeface="Calibri"/>
                <a:cs typeface="Calibri"/>
              </a:rPr>
              <a:t>Размеры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lang="ru-RU" sz="1200" spc="5" dirty="0">
                <a:latin typeface="Calibri"/>
                <a:cs typeface="Calibri"/>
              </a:rPr>
              <a:t>ниши </a:t>
            </a:r>
            <a:r>
              <a:rPr sz="1200" dirty="0" err="1">
                <a:latin typeface="Calibri"/>
                <a:cs typeface="Calibri"/>
              </a:rPr>
              <a:t>для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встраивания</a:t>
            </a:r>
            <a:r>
              <a:rPr lang="ru-RU" sz="1200" spc="-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</a:t>
            </a:r>
            <a:r>
              <a:rPr sz="1200" spc="-10" dirty="0" err="1">
                <a:latin typeface="Calibri"/>
                <a:cs typeface="Calibri"/>
              </a:rPr>
              <a:t>ШхГ</a:t>
            </a:r>
            <a:r>
              <a:rPr lang="ru-RU" sz="1200" spc="-10" dirty="0" err="1">
                <a:latin typeface="Calibri"/>
                <a:cs typeface="Calibri"/>
              </a:rPr>
              <a:t>хВ</a:t>
            </a:r>
            <a:r>
              <a:rPr lang="ru-RU" sz="1200" spc="-10" dirty="0">
                <a:latin typeface="Calibri"/>
                <a:cs typeface="Calibri"/>
              </a:rPr>
              <a:t>)</a:t>
            </a:r>
            <a:r>
              <a:rPr sz="1200" dirty="0">
                <a:latin typeface="Calibri"/>
                <a:cs typeface="Calibri"/>
              </a:rPr>
              <a:t> мм: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lang="en-US" sz="1200" spc="-10" dirty="0">
                <a:latin typeface="Calibri"/>
                <a:cs typeface="Calibri"/>
              </a:rPr>
              <a:t>560</a:t>
            </a:r>
            <a:r>
              <a:rPr lang="ru-RU" sz="1200" spc="-10" dirty="0">
                <a:latin typeface="Calibri"/>
                <a:cs typeface="Calibri"/>
              </a:rPr>
              <a:t>*</a:t>
            </a:r>
            <a:r>
              <a:rPr lang="en-US" sz="1200" spc="-10" dirty="0">
                <a:latin typeface="Calibri"/>
                <a:cs typeface="Calibri"/>
              </a:rPr>
              <a:t>550</a:t>
            </a:r>
            <a:r>
              <a:rPr lang="ru-RU" sz="1200" spc="-10" dirty="0">
                <a:latin typeface="Calibri"/>
                <a:cs typeface="Calibri"/>
              </a:rPr>
              <a:t>*589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latin typeface="Calibri"/>
                <a:cs typeface="Calibri"/>
              </a:rPr>
              <a:t>Вес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(нетто/брутто),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кг:</a:t>
            </a:r>
            <a:r>
              <a:rPr lang="ru-RU" sz="1200" spc="-35" dirty="0">
                <a:latin typeface="Calibri"/>
                <a:cs typeface="Calibri"/>
              </a:rPr>
              <a:t> 24,5/27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28999" y="133180"/>
            <a:ext cx="1645919" cy="5303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3EA864-7E8B-4472-81F5-685FF719D8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436" y="33216"/>
            <a:ext cx="1147885" cy="86091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3C2425A-321D-45BE-83D1-3ED51E23930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8617" y="1491448"/>
            <a:ext cx="4171229" cy="412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3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305" y="198872"/>
            <a:ext cx="47217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DEO 735 NB ATERNA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551953" y="1057940"/>
            <a:ext cx="6381852" cy="5075106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dirty="0" err="1">
                <a:latin typeface="Calibri"/>
                <a:cs typeface="Calibri"/>
              </a:rPr>
              <a:t>Встраиваем</a:t>
            </a:r>
            <a:r>
              <a:rPr lang="ru-RU" sz="1600" b="1" dirty="0" err="1">
                <a:latin typeface="Calibri"/>
                <a:cs typeface="Calibri"/>
              </a:rPr>
              <a:t>ый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lang="ru-RU" sz="1600" b="1" spc="-35" dirty="0">
                <a:latin typeface="Calibri"/>
                <a:cs typeface="Calibri"/>
              </a:rPr>
              <a:t>электрический духовой шкаф</a:t>
            </a:r>
            <a:endParaRPr sz="1600" b="1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spc="-20" dirty="0">
                <a:latin typeface="Calibri"/>
                <a:cs typeface="Calibri"/>
              </a:rPr>
              <a:t>Класс энергоэффективности: </a:t>
            </a:r>
            <a:r>
              <a:rPr lang="ru-RU" sz="1200" b="1" spc="-10" dirty="0">
                <a:latin typeface="Calibri"/>
                <a:cs typeface="Calibri"/>
              </a:rPr>
              <a:t>А+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latin typeface="Calibri"/>
                <a:cs typeface="Calibri"/>
              </a:rPr>
              <a:t>Полезный объём – </a:t>
            </a:r>
            <a:r>
              <a:rPr lang="ru-RU" sz="1200" b="1" dirty="0">
                <a:latin typeface="Calibri"/>
                <a:cs typeface="Calibri"/>
              </a:rPr>
              <a:t>78л</a:t>
            </a:r>
            <a:endParaRPr sz="12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Максимальная температура </a:t>
            </a:r>
            <a:r>
              <a:rPr lang="ru-RU" sz="1200" b="1" spc="-20" dirty="0">
                <a:latin typeface="Calibri"/>
                <a:cs typeface="Calibri"/>
              </a:rPr>
              <a:t>250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°С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Управление: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сенсорное</a:t>
            </a:r>
            <a:endParaRPr lang="ru-RU" sz="1200" b="1" spc="305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spc="-10" dirty="0">
                <a:latin typeface="Calibri"/>
                <a:cs typeface="Calibri"/>
              </a:rPr>
              <a:t>Количество режимов/программ - </a:t>
            </a:r>
            <a:r>
              <a:rPr lang="ru-RU" sz="1200" b="1" spc="-10" dirty="0">
                <a:latin typeface="Calibri"/>
                <a:cs typeface="Calibri"/>
              </a:rPr>
              <a:t>12:</a:t>
            </a:r>
            <a:r>
              <a:rPr lang="ru-RU" sz="1200" spc="-10" dirty="0">
                <a:latin typeface="Calibri"/>
                <a:cs typeface="Calibri"/>
              </a:rPr>
              <a:t> Режимы – Гриль, Конвекция, Размораживание/ Программы:  Разморозка, Гриль, </a:t>
            </a:r>
            <a:r>
              <a:rPr lang="ru-RU" sz="1200" spc="-10" dirty="0" err="1">
                <a:latin typeface="Calibri"/>
                <a:cs typeface="Calibri"/>
              </a:rPr>
              <a:t>Полугриль</a:t>
            </a:r>
            <a:r>
              <a:rPr lang="ru-RU" sz="1200" spc="-10" dirty="0">
                <a:latin typeface="Calibri"/>
                <a:cs typeface="Calibri"/>
              </a:rPr>
              <a:t>, </a:t>
            </a:r>
            <a:r>
              <a:rPr lang="ru-RU" sz="1200" spc="-10" dirty="0" err="1">
                <a:latin typeface="Calibri"/>
                <a:cs typeface="Calibri"/>
              </a:rPr>
              <a:t>Гриль+конвекция</a:t>
            </a:r>
            <a:r>
              <a:rPr lang="ru-RU" sz="1200" spc="-10" dirty="0">
                <a:latin typeface="Calibri"/>
                <a:cs typeface="Calibri"/>
              </a:rPr>
              <a:t>, Нижний нагрев, </a:t>
            </a:r>
            <a:r>
              <a:rPr lang="ru-RU" sz="1200" spc="-10" dirty="0" err="1">
                <a:latin typeface="Calibri"/>
                <a:cs typeface="Calibri"/>
              </a:rPr>
              <a:t>Верхний+нижний</a:t>
            </a:r>
            <a:r>
              <a:rPr lang="ru-RU" sz="1200" spc="-10" dirty="0">
                <a:latin typeface="Calibri"/>
                <a:cs typeface="Calibri"/>
              </a:rPr>
              <a:t> </a:t>
            </a:r>
            <a:r>
              <a:rPr lang="ru-RU" sz="1200" spc="-10" dirty="0" err="1">
                <a:latin typeface="Calibri"/>
                <a:cs typeface="Calibri"/>
              </a:rPr>
              <a:t>нагревы+конвекция</a:t>
            </a:r>
            <a:r>
              <a:rPr lang="ru-RU" sz="1200" spc="-10" dirty="0">
                <a:latin typeface="Calibri"/>
                <a:cs typeface="Calibri"/>
              </a:rPr>
              <a:t>, Круговой нагрев с конвекцией, </a:t>
            </a:r>
            <a:r>
              <a:rPr lang="ru-RU" sz="1200" spc="-10" dirty="0" err="1">
                <a:latin typeface="Calibri"/>
                <a:cs typeface="Calibri"/>
              </a:rPr>
              <a:t>Верхний+Нижний</a:t>
            </a:r>
            <a:r>
              <a:rPr lang="ru-RU" sz="1200" spc="-10" dirty="0">
                <a:latin typeface="Calibri"/>
                <a:cs typeface="Calibri"/>
              </a:rPr>
              <a:t> нагревы, Нижний </a:t>
            </a:r>
            <a:r>
              <a:rPr lang="ru-RU" sz="1200" spc="-10" dirty="0" err="1">
                <a:latin typeface="Calibri"/>
                <a:cs typeface="Calibri"/>
              </a:rPr>
              <a:t>нагрев+конвекция</a:t>
            </a:r>
            <a:r>
              <a:rPr lang="ru-RU" sz="1200" spc="-10" dirty="0">
                <a:latin typeface="Calibri"/>
                <a:cs typeface="Calibri"/>
              </a:rPr>
              <a:t>, </a:t>
            </a:r>
            <a:r>
              <a:rPr lang="ru-RU" sz="1200" spc="-10" dirty="0" err="1">
                <a:latin typeface="Calibri"/>
                <a:cs typeface="Calibri"/>
              </a:rPr>
              <a:t>Полугриль+конвекция</a:t>
            </a:r>
            <a:r>
              <a:rPr lang="ru-RU" sz="1200" spc="-10" dirty="0">
                <a:latin typeface="Calibri"/>
                <a:cs typeface="Calibri"/>
              </a:rPr>
              <a:t>, </a:t>
            </a:r>
            <a:r>
              <a:rPr lang="ru-RU" sz="1200" spc="-10" dirty="0" err="1">
                <a:latin typeface="Calibri"/>
                <a:cs typeface="Calibri"/>
              </a:rPr>
              <a:t>Полугриль+круговой</a:t>
            </a:r>
            <a:r>
              <a:rPr lang="ru-RU" sz="1200" spc="-10" dirty="0">
                <a:latin typeface="Calibri"/>
                <a:cs typeface="Calibri"/>
              </a:rPr>
              <a:t> нагрев с конвекцией</a:t>
            </a:r>
            <a:r>
              <a:rPr lang="ru-RU" sz="1200" b="1" spc="-10" dirty="0">
                <a:latin typeface="Calibri"/>
                <a:cs typeface="Calibri"/>
              </a:rPr>
              <a:t>, </a:t>
            </a:r>
            <a:r>
              <a:rPr lang="ru-RU" sz="1200" b="1" spc="-10" dirty="0" err="1">
                <a:latin typeface="Calibri"/>
                <a:cs typeface="Calibri"/>
              </a:rPr>
              <a:t>AirFly</a:t>
            </a:r>
            <a:endParaRPr lang="ru-RU" sz="12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dirty="0">
                <a:latin typeface="Calibri"/>
                <a:cs typeface="Calibri"/>
              </a:rPr>
              <a:t>Таймер, Часы, Отложенное приготовление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spc="-10" dirty="0">
                <a:latin typeface="Calibri"/>
                <a:cs typeface="Calibri"/>
              </a:rPr>
              <a:t>Количество стекол двери -</a:t>
            </a:r>
            <a:r>
              <a:rPr lang="en-US" sz="1200" b="1" spc="-10" dirty="0">
                <a:latin typeface="Calibri"/>
                <a:cs typeface="Calibri"/>
              </a:rPr>
              <a:t>3</a:t>
            </a:r>
            <a:endParaRPr lang="ru-RU" sz="1200" b="1" spc="-4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Подсветка камеры </a:t>
            </a:r>
            <a:r>
              <a:rPr lang="ru-RU" sz="1200" spc="-10" dirty="0">
                <a:latin typeface="Calibri"/>
                <a:cs typeface="Calibri"/>
              </a:rPr>
              <a:t>(при работе режима)</a:t>
            </a:r>
            <a:endParaRPr sz="1200" spc="-4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latin typeface="Calibri"/>
                <a:cs typeface="Calibri"/>
              </a:rPr>
              <a:t>Паровая (</a:t>
            </a:r>
            <a:r>
              <a:rPr lang="ru-RU" sz="1200" b="1" dirty="0">
                <a:latin typeface="Calibri"/>
                <a:cs typeface="Calibri"/>
              </a:rPr>
              <a:t>гидролизная</a:t>
            </a:r>
            <a:r>
              <a:rPr lang="en-US" sz="1200" dirty="0">
                <a:latin typeface="Calibri"/>
                <a:cs typeface="Calibri"/>
              </a:rPr>
              <a:t>)</a:t>
            </a:r>
            <a:r>
              <a:rPr lang="ru-RU" sz="1200" dirty="0">
                <a:latin typeface="Calibri"/>
                <a:cs typeface="Calibri"/>
              </a:rPr>
              <a:t> очистка</a:t>
            </a:r>
            <a:endParaRPr sz="1200" spc="-1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Внутреннее покрытие: чёрная эмаль легкой очистки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Съемное стекло двери для легкой очистки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Направляющие – хромированные, 5 уровней,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Телескопические направляющие-1 уровень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Комплектация: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 стандартный противень,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Противень </a:t>
            </a: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Air Fry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1 хромированная решётка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dirty="0" err="1">
                <a:latin typeface="Calibri"/>
                <a:cs typeface="Calibri"/>
              </a:rPr>
              <a:t>Цвет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чёрн</a:t>
            </a:r>
            <a:r>
              <a:rPr lang="ru-RU" sz="1200" spc="-10" dirty="0" err="1">
                <a:latin typeface="Calibri"/>
                <a:cs typeface="Calibri"/>
              </a:rPr>
              <a:t>ый</a:t>
            </a:r>
            <a:r>
              <a:rPr lang="ru-RU" sz="1200" spc="-10" dirty="0">
                <a:latin typeface="Calibri"/>
                <a:cs typeface="Calibri"/>
              </a:rPr>
              <a:t>. Материал - стекло.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Габаритные размеры</a:t>
            </a:r>
            <a:r>
              <a:rPr sz="1200" spc="-10" dirty="0">
                <a:latin typeface="Calibri"/>
                <a:cs typeface="Calibri"/>
              </a:rPr>
              <a:t> (ШхГхВ)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мм</a:t>
            </a:r>
            <a:r>
              <a:rPr lang="ru-RU" sz="1200" dirty="0">
                <a:latin typeface="Calibri"/>
                <a:cs typeface="Calibri"/>
              </a:rPr>
              <a:t>: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  595х568х598</a:t>
            </a:r>
            <a:endParaRPr sz="12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dirty="0" err="1">
                <a:latin typeface="Calibri"/>
                <a:cs typeface="Calibri"/>
              </a:rPr>
              <a:t>Размеры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lang="ru-RU" sz="1200" spc="5" dirty="0">
                <a:latin typeface="Calibri"/>
                <a:cs typeface="Calibri"/>
              </a:rPr>
              <a:t>ниши </a:t>
            </a:r>
            <a:r>
              <a:rPr sz="1200" dirty="0" err="1">
                <a:latin typeface="Calibri"/>
                <a:cs typeface="Calibri"/>
              </a:rPr>
              <a:t>для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встраивания</a:t>
            </a:r>
            <a:r>
              <a:rPr lang="ru-RU" sz="1200" spc="-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</a:t>
            </a:r>
            <a:r>
              <a:rPr sz="1200" spc="-10" dirty="0" err="1">
                <a:latin typeface="Calibri"/>
                <a:cs typeface="Calibri"/>
              </a:rPr>
              <a:t>ШхГ</a:t>
            </a:r>
            <a:r>
              <a:rPr lang="ru-RU" sz="1200" spc="-10" dirty="0" err="1">
                <a:latin typeface="Calibri"/>
                <a:cs typeface="Calibri"/>
              </a:rPr>
              <a:t>хВ</a:t>
            </a:r>
            <a:r>
              <a:rPr lang="ru-RU" sz="1200" spc="-10" dirty="0">
                <a:latin typeface="Calibri"/>
                <a:cs typeface="Calibri"/>
              </a:rPr>
              <a:t>)</a:t>
            </a:r>
            <a:r>
              <a:rPr sz="1200" dirty="0">
                <a:latin typeface="Calibri"/>
                <a:cs typeface="Calibri"/>
              </a:rPr>
              <a:t> мм: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lang="en-US" sz="1200" spc="-10" dirty="0">
                <a:latin typeface="Calibri"/>
                <a:cs typeface="Calibri"/>
              </a:rPr>
              <a:t>564x550 (</a:t>
            </a:r>
            <a:r>
              <a:rPr lang="ru-RU" sz="1200" spc="-10" dirty="0">
                <a:latin typeface="Calibri"/>
                <a:cs typeface="Calibri"/>
              </a:rPr>
              <a:t>мин)х585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latin typeface="Calibri"/>
                <a:cs typeface="Calibri"/>
              </a:rPr>
              <a:t>Вес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(нетто/брутто),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кг:</a:t>
            </a:r>
            <a:r>
              <a:rPr lang="ru-RU" sz="1200" spc="-35" dirty="0">
                <a:latin typeface="Calibri"/>
                <a:cs typeface="Calibri"/>
              </a:rPr>
              <a:t> 33,7/36,5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62146" y="247884"/>
            <a:ext cx="1645919" cy="5303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96FB16A-B2A0-4557-9E5E-E78BCC7AB2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574" y="197027"/>
            <a:ext cx="1147885" cy="86091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6156B70-1D10-43EB-BC03-7D62FC173F6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8347" y="1426214"/>
            <a:ext cx="4465887" cy="445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03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305" y="198872"/>
            <a:ext cx="47217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DEO 775 NB SAVIA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91306" y="815721"/>
            <a:ext cx="5636128" cy="485196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dirty="0" err="1">
                <a:latin typeface="Calibri"/>
                <a:cs typeface="Calibri"/>
              </a:rPr>
              <a:t>Встраиваем</a:t>
            </a:r>
            <a:r>
              <a:rPr lang="ru-RU" sz="1600" b="1" dirty="0" err="1">
                <a:latin typeface="Calibri"/>
                <a:cs typeface="Calibri"/>
              </a:rPr>
              <a:t>ый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lang="ru-RU" sz="1600" b="1" spc="-35" dirty="0">
                <a:latin typeface="Calibri"/>
                <a:cs typeface="Calibri"/>
              </a:rPr>
              <a:t>электрический духовой шкаф</a:t>
            </a:r>
            <a:endParaRPr sz="1600" b="1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spc="-20" dirty="0">
                <a:latin typeface="Calibri"/>
                <a:cs typeface="Calibri"/>
              </a:rPr>
              <a:t>Класс энергоэффективности: </a:t>
            </a:r>
            <a:r>
              <a:rPr lang="ru-RU" sz="1200" b="1" spc="-10" dirty="0">
                <a:latin typeface="Calibri"/>
                <a:cs typeface="Calibri"/>
              </a:rPr>
              <a:t>А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latin typeface="Calibri"/>
                <a:cs typeface="Calibri"/>
              </a:rPr>
              <a:t>Полезный объём – </a:t>
            </a:r>
            <a:r>
              <a:rPr lang="en-US" sz="1200" b="1" dirty="0">
                <a:latin typeface="Calibri"/>
                <a:cs typeface="Calibri"/>
              </a:rPr>
              <a:t>78 </a:t>
            </a:r>
            <a:r>
              <a:rPr lang="ru-RU" sz="1200" b="1" dirty="0">
                <a:latin typeface="Calibri"/>
                <a:cs typeface="Calibri"/>
              </a:rPr>
              <a:t>л</a:t>
            </a:r>
            <a:endParaRPr sz="12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Максимальная температура </a:t>
            </a:r>
            <a:r>
              <a:rPr lang="ru-RU" sz="1200" b="1" spc="-20" dirty="0">
                <a:latin typeface="Calibri"/>
                <a:cs typeface="Calibri"/>
              </a:rPr>
              <a:t>250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°С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Цифровой программатор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управление: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сенсорное и механическое</a:t>
            </a:r>
            <a:r>
              <a:rPr lang="ru-RU" sz="1200" b="1" spc="305" dirty="0">
                <a:latin typeface="Calibri"/>
                <a:cs typeface="Calibri"/>
              </a:rPr>
              <a:t>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spc="-10" dirty="0">
                <a:latin typeface="Calibri"/>
                <a:cs typeface="Calibri"/>
              </a:rPr>
              <a:t>Количество режимов/программ - </a:t>
            </a:r>
            <a:r>
              <a:rPr lang="en-US" sz="1200" b="1" spc="-10" dirty="0">
                <a:latin typeface="Calibri"/>
                <a:cs typeface="Calibri"/>
              </a:rPr>
              <a:t>10</a:t>
            </a:r>
            <a:r>
              <a:rPr lang="ru-RU" sz="1200" b="1" spc="-10" dirty="0">
                <a:latin typeface="Calibri"/>
                <a:cs typeface="Calibri"/>
              </a:rPr>
              <a:t>:</a:t>
            </a:r>
            <a:r>
              <a:rPr lang="ru-RU" sz="1200" spc="-10" dirty="0">
                <a:latin typeface="Calibri"/>
                <a:cs typeface="Calibri"/>
              </a:rPr>
              <a:t> Разморозка, Верхний</a:t>
            </a:r>
            <a:r>
              <a:rPr lang="en-US" sz="1200" spc="-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+</a:t>
            </a:r>
            <a:r>
              <a:rPr lang="en-US" sz="1200" spc="-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нижний нагревы, Верхний + Нижний нагревы + конвекция, Нижний нагрев, Нижний нагревы + конвекция, </a:t>
            </a:r>
            <a:r>
              <a:rPr lang="ru-RU" sz="1200" spc="-10" dirty="0" err="1">
                <a:latin typeface="Calibri"/>
                <a:cs typeface="Calibri"/>
              </a:rPr>
              <a:t>Полугриль</a:t>
            </a:r>
            <a:r>
              <a:rPr lang="ru-RU" sz="1200" spc="-10" dirty="0">
                <a:latin typeface="Calibri"/>
                <a:cs typeface="Calibri"/>
              </a:rPr>
              <a:t>, </a:t>
            </a:r>
            <a:r>
              <a:rPr lang="ru-RU" sz="1200" spc="-10" dirty="0" err="1">
                <a:latin typeface="Calibri"/>
                <a:cs typeface="Calibri"/>
              </a:rPr>
              <a:t>Полугриль</a:t>
            </a:r>
            <a:r>
              <a:rPr lang="en-US" sz="1200" spc="-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+</a:t>
            </a:r>
            <a:r>
              <a:rPr lang="en-US" sz="1200" spc="-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конвекция, Гриль, Гриль</a:t>
            </a:r>
            <a:r>
              <a:rPr lang="en-US" sz="1200" spc="-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+</a:t>
            </a:r>
            <a:r>
              <a:rPr lang="en-US" sz="1200" spc="-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конвекция, Нижний нагрев</a:t>
            </a:r>
            <a:r>
              <a:rPr lang="en-US" sz="1200" spc="-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+</a:t>
            </a:r>
            <a:r>
              <a:rPr lang="en-US" sz="1200" spc="-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круговой</a:t>
            </a:r>
            <a:r>
              <a:rPr lang="en-US" sz="1200" spc="-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нагрев с конвекцией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dirty="0">
                <a:latin typeface="Calibri"/>
                <a:cs typeface="Calibri"/>
              </a:rPr>
              <a:t>Таймер, Часы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spc="-10" dirty="0">
                <a:latin typeface="Calibri"/>
                <a:cs typeface="Calibri"/>
              </a:rPr>
              <a:t>Количество стекол двери -</a:t>
            </a:r>
            <a:r>
              <a:rPr lang="en-US" sz="1200" b="1" spc="-10" dirty="0">
                <a:latin typeface="Calibri"/>
                <a:cs typeface="Calibri"/>
              </a:rPr>
              <a:t>3</a:t>
            </a:r>
            <a:r>
              <a:rPr lang="ru-RU" sz="1200" b="1" spc="-10" dirty="0">
                <a:latin typeface="Calibri"/>
                <a:cs typeface="Calibri"/>
              </a:rPr>
              <a:t>,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Съемное стекло двери для легкой очистки</a:t>
            </a:r>
            <a:endParaRPr lang="ru-RU" sz="1200" b="1" spc="-4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Подсветка камеры </a:t>
            </a:r>
            <a:r>
              <a:rPr lang="ru-RU" sz="1200" spc="-10" dirty="0">
                <a:latin typeface="Calibri"/>
                <a:cs typeface="Calibri"/>
              </a:rPr>
              <a:t>(при работе режима и отдельная функция)</a:t>
            </a:r>
            <a:endParaRPr sz="1200" spc="-4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latin typeface="Calibri"/>
                <a:cs typeface="Calibri"/>
              </a:rPr>
              <a:t>Паровая (</a:t>
            </a:r>
            <a:r>
              <a:rPr lang="ru-RU" sz="1200" b="1" dirty="0">
                <a:latin typeface="Calibri"/>
                <a:cs typeface="Calibri"/>
              </a:rPr>
              <a:t>гидролизная</a:t>
            </a:r>
            <a:r>
              <a:rPr lang="en-US" sz="1200" dirty="0">
                <a:latin typeface="Calibri"/>
                <a:cs typeface="Calibri"/>
              </a:rPr>
              <a:t>)</a:t>
            </a:r>
            <a:r>
              <a:rPr lang="ru-RU" sz="1200" dirty="0">
                <a:latin typeface="Calibri"/>
                <a:cs typeface="Calibri"/>
              </a:rPr>
              <a:t> очистка</a:t>
            </a:r>
            <a:endParaRPr sz="1200" spc="-1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Внутреннее покрытие: чёрная эмаль легкой очистки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Направляющие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– рельефные,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5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уровн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</a:rPr>
              <a:t>ей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Комплектация: </a:t>
            </a: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1-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Телескопические направляющие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1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стандартный противень, 1 хромированная решётка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dirty="0" err="1">
                <a:latin typeface="Calibri"/>
                <a:cs typeface="Calibri"/>
              </a:rPr>
              <a:t>Цвет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чёрн</a:t>
            </a:r>
            <a:r>
              <a:rPr lang="ru-RU" sz="1200" spc="-10" dirty="0" err="1">
                <a:latin typeface="Calibri"/>
                <a:cs typeface="Calibri"/>
              </a:rPr>
              <a:t>ый</a:t>
            </a:r>
            <a:r>
              <a:rPr lang="ru-RU" sz="1200" spc="-10" dirty="0">
                <a:latin typeface="Calibri"/>
                <a:cs typeface="Calibri"/>
              </a:rPr>
              <a:t>. Материал – </a:t>
            </a:r>
            <a:r>
              <a:rPr lang="ru-RU" sz="1200" spc="-10" dirty="0" err="1">
                <a:latin typeface="Calibri"/>
                <a:cs typeface="Calibri"/>
              </a:rPr>
              <a:t>заказлённое</a:t>
            </a:r>
            <a:r>
              <a:rPr lang="ru-RU" sz="1200" spc="-10" dirty="0">
                <a:latin typeface="Calibri"/>
                <a:cs typeface="Calibri"/>
              </a:rPr>
              <a:t> стекло. Ручка чёрного цвета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Габаритные размеры</a:t>
            </a:r>
            <a:r>
              <a:rPr sz="1200" spc="-10" dirty="0">
                <a:latin typeface="Calibri"/>
                <a:cs typeface="Calibri"/>
              </a:rPr>
              <a:t> (ШхГхВ)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мм: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595 х 568 х 598</a:t>
            </a:r>
            <a:endParaRPr sz="12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dirty="0" err="1">
                <a:latin typeface="Calibri"/>
                <a:cs typeface="Calibri"/>
              </a:rPr>
              <a:t>Размеры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lang="ru-RU" sz="1200" spc="5" dirty="0">
                <a:latin typeface="Calibri"/>
                <a:cs typeface="Calibri"/>
              </a:rPr>
              <a:t>ниши </a:t>
            </a:r>
            <a:r>
              <a:rPr sz="1200" dirty="0" err="1">
                <a:latin typeface="Calibri"/>
                <a:cs typeface="Calibri"/>
              </a:rPr>
              <a:t>для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встраивания</a:t>
            </a:r>
            <a:r>
              <a:rPr lang="ru-RU" sz="1200" spc="-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</a:t>
            </a:r>
            <a:r>
              <a:rPr sz="1200" spc="-10" dirty="0" err="1">
                <a:latin typeface="Calibri"/>
                <a:cs typeface="Calibri"/>
              </a:rPr>
              <a:t>ШхГ</a:t>
            </a:r>
            <a:r>
              <a:rPr lang="ru-RU" sz="1200" spc="-10" dirty="0" err="1">
                <a:latin typeface="Calibri"/>
                <a:cs typeface="Calibri"/>
              </a:rPr>
              <a:t>хВ</a:t>
            </a:r>
            <a:r>
              <a:rPr lang="ru-RU" sz="1200" spc="-10" dirty="0">
                <a:latin typeface="Calibri"/>
                <a:cs typeface="Calibri"/>
              </a:rPr>
              <a:t>)</a:t>
            </a:r>
            <a:r>
              <a:rPr sz="1200" dirty="0">
                <a:latin typeface="Calibri"/>
                <a:cs typeface="Calibri"/>
              </a:rPr>
              <a:t> мм: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564 х 555(мин.) х 585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latin typeface="Calibri"/>
                <a:cs typeface="Calibri"/>
              </a:rPr>
              <a:t>Вес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(нетто/брутто),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кг:</a:t>
            </a:r>
            <a:r>
              <a:rPr lang="ru-RU" sz="1200" spc="-35" dirty="0">
                <a:latin typeface="Calibri"/>
                <a:cs typeface="Calibri"/>
              </a:rPr>
              <a:t> 32/36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62146" y="247884"/>
            <a:ext cx="1645919" cy="5303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96FB16A-B2A0-4557-9E5E-E78BCC7AB2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574" y="197027"/>
            <a:ext cx="1147885" cy="86091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9667830-BF17-4DD3-869F-94336B13EDC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7434" y="4443946"/>
            <a:ext cx="1029812" cy="37744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6A8403-7839-4C74-9E57-4BAC8BA877E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7910" y="832104"/>
            <a:ext cx="3535710" cy="353571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94D517-B99C-4F2E-97D6-E78074F7318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2606" y="4951440"/>
            <a:ext cx="752027" cy="58619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7A210A4-D3B8-4717-B5CD-DF783435280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3859" y="4558541"/>
            <a:ext cx="2286318" cy="166710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2A42146-B821-45C8-8EB5-631E54655CB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3739" y="5330146"/>
            <a:ext cx="1125841" cy="89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17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305" y="198872"/>
            <a:ext cx="47217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DEO 7</a:t>
            </a:r>
            <a:r>
              <a:rPr lang="ru-RU" sz="4000" b="1" dirty="0"/>
              <a:t>8</a:t>
            </a:r>
            <a:r>
              <a:rPr lang="en-US" sz="4000" b="1" dirty="0"/>
              <a:t>5 NB SAVIA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670985" y="791351"/>
            <a:ext cx="5538474" cy="569322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dirty="0" err="1">
                <a:latin typeface="Calibri"/>
                <a:cs typeface="Calibri"/>
              </a:rPr>
              <a:t>Встраиваем</a:t>
            </a:r>
            <a:r>
              <a:rPr lang="ru-RU" sz="1600" b="1" dirty="0" err="1">
                <a:latin typeface="Calibri"/>
                <a:cs typeface="Calibri"/>
              </a:rPr>
              <a:t>ый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lang="ru-RU" sz="1600" b="1" spc="-35" dirty="0">
                <a:latin typeface="Calibri"/>
                <a:cs typeface="Calibri"/>
              </a:rPr>
              <a:t>электрический духовой шкаф</a:t>
            </a:r>
            <a:endParaRPr sz="1600" b="1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spc="-20" dirty="0">
                <a:latin typeface="Calibri"/>
                <a:cs typeface="Calibri"/>
              </a:rPr>
              <a:t>Класс энергоэффективности: </a:t>
            </a:r>
            <a:r>
              <a:rPr lang="ru-RU" sz="1200" b="1" spc="-10" dirty="0">
                <a:latin typeface="Calibri"/>
                <a:cs typeface="Calibri"/>
              </a:rPr>
              <a:t>А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latin typeface="Calibri"/>
                <a:cs typeface="Calibri"/>
              </a:rPr>
              <a:t>Полезный объём – </a:t>
            </a:r>
            <a:r>
              <a:rPr lang="en-US" sz="1200" b="1" dirty="0">
                <a:latin typeface="Calibri"/>
                <a:cs typeface="Calibri"/>
              </a:rPr>
              <a:t>78 </a:t>
            </a:r>
            <a:r>
              <a:rPr lang="ru-RU" sz="1200" b="1" dirty="0">
                <a:latin typeface="Calibri"/>
                <a:cs typeface="Calibri"/>
              </a:rPr>
              <a:t>л</a:t>
            </a:r>
            <a:endParaRPr sz="12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Максимальная температура </a:t>
            </a:r>
            <a:r>
              <a:rPr lang="ru-RU" sz="1200" b="1" spc="-20" dirty="0">
                <a:latin typeface="Calibri"/>
                <a:cs typeface="Calibri"/>
              </a:rPr>
              <a:t>250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°С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Цифровой программатор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управление: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сенсорное и механическое</a:t>
            </a:r>
            <a:r>
              <a:rPr lang="ru-RU" sz="1200" b="1" spc="305" dirty="0">
                <a:latin typeface="Calibri"/>
                <a:cs typeface="Calibri"/>
              </a:rPr>
              <a:t>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spc="-10" dirty="0">
                <a:latin typeface="Calibri"/>
                <a:cs typeface="Calibri"/>
              </a:rPr>
              <a:t>Количество режимов/программ - </a:t>
            </a:r>
            <a:r>
              <a:rPr lang="en-US" sz="1200" b="1" spc="-10" dirty="0">
                <a:latin typeface="Calibri"/>
                <a:cs typeface="Calibri"/>
              </a:rPr>
              <a:t>1</a:t>
            </a:r>
            <a:r>
              <a:rPr lang="ru-RU" sz="1200" b="1" spc="-10" dirty="0">
                <a:latin typeface="Calibri"/>
                <a:cs typeface="Calibri"/>
              </a:rPr>
              <a:t>2:</a:t>
            </a:r>
            <a:r>
              <a:rPr lang="ru-RU" sz="1200" spc="-10" dirty="0">
                <a:latin typeface="Calibri"/>
                <a:cs typeface="Calibri"/>
              </a:rPr>
              <a:t> Разморозка, Гриль, </a:t>
            </a:r>
            <a:r>
              <a:rPr lang="ru-RU" sz="1200" spc="-10" dirty="0" err="1">
                <a:latin typeface="Calibri"/>
                <a:cs typeface="Calibri"/>
              </a:rPr>
              <a:t>Полугриль</a:t>
            </a:r>
            <a:r>
              <a:rPr lang="ru-RU" sz="1200" spc="-10" dirty="0">
                <a:latin typeface="Calibri"/>
                <a:cs typeface="Calibri"/>
              </a:rPr>
              <a:t>, </a:t>
            </a:r>
            <a:r>
              <a:rPr lang="ru-RU" sz="1200" spc="-10" dirty="0" err="1">
                <a:latin typeface="Calibri"/>
                <a:cs typeface="Calibri"/>
              </a:rPr>
              <a:t>Гриль+конвекция</a:t>
            </a:r>
            <a:r>
              <a:rPr lang="ru-RU" sz="1200" spc="-10" dirty="0">
                <a:latin typeface="Calibri"/>
                <a:cs typeface="Calibri"/>
              </a:rPr>
              <a:t>, Нижний нагрев, </a:t>
            </a:r>
            <a:r>
              <a:rPr lang="ru-RU" sz="1200" spc="-10" dirty="0" err="1">
                <a:latin typeface="Calibri"/>
                <a:cs typeface="Calibri"/>
              </a:rPr>
              <a:t>Верхний+нижний</a:t>
            </a:r>
            <a:r>
              <a:rPr lang="ru-RU" sz="1200" spc="-10" dirty="0">
                <a:latin typeface="Calibri"/>
                <a:cs typeface="Calibri"/>
              </a:rPr>
              <a:t> </a:t>
            </a:r>
            <a:r>
              <a:rPr lang="ru-RU" sz="1200" spc="-10" dirty="0" err="1">
                <a:latin typeface="Calibri"/>
                <a:cs typeface="Calibri"/>
              </a:rPr>
              <a:t>нагревы+конвекция</a:t>
            </a:r>
            <a:r>
              <a:rPr lang="ru-RU" sz="1200" spc="-10" dirty="0">
                <a:latin typeface="Calibri"/>
                <a:cs typeface="Calibri"/>
              </a:rPr>
              <a:t>, Круговой нагрев с конвекцией, </a:t>
            </a:r>
            <a:r>
              <a:rPr lang="ru-RU" sz="1200" spc="-10" dirty="0" err="1">
                <a:latin typeface="Calibri"/>
                <a:cs typeface="Calibri"/>
              </a:rPr>
              <a:t>Верхний+нижний</a:t>
            </a:r>
            <a:r>
              <a:rPr lang="ru-RU" sz="1200" spc="-10" dirty="0">
                <a:latin typeface="Calibri"/>
                <a:cs typeface="Calibri"/>
              </a:rPr>
              <a:t> нагревы, Нижний </a:t>
            </a:r>
            <a:r>
              <a:rPr lang="ru-RU" sz="1200" spc="-10" dirty="0" err="1">
                <a:latin typeface="Calibri"/>
                <a:cs typeface="Calibri"/>
              </a:rPr>
              <a:t>нагрев+конвекция</a:t>
            </a:r>
            <a:r>
              <a:rPr lang="ru-RU" sz="1200" spc="-10" dirty="0">
                <a:latin typeface="Calibri"/>
                <a:cs typeface="Calibri"/>
              </a:rPr>
              <a:t>, </a:t>
            </a:r>
            <a:r>
              <a:rPr lang="ru-RU" sz="1200" spc="-10" dirty="0" err="1">
                <a:latin typeface="Calibri"/>
                <a:cs typeface="Calibri"/>
              </a:rPr>
              <a:t>Полугриль+конвекция</a:t>
            </a:r>
            <a:r>
              <a:rPr lang="ru-RU" sz="1200" spc="-10" dirty="0">
                <a:latin typeface="Calibri"/>
                <a:cs typeface="Calibri"/>
              </a:rPr>
              <a:t>, </a:t>
            </a:r>
            <a:r>
              <a:rPr lang="ru-RU" sz="1200" spc="-10" dirty="0" err="1">
                <a:latin typeface="Calibri"/>
                <a:cs typeface="Calibri"/>
              </a:rPr>
              <a:t>Полугриль+круговой</a:t>
            </a:r>
            <a:r>
              <a:rPr lang="ru-RU" sz="1200" spc="-10" dirty="0">
                <a:latin typeface="Calibri"/>
                <a:cs typeface="Calibri"/>
              </a:rPr>
              <a:t> нагрев с конвекцией, </a:t>
            </a:r>
            <a:r>
              <a:rPr lang="ru-RU" sz="1200" b="1" spc="-10" dirty="0">
                <a:latin typeface="Calibri"/>
                <a:cs typeface="Calibri"/>
              </a:rPr>
              <a:t>Air </a:t>
            </a:r>
            <a:r>
              <a:rPr lang="ru-RU" sz="1200" b="1" spc="-10" dirty="0" err="1">
                <a:latin typeface="Calibri"/>
                <a:cs typeface="Calibri"/>
              </a:rPr>
              <a:t>fry</a:t>
            </a:r>
            <a:endParaRPr lang="ru-RU" sz="12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dirty="0">
                <a:latin typeface="Calibri"/>
                <a:cs typeface="Calibri"/>
              </a:rPr>
              <a:t>Таймер, Часы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Отложенный старт</a:t>
            </a:r>
            <a:endParaRPr lang="ru-RU" sz="12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spc="-10" dirty="0">
                <a:latin typeface="Calibri"/>
                <a:cs typeface="Calibri"/>
              </a:rPr>
              <a:t>Количество стекол двери -</a:t>
            </a:r>
            <a:r>
              <a:rPr lang="en-US" sz="1200" b="1" spc="-10" dirty="0">
                <a:latin typeface="Calibri"/>
                <a:cs typeface="Calibri"/>
              </a:rPr>
              <a:t>3</a:t>
            </a:r>
            <a:r>
              <a:rPr lang="ru-RU" sz="1200" b="1" spc="-10" dirty="0">
                <a:latin typeface="Calibri"/>
                <a:cs typeface="Calibri"/>
              </a:rPr>
              <a:t>,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Съемное стекло двери для легкой очистки</a:t>
            </a:r>
            <a:endParaRPr lang="ru-RU" sz="1200" b="1" spc="-4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Подсветка камеры </a:t>
            </a:r>
            <a:r>
              <a:rPr lang="ru-RU" sz="1200" spc="-10" dirty="0">
                <a:latin typeface="Calibri"/>
                <a:cs typeface="Calibri"/>
              </a:rPr>
              <a:t>(при работе режима и отдельная функция)</a:t>
            </a:r>
            <a:endParaRPr sz="1200" spc="-4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latin typeface="Calibri"/>
                <a:cs typeface="Calibri"/>
              </a:rPr>
              <a:t>Паровая (</a:t>
            </a:r>
            <a:r>
              <a:rPr lang="ru-RU" sz="1200" b="1" dirty="0">
                <a:latin typeface="Calibri"/>
                <a:cs typeface="Calibri"/>
              </a:rPr>
              <a:t>гидролизная</a:t>
            </a:r>
            <a:r>
              <a:rPr lang="en-US" sz="1200" dirty="0">
                <a:latin typeface="Calibri"/>
                <a:cs typeface="Calibri"/>
              </a:rPr>
              <a:t>)</a:t>
            </a:r>
            <a:r>
              <a:rPr lang="ru-RU" sz="1200" dirty="0">
                <a:latin typeface="Calibri"/>
                <a:cs typeface="Calibri"/>
              </a:rPr>
              <a:t> очистка</a:t>
            </a:r>
            <a:endParaRPr sz="1200" spc="-1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Внутреннее покрытие: чёрная эмаль легкой очистки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Детский замок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Направляющие – рельефные,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5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уровн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</a:rPr>
              <a:t>ей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Комплектация: </a:t>
            </a: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1-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Телескопические направляющие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1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стандартный противень, 1 хромированная решётка,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Противень </a:t>
            </a: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Air Fry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dirty="0" err="1">
                <a:latin typeface="Calibri"/>
                <a:cs typeface="Calibri"/>
              </a:rPr>
              <a:t>Цвет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чёрн</a:t>
            </a:r>
            <a:r>
              <a:rPr lang="ru-RU" sz="1200" spc="-10" dirty="0" err="1">
                <a:latin typeface="Calibri"/>
                <a:cs typeface="Calibri"/>
              </a:rPr>
              <a:t>ый</a:t>
            </a:r>
            <a:r>
              <a:rPr lang="ru-RU" sz="1200" spc="-10" dirty="0">
                <a:latin typeface="Calibri"/>
                <a:cs typeface="Calibri"/>
              </a:rPr>
              <a:t>. Материал – закалённое стекло. Ручка чёрного цвета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Габаритные размеры</a:t>
            </a:r>
            <a:r>
              <a:rPr sz="1200" spc="-10" dirty="0">
                <a:latin typeface="Calibri"/>
                <a:cs typeface="Calibri"/>
              </a:rPr>
              <a:t> (ШхГхВ)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мм: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595 х 568 х 598</a:t>
            </a:r>
            <a:endParaRPr sz="12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dirty="0" err="1">
                <a:latin typeface="Calibri"/>
                <a:cs typeface="Calibri"/>
              </a:rPr>
              <a:t>Размеры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lang="ru-RU" sz="1200" spc="5" dirty="0">
                <a:latin typeface="Calibri"/>
                <a:cs typeface="Calibri"/>
              </a:rPr>
              <a:t>ниши </a:t>
            </a:r>
            <a:r>
              <a:rPr sz="1200" dirty="0" err="1">
                <a:latin typeface="Calibri"/>
                <a:cs typeface="Calibri"/>
              </a:rPr>
              <a:t>для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встраивания</a:t>
            </a:r>
            <a:r>
              <a:rPr lang="ru-RU" sz="1200" spc="-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</a:t>
            </a:r>
            <a:r>
              <a:rPr sz="1200" spc="-10" dirty="0" err="1">
                <a:latin typeface="Calibri"/>
                <a:cs typeface="Calibri"/>
              </a:rPr>
              <a:t>ШхГ</a:t>
            </a:r>
            <a:r>
              <a:rPr lang="ru-RU" sz="1200" spc="-10" dirty="0" err="1">
                <a:latin typeface="Calibri"/>
                <a:cs typeface="Calibri"/>
              </a:rPr>
              <a:t>хВ</a:t>
            </a:r>
            <a:r>
              <a:rPr lang="ru-RU" sz="1200" spc="-10" dirty="0">
                <a:latin typeface="Calibri"/>
                <a:cs typeface="Calibri"/>
              </a:rPr>
              <a:t>)</a:t>
            </a:r>
            <a:r>
              <a:rPr sz="1200" dirty="0">
                <a:latin typeface="Calibri"/>
                <a:cs typeface="Calibri"/>
              </a:rPr>
              <a:t> мм: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564 х 555(мин.) х 585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200" dirty="0">
                <a:latin typeface="Calibri"/>
                <a:cs typeface="Calibri"/>
              </a:rPr>
              <a:t>Вес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(нетто/брутто),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кг:</a:t>
            </a:r>
            <a:r>
              <a:rPr lang="ru-RU" sz="1200" spc="-35" dirty="0">
                <a:latin typeface="Calibri"/>
                <a:cs typeface="Calibri"/>
              </a:rPr>
              <a:t> 32/36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62146" y="247884"/>
            <a:ext cx="1645919" cy="5303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96FB16A-B2A0-4557-9E5E-E78BCC7AB2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574" y="197027"/>
            <a:ext cx="1147885" cy="86091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7244BE3-CC9A-40BD-8E9F-3A55B81E57D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9459" y="4781089"/>
            <a:ext cx="1986049" cy="4965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AC40D9-37D4-45F2-9D1C-02AAEDF8E5C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9297" y="1057940"/>
            <a:ext cx="3668493" cy="362718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A9E4C7E-834D-4657-BB43-C298ECAB3D6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9459" y="5367991"/>
            <a:ext cx="909639" cy="69865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13B3A7C-77D4-4A61-AE8C-ECAB04B9382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6258" y="5367992"/>
            <a:ext cx="989251" cy="69865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5569A29-F350-4F22-8658-8FA94F2A000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668" y="4899785"/>
            <a:ext cx="1669200" cy="167974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52E55D9-9196-4494-8AE0-6EC2F6B127F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1868" y="5277601"/>
            <a:ext cx="1290034" cy="111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982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3356" y="166283"/>
            <a:ext cx="5942506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i="0" u="none" strike="noStrike" baseline="0" dirty="0"/>
              <a:t>GATTA</a:t>
            </a:r>
            <a:r>
              <a:rPr lang="en-US" sz="4000" b="1" i="0" u="none" strike="noStrike" baseline="0" dirty="0">
                <a:latin typeface="Calibri" panose="020F0502020204030204" pitchFamily="34" charset="0"/>
              </a:rPr>
              <a:t> </a:t>
            </a:r>
            <a:r>
              <a:rPr lang="en-US" sz="4000" b="1" i="0" u="none" strike="noStrike" baseline="0" dirty="0"/>
              <a:t>6GW</a:t>
            </a:r>
            <a:r>
              <a:rPr lang="ru-RU" sz="4000" b="1" i="0" u="none" strike="noStrike" baseline="0" dirty="0"/>
              <a:t>***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83356" y="872929"/>
            <a:ext cx="3765429" cy="407226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algn="l"/>
            <a:r>
              <a:rPr lang="ru-RU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 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Встраиваемая г</a:t>
            </a:r>
            <a:r>
              <a:rPr lang="ru-RU" sz="16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азовая варочная поверхность</a:t>
            </a:r>
          </a:p>
          <a:p>
            <a:pPr algn="l"/>
            <a:r>
              <a:rPr lang="ru-RU" sz="1600" b="0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ru-RU" sz="1250" b="0" i="0" u="none" strike="noStrike" baseline="0" dirty="0">
                <a:solidFill>
                  <a:srgbClr val="000000"/>
                </a:solidFill>
              </a:rPr>
              <a:t>материал</a:t>
            </a:r>
            <a:r>
              <a:rPr lang="ru-RU" sz="1250" b="0" i="0" u="none" strike="noStrike" baseline="0" dirty="0">
                <a:solidFill>
                  <a:srgbClr val="000000"/>
                </a:solidFill>
                <a:latin typeface="ArialMT"/>
              </a:rPr>
              <a:t> –</a:t>
            </a:r>
            <a:r>
              <a:rPr lang="ru-RU" sz="125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sz="1250" b="1" i="0" u="none" strike="noStrike" baseline="0" dirty="0">
                <a:latin typeface="Calibri" panose="020F0502020204030204" pitchFamily="34" charset="0"/>
              </a:rPr>
              <a:t>закалённое </a:t>
            </a:r>
            <a:r>
              <a:rPr lang="ru-RU" sz="1250" b="1" i="0" u="none" strike="noStrike" baseline="0" dirty="0">
                <a:latin typeface="Calibri-Bold"/>
              </a:rPr>
              <a:t>стекло</a:t>
            </a:r>
            <a:r>
              <a:rPr lang="ru-RU" sz="1250" b="1" dirty="0">
                <a:latin typeface="Calibri-Bold"/>
              </a:rPr>
              <a:t>/нержавеющая сталь</a:t>
            </a:r>
            <a:r>
              <a:rPr lang="ru-RU" sz="1250" b="1" i="0" u="none" strike="noStrike" baseline="0" dirty="0">
                <a:latin typeface="Calibri" panose="020F0502020204030204" pitchFamily="34" charset="0"/>
              </a:rPr>
              <a:t>,</a:t>
            </a:r>
          </a:p>
          <a:p>
            <a:pPr algn="l"/>
            <a:r>
              <a:rPr lang="ru-RU" sz="1250" b="0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ru-RU" sz="125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Ширина - </a:t>
            </a:r>
            <a:r>
              <a:rPr lang="ru-RU" sz="1250" b="1" i="0" u="none" strike="noStrike" baseline="0" dirty="0">
                <a:latin typeface="Calibri-Bold"/>
              </a:rPr>
              <a:t>60</a:t>
            </a:r>
            <a:r>
              <a:rPr lang="ru-RU" sz="1250" b="1" i="0" u="none" strike="noStrike" baseline="0" dirty="0">
                <a:solidFill>
                  <a:srgbClr val="0070C1"/>
                </a:solidFill>
                <a:latin typeface="Calibri-Bold"/>
              </a:rPr>
              <a:t> </a:t>
            </a:r>
            <a:r>
              <a:rPr lang="ru-RU" sz="125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см,</a:t>
            </a:r>
          </a:p>
          <a:p>
            <a:pPr algn="l"/>
            <a:r>
              <a:rPr lang="ru-RU" sz="1250" b="0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ru-RU" sz="125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4</a:t>
            </a:r>
            <a:r>
              <a:rPr lang="ru-RU" sz="125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газовые конфорки (общ 8,06 кВт),</a:t>
            </a:r>
          </a:p>
          <a:p>
            <a:pPr algn="l"/>
            <a:r>
              <a:rPr lang="ru-RU" sz="1250" b="0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ru-RU" sz="125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1</a:t>
            </a:r>
            <a:r>
              <a:rPr lang="ru-RU" sz="125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экономичная конфорка (0,9 кВт),</a:t>
            </a:r>
          </a:p>
          <a:p>
            <a:pPr algn="l"/>
            <a:r>
              <a:rPr lang="ru-RU" sz="1250" b="0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ru-RU" sz="125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r>
              <a:rPr lang="ru-RU" sz="125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стандартные конфорки (1,88 кВт),</a:t>
            </a:r>
          </a:p>
          <a:p>
            <a:pPr algn="l"/>
            <a:r>
              <a:rPr lang="ru-RU" sz="1250" b="0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ru-RU" sz="1250" b="1" i="0" u="none" strike="noStrike" baseline="0" dirty="0">
                <a:latin typeface="Calibri" panose="020F0502020204030204" pitchFamily="34" charset="0"/>
              </a:rPr>
              <a:t>1 </a:t>
            </a:r>
            <a:r>
              <a:rPr lang="ru-RU" sz="1250" b="1" i="0" u="none" strike="noStrike" baseline="0" dirty="0">
                <a:latin typeface="Calibri-Bold"/>
              </a:rPr>
              <a:t>ВОК </a:t>
            </a:r>
            <a:r>
              <a:rPr lang="ru-RU" sz="125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конфорка(3,4 кВт),</a:t>
            </a:r>
          </a:p>
          <a:p>
            <a:pPr algn="l"/>
            <a:r>
              <a:rPr lang="ru-RU" sz="1250" b="0" i="0" u="none" strike="noStrike" baseline="0" dirty="0">
                <a:latin typeface="ArialMT"/>
              </a:rPr>
              <a:t>•</a:t>
            </a:r>
            <a:r>
              <a:rPr lang="ru-RU" sz="1250" b="0" i="0" u="none" strike="noStrike" baseline="0" dirty="0">
                <a:solidFill>
                  <a:srgbClr val="0070C1"/>
                </a:solidFill>
                <a:latin typeface="ArialMT"/>
              </a:rPr>
              <a:t> </a:t>
            </a:r>
            <a:r>
              <a:rPr lang="ru-RU" sz="1250" b="1" i="0" u="none" strike="noStrike" baseline="0" dirty="0" err="1">
                <a:latin typeface="Calibri-Bold"/>
              </a:rPr>
              <a:t>Автоподжиг</a:t>
            </a:r>
            <a:r>
              <a:rPr lang="ru-RU" sz="1250" b="0" i="0" u="none" strike="noStrike" baseline="0" dirty="0">
                <a:latin typeface="Calibri" panose="020F0502020204030204" pitchFamily="34" charset="0"/>
              </a:rPr>
              <a:t>,</a:t>
            </a:r>
          </a:p>
          <a:p>
            <a:pPr algn="l"/>
            <a:r>
              <a:rPr lang="ru-RU" sz="1250" b="0" i="0" u="none" strike="noStrike" baseline="0" dirty="0">
                <a:latin typeface="ArialMT"/>
              </a:rPr>
              <a:t>• </a:t>
            </a:r>
            <a:r>
              <a:rPr lang="ru-RU" sz="1250" b="1" i="0" u="none" strike="noStrike" baseline="0" dirty="0">
                <a:latin typeface="Calibri-Bold"/>
              </a:rPr>
              <a:t>Газ-контроль,</a:t>
            </a:r>
            <a:endParaRPr lang="ru-RU" sz="1250" b="0" i="0" u="none" strike="noStrike" baseline="0" dirty="0">
              <a:latin typeface="Calibri" panose="020F0502020204030204" pitchFamily="34" charset="0"/>
            </a:endParaRPr>
          </a:p>
          <a:p>
            <a:r>
              <a:rPr lang="ru-RU" sz="1250" b="0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ru-RU" sz="125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Жиклёры для баллонного газа,</a:t>
            </a:r>
            <a:endParaRPr lang="ru-RU" sz="1250" b="0" i="0" u="none" strike="noStrike" baseline="0" dirty="0">
              <a:latin typeface="Calibri" panose="020F0502020204030204" pitchFamily="34" charset="0"/>
            </a:endParaRPr>
          </a:p>
          <a:p>
            <a:pPr algn="l"/>
            <a:r>
              <a:rPr lang="ru-RU" sz="1250" b="0" i="0" u="none" strike="noStrike" baseline="0" dirty="0">
                <a:latin typeface="ArialMT"/>
              </a:rPr>
              <a:t>• </a:t>
            </a:r>
            <a:r>
              <a:rPr lang="ru-RU" sz="1250" b="1" i="0" u="none" strike="noStrike" baseline="0" dirty="0">
                <a:latin typeface="Calibri-Bold"/>
              </a:rPr>
              <a:t>Чугунные решетки (цельные, 2шт)</a:t>
            </a:r>
            <a:r>
              <a:rPr lang="ru-RU" sz="1250" b="1" i="0" u="none" strike="noStrike" baseline="0" dirty="0">
                <a:solidFill>
                  <a:srgbClr val="000000"/>
                </a:solidFill>
                <a:latin typeface="Calibri-Bold"/>
              </a:rPr>
              <a:t>,</a:t>
            </a:r>
          </a:p>
          <a:p>
            <a:pPr algn="l"/>
            <a:r>
              <a:rPr lang="ru-RU" sz="1250" b="0" i="0" u="none" strike="noStrike" baseline="0" dirty="0">
                <a:latin typeface="ArialMT"/>
              </a:rPr>
              <a:t>• </a:t>
            </a:r>
            <a:r>
              <a:rPr lang="ru-RU" sz="1250" b="1" i="0" u="none" strike="noStrike" baseline="0" dirty="0"/>
              <a:t>Ручки</a:t>
            </a:r>
            <a:r>
              <a:rPr lang="ru-RU" sz="1250" b="0" i="0" u="none" strike="noStrike" baseline="0" dirty="0"/>
              <a:t> - термостойкий пластик, цвет - </a:t>
            </a:r>
            <a:r>
              <a:rPr lang="ru-RU" sz="1250" b="1" i="0" u="none" strike="noStrike" baseline="0" dirty="0"/>
              <a:t>чёрный</a:t>
            </a:r>
            <a:endParaRPr lang="ru-RU" sz="1250" b="1" i="0" u="none" strike="noStrike" baseline="0" dirty="0">
              <a:solidFill>
                <a:srgbClr val="000000"/>
              </a:solidFill>
            </a:endParaRPr>
          </a:p>
          <a:p>
            <a:pPr algn="l"/>
            <a:r>
              <a:rPr lang="ru-RU" sz="1250" b="0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ru-RU" sz="125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Цвет: </a:t>
            </a:r>
            <a:r>
              <a:rPr lang="ru-RU" sz="125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чёрное/белое стекло, нержавейка</a:t>
            </a:r>
            <a:endParaRPr lang="ru-RU" sz="1250" b="1" spc="-10" dirty="0">
              <a:latin typeface="Calibri"/>
              <a:cs typeface="Calibri"/>
            </a:endParaRPr>
          </a:p>
          <a:p>
            <a:pPr marL="12065">
              <a:lnSpc>
                <a:spcPct val="100000"/>
              </a:lnSpc>
              <a:spcBef>
                <a:spcPts val="340"/>
              </a:spcBef>
              <a:tabLst>
                <a:tab pos="299085" algn="l"/>
                <a:tab pos="299720" algn="l"/>
              </a:tabLst>
            </a:pPr>
            <a:r>
              <a:rPr lang="ru-RU" sz="1250" b="0" i="0" u="none" strike="noStrike" baseline="0" dirty="0">
                <a:solidFill>
                  <a:srgbClr val="000000"/>
                </a:solidFill>
                <a:latin typeface="ArialMT"/>
              </a:rPr>
              <a:t>•</a:t>
            </a:r>
            <a:r>
              <a:rPr lang="ru-RU" sz="1250" dirty="0">
                <a:latin typeface="Calibri"/>
                <a:cs typeface="Calibri"/>
              </a:rPr>
              <a:t> Размеры</a:t>
            </a:r>
            <a:r>
              <a:rPr lang="ru-RU" sz="1250" spc="-10" dirty="0">
                <a:latin typeface="Calibri"/>
                <a:cs typeface="Calibri"/>
              </a:rPr>
              <a:t> (</a:t>
            </a:r>
            <a:r>
              <a:rPr lang="ru-RU" sz="1250" spc="-10" dirty="0" err="1">
                <a:latin typeface="Calibri"/>
                <a:cs typeface="Calibri"/>
              </a:rPr>
              <a:t>ШхГхВ</a:t>
            </a:r>
            <a:r>
              <a:rPr lang="ru-RU" sz="1250" spc="-10" dirty="0">
                <a:latin typeface="Calibri"/>
                <a:cs typeface="Calibri"/>
              </a:rPr>
              <a:t>),</a:t>
            </a:r>
            <a:r>
              <a:rPr lang="ru-RU" sz="1250" spc="-35" dirty="0">
                <a:latin typeface="Calibri"/>
                <a:cs typeface="Calibri"/>
              </a:rPr>
              <a:t> </a:t>
            </a:r>
            <a:r>
              <a:rPr lang="ru-RU" sz="1250" dirty="0">
                <a:latin typeface="Calibri"/>
                <a:cs typeface="Calibri"/>
              </a:rPr>
              <a:t>мм:</a:t>
            </a:r>
            <a:r>
              <a:rPr lang="ru-RU" sz="1250" spc="-30" dirty="0">
                <a:latin typeface="Calibri"/>
                <a:cs typeface="Calibri"/>
              </a:rPr>
              <a:t> стекло </a:t>
            </a:r>
            <a:r>
              <a:rPr lang="ru-RU" sz="1250" spc="-10" dirty="0">
                <a:latin typeface="Calibri"/>
                <a:cs typeface="Calibri"/>
              </a:rPr>
              <a:t>584х510х100, нержавейка 580х500х100.</a:t>
            </a:r>
            <a:endParaRPr lang="ru-RU" sz="1250" dirty="0">
              <a:latin typeface="Calibri"/>
              <a:cs typeface="Calibri"/>
            </a:endParaRPr>
          </a:p>
          <a:p>
            <a:pPr marL="12065">
              <a:spcBef>
                <a:spcPts val="335"/>
              </a:spcBef>
              <a:tabLst>
                <a:tab pos="299085" algn="l"/>
                <a:tab pos="299720" algn="l"/>
              </a:tabLst>
            </a:pPr>
            <a:r>
              <a:rPr lang="ru-RU" sz="1250" b="0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ru-RU" sz="1250" dirty="0">
                <a:latin typeface="Calibri"/>
                <a:cs typeface="Calibri"/>
              </a:rPr>
              <a:t>Размеры</a:t>
            </a:r>
            <a:r>
              <a:rPr lang="ru-RU" sz="1250" spc="5" dirty="0">
                <a:latin typeface="Calibri"/>
                <a:cs typeface="Calibri"/>
              </a:rPr>
              <a:t> </a:t>
            </a:r>
            <a:r>
              <a:rPr lang="ru-RU" sz="1250" dirty="0">
                <a:latin typeface="Calibri"/>
                <a:cs typeface="Calibri"/>
              </a:rPr>
              <a:t>для</a:t>
            </a:r>
            <a:r>
              <a:rPr lang="ru-RU" sz="1250" spc="-15" dirty="0">
                <a:latin typeface="Calibri"/>
                <a:cs typeface="Calibri"/>
              </a:rPr>
              <a:t> </a:t>
            </a:r>
            <a:r>
              <a:rPr lang="ru-RU" sz="1250" spc="-10" dirty="0">
                <a:latin typeface="Calibri"/>
                <a:cs typeface="Calibri"/>
              </a:rPr>
              <a:t>встраивания(</a:t>
            </a:r>
            <a:r>
              <a:rPr lang="ru-RU" sz="1250" spc="-10" dirty="0" err="1">
                <a:latin typeface="Calibri"/>
                <a:cs typeface="Calibri"/>
              </a:rPr>
              <a:t>ШхГ</a:t>
            </a:r>
            <a:r>
              <a:rPr lang="ru-RU" sz="1250" spc="-10" dirty="0">
                <a:latin typeface="Calibri"/>
                <a:cs typeface="Calibri"/>
              </a:rPr>
              <a:t>),</a:t>
            </a:r>
            <a:r>
              <a:rPr lang="ru-RU" sz="1250" dirty="0">
                <a:latin typeface="Calibri"/>
                <a:cs typeface="Calibri"/>
              </a:rPr>
              <a:t> мм:</a:t>
            </a:r>
            <a:r>
              <a:rPr lang="ru-RU" sz="1250" spc="-10" dirty="0">
                <a:latin typeface="Calibri"/>
                <a:cs typeface="Calibri"/>
              </a:rPr>
              <a:t> 552х470</a:t>
            </a:r>
            <a:endParaRPr lang="ru-RU" sz="1250" dirty="0">
              <a:latin typeface="Calibri"/>
              <a:cs typeface="Calibri"/>
            </a:endParaRPr>
          </a:p>
          <a:p>
            <a:pPr marL="12065">
              <a:spcBef>
                <a:spcPts val="335"/>
              </a:spcBef>
              <a:tabLst>
                <a:tab pos="299085" algn="l"/>
                <a:tab pos="299720" algn="l"/>
              </a:tabLst>
            </a:pPr>
            <a:r>
              <a:rPr lang="ru-RU" sz="1250" b="0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</a:p>
        </p:txBody>
      </p:sp>
      <p:pic>
        <p:nvPicPr>
          <p:cNvPr id="10" name="object 35">
            <a:extLst>
              <a:ext uri="{FF2B5EF4-FFF2-40B4-BE49-F238E27FC236}">
                <a16:creationId xmlns:a16="http://schemas.microsoft.com/office/drawing/2014/main" id="{A7A66F21-58CC-48A0-B284-F3494584CDB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6205" cy="6858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88FD624-A0C3-404A-A671-C951F0E468DC}"/>
              </a:ext>
            </a:extLst>
          </p:cNvPr>
          <p:cNvSpPr txBox="1"/>
          <p:nvPr/>
        </p:nvSpPr>
        <p:spPr>
          <a:xfrm>
            <a:off x="5744772" y="3013651"/>
            <a:ext cx="40203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0" u="none" strike="noStrike" baseline="0" dirty="0">
                <a:latin typeface="Calibri" panose="020F0502020204030204" pitchFamily="34" charset="0"/>
              </a:rPr>
              <a:t>GATTA 6GW IM/</a:t>
            </a:r>
            <a:r>
              <a:rPr lang="ru-RU" sz="1800" b="0" i="0" u="none" strike="noStrike" baseline="0" dirty="0">
                <a:latin typeface="Calibri" panose="020F0502020204030204" pitchFamily="34" charset="0"/>
              </a:rPr>
              <a:t>нержавеющая сталь</a:t>
            </a:r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4D8784-58B1-45D7-8BCA-A56F9FF6585C}"/>
              </a:ext>
            </a:extLst>
          </p:cNvPr>
          <p:cNvSpPr txBox="1"/>
          <p:nvPr/>
        </p:nvSpPr>
        <p:spPr>
          <a:xfrm>
            <a:off x="8156880" y="5862465"/>
            <a:ext cx="34281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0" u="none" strike="noStrike" baseline="0" dirty="0">
                <a:latin typeface="Calibri" panose="020F0502020204030204" pitchFamily="34" charset="0"/>
              </a:rPr>
              <a:t>GATTA 6GW BB</a:t>
            </a:r>
            <a:r>
              <a:rPr lang="ru-RU" sz="1800" b="1" i="0" u="none" strike="noStrike" baseline="0" dirty="0">
                <a:latin typeface="Calibri" panose="020F0502020204030204" pitchFamily="34" charset="0"/>
              </a:rPr>
              <a:t>/</a:t>
            </a:r>
            <a:r>
              <a:rPr lang="en-US" b="1" dirty="0">
                <a:latin typeface="Calibri" panose="020F0502020204030204" pitchFamily="34" charset="0"/>
              </a:rPr>
              <a:t> </a:t>
            </a:r>
            <a:r>
              <a:rPr lang="ru-RU" dirty="0">
                <a:latin typeface="Calibri" panose="020F0502020204030204" pitchFamily="34" charset="0"/>
              </a:rPr>
              <a:t>б</a:t>
            </a:r>
            <a:r>
              <a:rPr lang="ru-RU" sz="1800" b="0" i="0" u="none" strike="noStrike" baseline="0" dirty="0">
                <a:latin typeface="Calibri" panose="020F0502020204030204" pitchFamily="34" charset="0"/>
              </a:rPr>
              <a:t>елое стекло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A084EF-480E-43E4-9262-771557D73E23}"/>
              </a:ext>
            </a:extLst>
          </p:cNvPr>
          <p:cNvSpPr txBox="1"/>
          <p:nvPr/>
        </p:nvSpPr>
        <p:spPr>
          <a:xfrm>
            <a:off x="4030708" y="5862465"/>
            <a:ext cx="34281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none" strike="noStrike" baseline="0" dirty="0">
                <a:latin typeface="Calibri" panose="020F0502020204030204" pitchFamily="34" charset="0"/>
              </a:rPr>
              <a:t>GATTA 6GW NB</a:t>
            </a:r>
            <a:r>
              <a:rPr lang="ru-RU" sz="2000" b="1" i="0" u="none" strike="noStrike" baseline="0" dirty="0">
                <a:latin typeface="Calibri" panose="020F0502020204030204" pitchFamily="34" charset="0"/>
              </a:rPr>
              <a:t> </a:t>
            </a:r>
            <a:r>
              <a:rPr lang="en-US" sz="2000" b="1" dirty="0">
                <a:latin typeface="Calibri" panose="020F0502020204030204" pitchFamily="34" charset="0"/>
              </a:rPr>
              <a:t>/</a:t>
            </a:r>
            <a:r>
              <a:rPr lang="ru-RU" i="0" u="none" strike="noStrike" baseline="0" dirty="0">
                <a:latin typeface="Calibri" panose="020F0502020204030204" pitchFamily="34" charset="0"/>
              </a:rPr>
              <a:t>чёрное стекло</a:t>
            </a:r>
            <a:endParaRPr lang="ru-RU" sz="200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06088DA-9B71-4B98-B6B3-9FAF209AE13E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3121" y="4002293"/>
            <a:ext cx="529841" cy="505266"/>
          </a:xfrm>
          <a:prstGeom prst="rect">
            <a:avLst/>
          </a:prstGeom>
        </p:spPr>
      </p:pic>
      <p:pic>
        <p:nvPicPr>
          <p:cNvPr id="26" name="object 3">
            <a:extLst>
              <a:ext uri="{FF2B5EF4-FFF2-40B4-BE49-F238E27FC236}">
                <a16:creationId xmlns:a16="http://schemas.microsoft.com/office/drawing/2014/main" id="{A11CCBE3-AEFA-41E8-BEC6-31148AD8374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747"/>
            <a:ext cx="185927" cy="685799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F51195B-F424-401A-A81D-995F39AD5BF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4828" y="198872"/>
            <a:ext cx="1004631" cy="753473"/>
          </a:xfrm>
          <a:prstGeom prst="rect">
            <a:avLst/>
          </a:prstGeom>
        </p:spPr>
      </p:pic>
      <p:pic>
        <p:nvPicPr>
          <p:cNvPr id="29" name="object 3">
            <a:extLst>
              <a:ext uri="{FF2B5EF4-FFF2-40B4-BE49-F238E27FC236}">
                <a16:creationId xmlns:a16="http://schemas.microsoft.com/office/drawing/2014/main" id="{FBCA05A6-E50F-4581-A59E-4303147BDA7C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6370" y="191177"/>
            <a:ext cx="1645919" cy="53035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2D622D3-B59D-481E-B682-F51DA1BD2E8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7302" y="952345"/>
            <a:ext cx="2231829" cy="193741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3898394-467A-4103-9073-7D5F62DB735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0202" y="3932807"/>
            <a:ext cx="2098492" cy="182497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7D34C12-CB65-4957-A9E4-30B6E6CD704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7161" y="3863819"/>
            <a:ext cx="2163595" cy="1868349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B2A82BE-25CD-4413-8D22-FBAF8B5C4DA8}"/>
              </a:ext>
            </a:extLst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4297" y="855236"/>
            <a:ext cx="723900" cy="45847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7F5223F-9F68-460F-9529-C3E617176A81}"/>
              </a:ext>
            </a:extLst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764" y="5299308"/>
            <a:ext cx="723900" cy="45847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FCBC55E-AB44-4E61-A04E-7EB2021B55F0}"/>
              </a:ext>
            </a:extLst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7741" y="6233247"/>
            <a:ext cx="723900" cy="45847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188B550-BC3C-4EAF-B3DC-83532A059309}"/>
              </a:ext>
            </a:extLst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1735" y="4843535"/>
            <a:ext cx="723900" cy="45847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F904795-95E1-48DA-AA0F-85DC3DDC6A1C}"/>
              </a:ext>
            </a:extLst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8197" y="2336757"/>
            <a:ext cx="723900" cy="45847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02674C63-5B09-4C8D-BF58-339EB5536194}"/>
              </a:ext>
            </a:extLst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3215" y="1277349"/>
            <a:ext cx="723900" cy="45847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F8A45152-08BC-4183-B1D4-5DBEC4E1CBB1}"/>
              </a:ext>
            </a:extLst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8806" y="2711762"/>
            <a:ext cx="723900" cy="4584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306" y="198872"/>
            <a:ext cx="399517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SATORA 3E0 CT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91305" y="942680"/>
            <a:ext cx="5449697" cy="399019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b="1" dirty="0" err="1">
                <a:latin typeface="Calibri"/>
                <a:cs typeface="Calibri"/>
              </a:rPr>
              <a:t>Встраиваемая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lang="ru-RU" sz="1400" b="1" spc="-35" dirty="0">
                <a:latin typeface="Calibri"/>
                <a:cs typeface="Calibri"/>
              </a:rPr>
              <a:t>стеклокерамическая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lang="ru-RU" sz="1400" b="1" spc="-35" dirty="0">
                <a:latin typeface="Calibri"/>
                <a:cs typeface="Calibri"/>
              </a:rPr>
              <a:t>варочная </a:t>
            </a:r>
            <a:r>
              <a:rPr sz="1400" b="1" spc="-10" dirty="0" err="1">
                <a:latin typeface="Calibri"/>
                <a:cs typeface="Calibri"/>
              </a:rPr>
              <a:t>поверхность</a:t>
            </a:r>
            <a:r>
              <a:rPr lang="ru-RU" sz="1400" b="1" spc="-10" dirty="0">
                <a:latin typeface="Calibri"/>
                <a:cs typeface="Calibri"/>
              </a:rPr>
              <a:t> </a:t>
            </a:r>
            <a:r>
              <a:rPr lang="en-US" sz="1400" b="1" spc="-10" dirty="0">
                <a:solidFill>
                  <a:srgbClr val="0000FF"/>
                </a:solidFill>
                <a:latin typeface="Calibri"/>
                <a:cs typeface="Calibri"/>
              </a:rPr>
              <a:t>Hi LIGHT</a:t>
            </a:r>
            <a:endParaRPr sz="1400" b="1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Ширина: </a:t>
            </a: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30 см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Максимальная мощность: </a:t>
            </a: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3000 Вт</a:t>
            </a:r>
            <a:endParaRPr sz="14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spc="-20" dirty="0" err="1">
                <a:latin typeface="Calibri"/>
                <a:cs typeface="Calibri"/>
              </a:rPr>
              <a:t>Кол</a:t>
            </a:r>
            <a:r>
              <a:rPr lang="ru-RU" sz="1400" spc="-20" dirty="0" err="1">
                <a:latin typeface="Calibri"/>
                <a:cs typeface="Calibri"/>
              </a:rPr>
              <a:t>ичество</a:t>
            </a:r>
            <a:r>
              <a:rPr lang="ru-RU" sz="1400" spc="-20" dirty="0">
                <a:latin typeface="Calibri"/>
                <a:cs typeface="Calibri"/>
              </a:rPr>
              <a:t> конфорок: </a:t>
            </a:r>
            <a:r>
              <a:rPr lang="ru-RU" sz="1400" b="1" spc="-20" dirty="0">
                <a:solidFill>
                  <a:srgbClr val="0000FF"/>
                </a:solidFill>
                <a:latin typeface="Calibri"/>
                <a:cs typeface="Calibri"/>
              </a:rPr>
              <a:t>2</a:t>
            </a:r>
            <a:endParaRPr lang="ru-RU" sz="1400" b="1" spc="305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Мощность конфорок: 1х </a:t>
            </a:r>
            <a:r>
              <a:rPr lang="en-US" sz="1400" spc="-20" dirty="0">
                <a:latin typeface="Calibri"/>
                <a:cs typeface="Calibri"/>
              </a:rPr>
              <a:t>Ø </a:t>
            </a:r>
            <a:r>
              <a:rPr lang="ru-RU" sz="1400" spc="-20" dirty="0">
                <a:latin typeface="Calibri"/>
                <a:cs typeface="Calibri"/>
              </a:rPr>
              <a:t>165 </a:t>
            </a:r>
            <a:r>
              <a:rPr lang="ru-RU" sz="1400" spc="-20" dirty="0" err="1">
                <a:latin typeface="Calibri"/>
                <a:cs typeface="Calibri"/>
              </a:rPr>
              <a:t>mm</a:t>
            </a:r>
            <a:r>
              <a:rPr lang="ru-RU" sz="1400" spc="-20" dirty="0">
                <a:latin typeface="Calibri"/>
                <a:cs typeface="Calibri"/>
              </a:rPr>
              <a:t> 1200 Вт, 1х </a:t>
            </a:r>
            <a:r>
              <a:rPr lang="en-US" sz="1400" spc="-20" dirty="0">
                <a:latin typeface="Calibri"/>
                <a:cs typeface="Calibri"/>
              </a:rPr>
              <a:t>Ø </a:t>
            </a:r>
            <a:r>
              <a:rPr lang="ru-RU" sz="1400" spc="-20" dirty="0">
                <a:latin typeface="Calibri"/>
                <a:cs typeface="Calibri"/>
              </a:rPr>
              <a:t>200 </a:t>
            </a:r>
            <a:r>
              <a:rPr lang="ru-RU" sz="1400" spc="-20" dirty="0" err="1">
                <a:latin typeface="Calibri"/>
                <a:cs typeface="Calibri"/>
              </a:rPr>
              <a:t>mm</a:t>
            </a:r>
            <a:r>
              <a:rPr lang="ru-RU" sz="1400" spc="-20" dirty="0">
                <a:latin typeface="Calibri"/>
                <a:cs typeface="Calibri"/>
              </a:rPr>
              <a:t> 1800 Вт</a:t>
            </a:r>
            <a:endParaRPr lang="ru-RU" sz="1400" b="1" spc="-45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>
                <a:latin typeface="Calibri"/>
                <a:cs typeface="Calibri"/>
              </a:rPr>
              <a:t>Количество режимов нагрева: </a:t>
            </a: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9</a:t>
            </a:r>
            <a:endParaRPr sz="1400" b="1" spc="-1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b="1" dirty="0" err="1">
                <a:solidFill>
                  <a:srgbClr val="0000FF"/>
                </a:solidFill>
                <a:latin typeface="Calibri"/>
                <a:cs typeface="Calibri"/>
              </a:rPr>
              <a:t>Сенсорное</a:t>
            </a:r>
            <a:r>
              <a:rPr sz="1400" b="1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lang="ru-RU" sz="1400" b="1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управление</a:t>
            </a:r>
            <a:endParaRPr lang="ru-RU" sz="14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Таймер с автоотключением </a:t>
            </a:r>
            <a:r>
              <a:rPr lang="ru-RU" sz="1400" spc="-10" dirty="0">
                <a:latin typeface="Calibri"/>
                <a:cs typeface="Calibri"/>
              </a:rPr>
              <a:t>(макс. 99 минут)</a:t>
            </a:r>
            <a:r>
              <a:rPr lang="en-US" sz="1400" spc="-10" dirty="0">
                <a:latin typeface="Calibri"/>
                <a:cs typeface="Calibri"/>
              </a:rPr>
              <a:t>, </a:t>
            </a:r>
            <a:r>
              <a:rPr lang="ru-RU" sz="1400" spc="-10" dirty="0">
                <a:latin typeface="Calibri"/>
                <a:cs typeface="Calibri"/>
              </a:rPr>
              <a:t>звуковой сигнал</a:t>
            </a:r>
            <a:endParaRPr sz="1400" spc="-1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b="1" spc="-10" dirty="0">
                <a:latin typeface="Calibri"/>
                <a:cs typeface="Calibri"/>
              </a:rPr>
              <a:t>Системы </a:t>
            </a:r>
            <a:r>
              <a:rPr sz="1400" b="1" spc="-10" dirty="0" err="1">
                <a:latin typeface="Calibri"/>
                <a:cs typeface="Calibri"/>
              </a:rPr>
              <a:t>безопасности</a:t>
            </a:r>
            <a:r>
              <a:rPr sz="1400" b="1" spc="-10" dirty="0">
                <a:latin typeface="Calibri"/>
                <a:cs typeface="Calibri"/>
              </a:rPr>
              <a:t>:</a:t>
            </a:r>
            <a:r>
              <a:rPr lang="ru-RU" sz="1400" b="1" spc="-10" dirty="0">
                <a:latin typeface="Calibri"/>
                <a:cs typeface="Calibri"/>
              </a:rPr>
              <a:t> </a:t>
            </a: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блокировка от детей, </a:t>
            </a:r>
            <a:r>
              <a:rPr lang="ru-RU" sz="1400" spc="-10" dirty="0">
                <a:latin typeface="Calibri"/>
                <a:cs typeface="Calibri"/>
              </a:rPr>
              <a:t>индикация остаточного тепла, аварийное отключение конфорок, защита от перегрева и от перелива,</a:t>
            </a: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 система обнаружения неисправностей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 err="1">
                <a:latin typeface="Calibri"/>
                <a:cs typeface="Calibri"/>
              </a:rPr>
              <a:t>Цвет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чёрный</a:t>
            </a:r>
            <a:endParaRPr sz="140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Calibri"/>
                <a:cs typeface="Calibri"/>
              </a:rPr>
              <a:t>Размеры</a:t>
            </a:r>
            <a:r>
              <a:rPr sz="1400" spc="-10" dirty="0">
                <a:latin typeface="Calibri"/>
                <a:cs typeface="Calibri"/>
              </a:rPr>
              <a:t> (ШхГхВ)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мм: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290х520х50</a:t>
            </a:r>
            <a:endParaRPr sz="14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 err="1">
                <a:latin typeface="Calibri"/>
                <a:cs typeface="Calibri"/>
              </a:rPr>
              <a:t>Размеры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lang="ru-RU" sz="1400" spc="5" dirty="0">
                <a:latin typeface="Calibri"/>
                <a:cs typeface="Calibri"/>
              </a:rPr>
              <a:t>ниши </a:t>
            </a:r>
            <a:r>
              <a:rPr sz="1400" dirty="0" err="1">
                <a:latin typeface="Calibri"/>
                <a:cs typeface="Calibri"/>
              </a:rPr>
              <a:t>для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встраивания(</a:t>
            </a:r>
            <a:r>
              <a:rPr sz="1400" spc="-10" dirty="0" err="1">
                <a:latin typeface="Calibri"/>
                <a:cs typeface="Calibri"/>
              </a:rPr>
              <a:t>ШхГ</a:t>
            </a:r>
            <a:r>
              <a:rPr lang="ru-RU" sz="1400" spc="-10" dirty="0">
                <a:latin typeface="Calibri"/>
                <a:cs typeface="Calibri"/>
              </a:rPr>
              <a:t>)</a:t>
            </a:r>
            <a:r>
              <a:rPr sz="1400" dirty="0">
                <a:latin typeface="Calibri"/>
                <a:cs typeface="Calibri"/>
              </a:rPr>
              <a:t> мм: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270х490х50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Вес</a:t>
            </a:r>
            <a:r>
              <a:rPr lang="ru-RU" sz="1400" spc="-65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(нетто/брутто),</a:t>
            </a:r>
            <a:r>
              <a:rPr lang="ru-RU" sz="1400" spc="-70" dirty="0">
                <a:latin typeface="Calibri"/>
                <a:cs typeface="Calibri"/>
              </a:rPr>
              <a:t> </a:t>
            </a:r>
            <a:r>
              <a:rPr lang="ru-RU" sz="1400" dirty="0">
                <a:latin typeface="Calibri"/>
                <a:cs typeface="Calibri"/>
              </a:rPr>
              <a:t>кг:</a:t>
            </a:r>
            <a:r>
              <a:rPr lang="ru-RU" sz="1400" spc="-35" dirty="0">
                <a:latin typeface="Calibri"/>
                <a:cs typeface="Calibri"/>
              </a:rPr>
              <a:t> 4/5,2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13589" y="247884"/>
            <a:ext cx="1645919" cy="53035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BA37AA-9923-47CE-9901-C3FA2FE6898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4694" y="1493668"/>
            <a:ext cx="3749080" cy="220788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D4D0DD6-0C15-487A-AF53-CC752861C6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5001" y="4416989"/>
            <a:ext cx="2781688" cy="74305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B4870A-3041-485B-A530-B22F1C07278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9585" y="198872"/>
            <a:ext cx="931417" cy="69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956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306" y="198872"/>
            <a:ext cx="399517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SATORA </a:t>
            </a:r>
            <a:r>
              <a:rPr lang="ru-RU" sz="4000" b="1" dirty="0"/>
              <a:t>6</a:t>
            </a:r>
            <a:r>
              <a:rPr lang="en-US" sz="4000" b="1" dirty="0"/>
              <a:t>E0 CT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91305" y="942680"/>
            <a:ext cx="5449697" cy="399019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b="1" dirty="0" err="1">
                <a:latin typeface="Calibri"/>
                <a:cs typeface="Calibri"/>
              </a:rPr>
              <a:t>Встраиваемая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lang="ru-RU" sz="1400" b="1" spc="-35" dirty="0">
                <a:latin typeface="Calibri"/>
                <a:cs typeface="Calibri"/>
              </a:rPr>
              <a:t>стеклокерамическая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lang="ru-RU" sz="1400" b="1" spc="-35" dirty="0">
                <a:latin typeface="Calibri"/>
                <a:cs typeface="Calibri"/>
              </a:rPr>
              <a:t>варочная </a:t>
            </a:r>
            <a:r>
              <a:rPr sz="1400" b="1" spc="-10" dirty="0" err="1">
                <a:latin typeface="Calibri"/>
                <a:cs typeface="Calibri"/>
              </a:rPr>
              <a:t>поверхность</a:t>
            </a:r>
            <a:r>
              <a:rPr lang="ru-RU" sz="1400" b="1" spc="-10" dirty="0">
                <a:latin typeface="Calibri"/>
                <a:cs typeface="Calibri"/>
              </a:rPr>
              <a:t> </a:t>
            </a:r>
            <a:r>
              <a:rPr lang="en-US" sz="1400" b="1" spc="-10" dirty="0">
                <a:solidFill>
                  <a:srgbClr val="0000FF"/>
                </a:solidFill>
                <a:latin typeface="Calibri"/>
                <a:cs typeface="Calibri"/>
              </a:rPr>
              <a:t>Hi LIGHT</a:t>
            </a:r>
            <a:endParaRPr sz="1400" b="1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Ширина: </a:t>
            </a:r>
            <a:r>
              <a:rPr lang="ru-RU" sz="1400" b="1" spc="-20" dirty="0">
                <a:solidFill>
                  <a:srgbClr val="0000FF"/>
                </a:solidFill>
                <a:latin typeface="Calibri"/>
                <a:cs typeface="Calibri"/>
              </a:rPr>
              <a:t>60</a:t>
            </a: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 см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Максимальная мощность: </a:t>
            </a: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6 000 Вт</a:t>
            </a:r>
            <a:endParaRPr sz="14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spc="-20" dirty="0" err="1">
                <a:latin typeface="Calibri"/>
                <a:cs typeface="Calibri"/>
              </a:rPr>
              <a:t>Кол</a:t>
            </a:r>
            <a:r>
              <a:rPr lang="ru-RU" sz="1400" spc="-20" dirty="0" err="1">
                <a:latin typeface="Calibri"/>
                <a:cs typeface="Calibri"/>
              </a:rPr>
              <a:t>ичество</a:t>
            </a:r>
            <a:r>
              <a:rPr lang="ru-RU" sz="1400" spc="-20" dirty="0">
                <a:latin typeface="Calibri"/>
                <a:cs typeface="Calibri"/>
              </a:rPr>
              <a:t> конфорок: </a:t>
            </a:r>
            <a:r>
              <a:rPr lang="ru-RU" sz="1400" b="1" spc="-20" dirty="0">
                <a:solidFill>
                  <a:srgbClr val="0000FF"/>
                </a:solidFill>
                <a:latin typeface="Calibri"/>
                <a:cs typeface="Calibri"/>
              </a:rPr>
              <a:t>4</a:t>
            </a:r>
            <a:endParaRPr lang="ru-RU" sz="1400" b="1" spc="305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Мощность конфорок: 2х </a:t>
            </a:r>
            <a:r>
              <a:rPr lang="en-US" sz="1400" spc="-20" dirty="0">
                <a:latin typeface="Calibri"/>
                <a:cs typeface="Calibri"/>
              </a:rPr>
              <a:t>Ø </a:t>
            </a:r>
            <a:r>
              <a:rPr lang="ru-RU" sz="1400" spc="-20" dirty="0">
                <a:latin typeface="Calibri"/>
                <a:cs typeface="Calibri"/>
              </a:rPr>
              <a:t>165 </a:t>
            </a:r>
            <a:r>
              <a:rPr lang="ru-RU" sz="1400" spc="-20" dirty="0" err="1">
                <a:latin typeface="Calibri"/>
                <a:cs typeface="Calibri"/>
              </a:rPr>
              <a:t>mm</a:t>
            </a:r>
            <a:r>
              <a:rPr lang="ru-RU" sz="1400" spc="-20" dirty="0">
                <a:latin typeface="Calibri"/>
                <a:cs typeface="Calibri"/>
              </a:rPr>
              <a:t> 1200 Вт, 2х </a:t>
            </a:r>
            <a:r>
              <a:rPr lang="en-US" sz="1400" spc="-20" dirty="0">
                <a:latin typeface="Calibri"/>
                <a:cs typeface="Calibri"/>
              </a:rPr>
              <a:t>Ø </a:t>
            </a:r>
            <a:r>
              <a:rPr lang="ru-RU" sz="1400" spc="-20" dirty="0">
                <a:latin typeface="Calibri"/>
                <a:cs typeface="Calibri"/>
              </a:rPr>
              <a:t>200 </a:t>
            </a:r>
            <a:r>
              <a:rPr lang="ru-RU" sz="1400" spc="-20" dirty="0" err="1">
                <a:latin typeface="Calibri"/>
                <a:cs typeface="Calibri"/>
              </a:rPr>
              <a:t>mm</a:t>
            </a:r>
            <a:r>
              <a:rPr lang="ru-RU" sz="1400" spc="-20" dirty="0">
                <a:latin typeface="Calibri"/>
                <a:cs typeface="Calibri"/>
              </a:rPr>
              <a:t> 1800 Вт</a:t>
            </a:r>
            <a:endParaRPr lang="ru-RU" sz="1400" b="1" spc="-45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>
                <a:latin typeface="Calibri"/>
                <a:cs typeface="Calibri"/>
              </a:rPr>
              <a:t>Количество режимов нагрева: </a:t>
            </a: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9</a:t>
            </a:r>
            <a:endParaRPr sz="1400" b="1" spc="-1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b="1" dirty="0" err="1">
                <a:solidFill>
                  <a:srgbClr val="0000FF"/>
                </a:solidFill>
                <a:latin typeface="Calibri"/>
                <a:cs typeface="Calibri"/>
              </a:rPr>
              <a:t>Сенсорное</a:t>
            </a:r>
            <a:r>
              <a:rPr sz="1400" b="1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lang="ru-RU" sz="1400" b="1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управление</a:t>
            </a:r>
            <a:endParaRPr lang="ru-RU" sz="14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Таймер с автоотключением </a:t>
            </a:r>
            <a:r>
              <a:rPr lang="ru-RU" sz="1400" spc="-10" dirty="0">
                <a:latin typeface="Calibri"/>
                <a:cs typeface="Calibri"/>
              </a:rPr>
              <a:t>(макс. 99 минут)</a:t>
            </a:r>
            <a:r>
              <a:rPr lang="en-US" sz="1400" spc="-10" dirty="0">
                <a:latin typeface="Calibri"/>
                <a:cs typeface="Calibri"/>
              </a:rPr>
              <a:t>, </a:t>
            </a:r>
            <a:r>
              <a:rPr lang="ru-RU" sz="1400" spc="-10" dirty="0">
                <a:latin typeface="Calibri"/>
                <a:cs typeface="Calibri"/>
              </a:rPr>
              <a:t>звуковой сигнал</a:t>
            </a:r>
            <a:endParaRPr sz="1400" spc="-1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b="1" spc="-10" dirty="0">
                <a:latin typeface="Calibri"/>
                <a:cs typeface="Calibri"/>
              </a:rPr>
              <a:t>Системы </a:t>
            </a:r>
            <a:r>
              <a:rPr sz="1400" b="1" spc="-10" dirty="0" err="1">
                <a:latin typeface="Calibri"/>
                <a:cs typeface="Calibri"/>
              </a:rPr>
              <a:t>безопасности</a:t>
            </a:r>
            <a:r>
              <a:rPr sz="1400" b="1" spc="-10" dirty="0">
                <a:latin typeface="Calibri"/>
                <a:cs typeface="Calibri"/>
              </a:rPr>
              <a:t>:</a:t>
            </a:r>
            <a:r>
              <a:rPr lang="ru-RU" sz="1400" b="1" spc="-10" dirty="0">
                <a:latin typeface="Calibri"/>
                <a:cs typeface="Calibri"/>
              </a:rPr>
              <a:t> </a:t>
            </a: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блокировка от детей, </a:t>
            </a:r>
            <a:r>
              <a:rPr lang="ru-RU" sz="1400" spc="-10" dirty="0">
                <a:latin typeface="Calibri"/>
                <a:cs typeface="Calibri"/>
              </a:rPr>
              <a:t>индикация остаточного тепла, аварийное отключение конфорок, защита от перегрева и от перелива,</a:t>
            </a: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 система обнаружения неисправностей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 err="1">
                <a:latin typeface="Calibri"/>
                <a:cs typeface="Calibri"/>
              </a:rPr>
              <a:t>Цвет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чёрный</a:t>
            </a:r>
            <a:endParaRPr sz="140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Calibri"/>
                <a:cs typeface="Calibri"/>
              </a:rPr>
              <a:t>Размеры</a:t>
            </a:r>
            <a:r>
              <a:rPr sz="1400" spc="-10" dirty="0">
                <a:latin typeface="Calibri"/>
                <a:cs typeface="Calibri"/>
              </a:rPr>
              <a:t> (ШхГхВ)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мм: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590х520х50</a:t>
            </a:r>
            <a:endParaRPr sz="14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 err="1">
                <a:latin typeface="Calibri"/>
                <a:cs typeface="Calibri"/>
              </a:rPr>
              <a:t>Размеры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lang="ru-RU" sz="1400" spc="5" dirty="0">
                <a:latin typeface="Calibri"/>
                <a:cs typeface="Calibri"/>
              </a:rPr>
              <a:t>ниши </a:t>
            </a:r>
            <a:r>
              <a:rPr sz="1400" dirty="0" err="1">
                <a:latin typeface="Calibri"/>
                <a:cs typeface="Calibri"/>
              </a:rPr>
              <a:t>для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встраивания(</a:t>
            </a:r>
            <a:r>
              <a:rPr sz="1400" spc="-10" dirty="0" err="1">
                <a:latin typeface="Calibri"/>
                <a:cs typeface="Calibri"/>
              </a:rPr>
              <a:t>ШхГ</a:t>
            </a:r>
            <a:r>
              <a:rPr lang="ru-RU" sz="1400" spc="-10" dirty="0" err="1">
                <a:latin typeface="Calibri"/>
                <a:cs typeface="Calibri"/>
              </a:rPr>
              <a:t>хВ</a:t>
            </a:r>
            <a:r>
              <a:rPr lang="ru-RU" sz="1400" spc="-10" dirty="0">
                <a:latin typeface="Calibri"/>
                <a:cs typeface="Calibri"/>
              </a:rPr>
              <a:t>)</a:t>
            </a:r>
            <a:r>
              <a:rPr sz="1400" dirty="0">
                <a:latin typeface="Calibri"/>
                <a:cs typeface="Calibri"/>
              </a:rPr>
              <a:t> мм: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560х490х50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Вес</a:t>
            </a:r>
            <a:r>
              <a:rPr lang="ru-RU" sz="1400" spc="-65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(нетто/брутто),</a:t>
            </a:r>
            <a:r>
              <a:rPr lang="ru-RU" sz="1400" spc="-70" dirty="0">
                <a:latin typeface="Calibri"/>
                <a:cs typeface="Calibri"/>
              </a:rPr>
              <a:t> </a:t>
            </a:r>
            <a:r>
              <a:rPr lang="ru-RU" sz="1400" dirty="0">
                <a:latin typeface="Calibri"/>
                <a:cs typeface="Calibri"/>
              </a:rPr>
              <a:t>кг:</a:t>
            </a:r>
            <a:r>
              <a:rPr lang="ru-RU" sz="1400" spc="-35" dirty="0">
                <a:latin typeface="Calibri"/>
                <a:cs typeface="Calibri"/>
              </a:rPr>
              <a:t> 7,8/8,7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13589" y="247884"/>
            <a:ext cx="1645919" cy="5303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B4870A-3041-485B-A530-B22F1C07278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9585" y="198872"/>
            <a:ext cx="931417" cy="69856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51ACB4-12C3-422A-B32F-6F08D586820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7462" y="1647425"/>
            <a:ext cx="4703233" cy="245163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0A1626D-74CB-4114-96A2-D647DDC39DC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7059" y="4651900"/>
            <a:ext cx="3862385" cy="55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81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305" y="198872"/>
            <a:ext cx="43546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Elisa 6E1 HR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91305" y="942680"/>
            <a:ext cx="5685695" cy="499046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dirty="0" err="1">
                <a:latin typeface="Calibri"/>
                <a:cs typeface="Calibri"/>
              </a:rPr>
              <a:t>Встраиваемая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lang="ru-RU" sz="1600" b="1" spc="-35" dirty="0">
                <a:latin typeface="Calibri"/>
                <a:cs typeface="Calibri"/>
              </a:rPr>
              <a:t>стеклокерамическая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lang="ru-RU" sz="1600" b="1" spc="-35" dirty="0">
                <a:latin typeface="Calibri"/>
                <a:cs typeface="Calibri"/>
              </a:rPr>
              <a:t>варочная </a:t>
            </a:r>
            <a:r>
              <a:rPr sz="1600" b="1" spc="-10" dirty="0" err="1">
                <a:latin typeface="Calibri"/>
                <a:cs typeface="Calibri"/>
              </a:rPr>
              <a:t>поверхность</a:t>
            </a:r>
            <a:r>
              <a:rPr lang="ru-RU" sz="1400" spc="-10" dirty="0">
                <a:latin typeface="Calibri"/>
                <a:cs typeface="Calibri"/>
              </a:rPr>
              <a:t>              </a:t>
            </a:r>
            <a:r>
              <a:rPr lang="en-US" sz="1400" b="1" spc="-10" dirty="0">
                <a:solidFill>
                  <a:srgbClr val="0000FF"/>
                </a:solidFill>
                <a:latin typeface="Calibri"/>
                <a:cs typeface="Calibri"/>
              </a:rPr>
              <a:t>Hi LIGHT</a:t>
            </a:r>
            <a:endParaRPr sz="1400" b="1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Ширина: </a:t>
            </a: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59 см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Максимальная мощность: </a:t>
            </a: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6400 Вт</a:t>
            </a:r>
            <a:r>
              <a:rPr lang="ru-RU" sz="1400" spc="-10" dirty="0">
                <a:latin typeface="Calibri"/>
                <a:cs typeface="Calibri"/>
              </a:rPr>
              <a:t>,</a:t>
            </a:r>
            <a:r>
              <a:rPr lang="en-US" sz="1400" spc="-10" dirty="0">
                <a:latin typeface="Calibri"/>
                <a:cs typeface="Calibri"/>
              </a:rPr>
              <a:t> </a:t>
            </a:r>
            <a:endParaRPr lang="ru-RU" sz="14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spc="-20" dirty="0" err="1">
                <a:latin typeface="Calibri"/>
                <a:cs typeface="Calibri"/>
              </a:rPr>
              <a:t>Кол</a:t>
            </a:r>
            <a:r>
              <a:rPr lang="ru-RU" sz="1400" spc="-20" dirty="0" err="1">
                <a:latin typeface="Calibri"/>
                <a:cs typeface="Calibri"/>
              </a:rPr>
              <a:t>ичество</a:t>
            </a:r>
            <a:r>
              <a:rPr lang="ru-RU" sz="1400" spc="-20" dirty="0">
                <a:latin typeface="Calibri"/>
                <a:cs typeface="Calibri"/>
              </a:rPr>
              <a:t> конфорок: </a:t>
            </a:r>
            <a:r>
              <a:rPr lang="ru-RU" sz="1400" b="1" spc="-20" dirty="0">
                <a:solidFill>
                  <a:srgbClr val="0000FF"/>
                </a:solidFill>
                <a:latin typeface="Calibri"/>
                <a:cs typeface="Calibri"/>
              </a:rPr>
              <a:t>4</a:t>
            </a:r>
            <a:endParaRPr lang="ru-RU" sz="1400" b="1" spc="305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Мощность конфорок: 2х </a:t>
            </a:r>
            <a:r>
              <a:rPr lang="en-US" sz="1400" spc="-20" dirty="0">
                <a:latin typeface="Calibri"/>
                <a:cs typeface="Calibri"/>
              </a:rPr>
              <a:t>Ø </a:t>
            </a:r>
            <a:r>
              <a:rPr lang="ru-RU" sz="1400" spc="-20" dirty="0">
                <a:latin typeface="Calibri"/>
                <a:cs typeface="Calibri"/>
              </a:rPr>
              <a:t>165 </a:t>
            </a:r>
            <a:r>
              <a:rPr lang="ru-RU" sz="1400" spc="-20" dirty="0" err="1">
                <a:latin typeface="Calibri"/>
                <a:cs typeface="Calibri"/>
              </a:rPr>
              <a:t>mm</a:t>
            </a:r>
            <a:r>
              <a:rPr lang="ru-RU" sz="1400" spc="-20" dirty="0">
                <a:latin typeface="Calibri"/>
                <a:cs typeface="Calibri"/>
              </a:rPr>
              <a:t> 1200 Вт, 1х </a:t>
            </a:r>
            <a:r>
              <a:rPr lang="en-US" sz="1400" spc="-20" dirty="0">
                <a:latin typeface="Calibri"/>
                <a:cs typeface="Calibri"/>
              </a:rPr>
              <a:t>Ø </a:t>
            </a:r>
            <a:r>
              <a:rPr lang="ru-RU" sz="1400" spc="-20" dirty="0">
                <a:latin typeface="Calibri"/>
                <a:cs typeface="Calibri"/>
              </a:rPr>
              <a:t>200 </a:t>
            </a:r>
            <a:r>
              <a:rPr lang="ru-RU" sz="1400" spc="-20" dirty="0" err="1">
                <a:latin typeface="Calibri"/>
                <a:cs typeface="Calibri"/>
              </a:rPr>
              <a:t>mm</a:t>
            </a:r>
            <a:r>
              <a:rPr lang="ru-RU" sz="1400" spc="-20" dirty="0">
                <a:latin typeface="Calibri"/>
                <a:cs typeface="Calibri"/>
              </a:rPr>
              <a:t> 1800 Вт,</a:t>
            </a:r>
            <a:r>
              <a:rPr lang="ru-RU" sz="1400" b="1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400" spc="-20" dirty="0">
                <a:latin typeface="Calibri"/>
                <a:cs typeface="Calibri"/>
              </a:rPr>
              <a:t>1х</a:t>
            </a:r>
            <a:r>
              <a:rPr lang="en-US" sz="1400" spc="-20" dirty="0">
                <a:latin typeface="Calibri"/>
                <a:cs typeface="Calibri"/>
              </a:rPr>
              <a:t> Ø</a:t>
            </a:r>
            <a:r>
              <a:rPr lang="ru-RU" sz="1400" spc="-20" dirty="0">
                <a:latin typeface="Calibri"/>
                <a:cs typeface="Calibri"/>
              </a:rPr>
              <a:t> 200 </a:t>
            </a:r>
            <a:r>
              <a:rPr lang="ru-RU" sz="1400" spc="-20" dirty="0" err="1">
                <a:latin typeface="Calibri"/>
                <a:cs typeface="Calibri"/>
              </a:rPr>
              <a:t>mm</a:t>
            </a:r>
            <a:r>
              <a:rPr lang="ru-RU" sz="1400" spc="-20" dirty="0">
                <a:latin typeface="Calibri"/>
                <a:cs typeface="Calibri"/>
              </a:rPr>
              <a:t> 1100/2200 Вт 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45" dirty="0">
                <a:solidFill>
                  <a:srgbClr val="0000FF"/>
                </a:solidFill>
                <a:latin typeface="Calibri"/>
                <a:cs typeface="Calibri"/>
              </a:rPr>
              <a:t>Зона расширения - 1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>
                <a:latin typeface="Calibri"/>
                <a:cs typeface="Calibri"/>
              </a:rPr>
              <a:t>Количество режимов нагрева: </a:t>
            </a: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9</a:t>
            </a:r>
            <a:endParaRPr sz="1400" b="1" spc="-1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b="1" dirty="0" err="1">
                <a:solidFill>
                  <a:srgbClr val="0000FF"/>
                </a:solidFill>
                <a:latin typeface="Calibri"/>
                <a:cs typeface="Calibri"/>
              </a:rPr>
              <a:t>Сенсорное</a:t>
            </a:r>
            <a:r>
              <a:rPr sz="1400" b="1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управление</a:t>
            </a:r>
            <a:r>
              <a:rPr lang="en-US" sz="1400" spc="-10" dirty="0">
                <a:latin typeface="Calibri"/>
                <a:cs typeface="Calibri"/>
              </a:rPr>
              <a:t> (</a:t>
            </a:r>
            <a:r>
              <a:rPr lang="en-US" sz="1400" b="1" spc="-10" dirty="0">
                <a:solidFill>
                  <a:srgbClr val="0000FF"/>
                </a:solidFill>
                <a:latin typeface="Calibri"/>
                <a:cs typeface="Calibri"/>
              </a:rPr>
              <a:t>half -slider</a:t>
            </a:r>
            <a:r>
              <a:rPr lang="en-US" sz="1400" spc="-10" dirty="0">
                <a:latin typeface="Calibri"/>
                <a:cs typeface="Calibri"/>
              </a:rPr>
              <a:t>)</a:t>
            </a:r>
            <a:endParaRPr lang="ru-RU" sz="14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b="1" dirty="0" err="1">
                <a:solidFill>
                  <a:srgbClr val="0000FF"/>
                </a:solidFill>
                <a:latin typeface="Calibri"/>
                <a:cs typeface="Calibri"/>
              </a:rPr>
              <a:t>Функци</a:t>
            </a:r>
            <a:r>
              <a:rPr lang="ru-RU" sz="1400" b="1" dirty="0">
                <a:solidFill>
                  <a:srgbClr val="0000FF"/>
                </a:solidFill>
                <a:latin typeface="Calibri"/>
                <a:cs typeface="Calibri"/>
              </a:rPr>
              <a:t>и</a:t>
            </a:r>
            <a:r>
              <a:rPr sz="1400" b="1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400" b="1" spc="-45" dirty="0">
                <a:solidFill>
                  <a:srgbClr val="0000FF"/>
                </a:solidFill>
                <a:latin typeface="Calibri"/>
                <a:cs typeface="Calibri"/>
              </a:rPr>
              <a:t>Плавление (</a:t>
            </a:r>
            <a:r>
              <a:rPr lang="en-US" sz="1400" b="1" spc="-45" dirty="0">
                <a:solidFill>
                  <a:srgbClr val="0000FF"/>
                </a:solidFill>
                <a:latin typeface="Calibri"/>
                <a:cs typeface="Calibri"/>
              </a:rPr>
              <a:t>Melting</a:t>
            </a:r>
            <a:r>
              <a:rPr lang="ru-RU" sz="1400" b="1" spc="-45" dirty="0">
                <a:solidFill>
                  <a:srgbClr val="0000FF"/>
                </a:solidFill>
                <a:latin typeface="Calibri"/>
                <a:cs typeface="Calibri"/>
              </a:rPr>
              <a:t>)</a:t>
            </a:r>
            <a:r>
              <a:rPr lang="en-US" sz="1400" b="1" spc="-45" dirty="0">
                <a:solidFill>
                  <a:srgbClr val="0000FF"/>
                </a:solidFill>
                <a:latin typeface="Calibri"/>
                <a:cs typeface="Calibri"/>
              </a:rPr>
              <a:t>,</a:t>
            </a:r>
            <a:r>
              <a:rPr lang="ru-RU" sz="1400" b="1" spc="-45" dirty="0">
                <a:solidFill>
                  <a:srgbClr val="0000FF"/>
                </a:solidFill>
                <a:latin typeface="Calibri"/>
                <a:cs typeface="Calibri"/>
              </a:rPr>
              <a:t> Пауза (</a:t>
            </a:r>
            <a:r>
              <a:rPr lang="en-US" sz="1400" b="1" spc="-45" dirty="0" err="1">
                <a:solidFill>
                  <a:srgbClr val="0000FF"/>
                </a:solidFill>
                <a:latin typeface="Calibri"/>
                <a:cs typeface="Calibri"/>
              </a:rPr>
              <a:t>Stop&amp;Cook</a:t>
            </a:r>
            <a:r>
              <a:rPr lang="ru-RU" sz="1400" b="1" spc="-45" dirty="0">
                <a:solidFill>
                  <a:srgbClr val="0000FF"/>
                </a:solidFill>
                <a:latin typeface="Calibri"/>
                <a:cs typeface="Calibri"/>
              </a:rPr>
              <a:t>)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Таймер с автоотключением </a:t>
            </a:r>
            <a:r>
              <a:rPr lang="ru-RU" sz="1400" spc="-10" dirty="0">
                <a:latin typeface="Calibri"/>
                <a:cs typeface="Calibri"/>
              </a:rPr>
              <a:t>(макс. 99 минут)</a:t>
            </a:r>
            <a:r>
              <a:rPr lang="en-US" sz="1400" spc="-10" dirty="0">
                <a:latin typeface="Calibri"/>
                <a:cs typeface="Calibri"/>
              </a:rPr>
              <a:t>, </a:t>
            </a:r>
            <a:r>
              <a:rPr lang="ru-RU" sz="1400" spc="-10" dirty="0">
                <a:latin typeface="Calibri"/>
                <a:cs typeface="Calibri"/>
              </a:rPr>
              <a:t>звуковой сигнал</a:t>
            </a:r>
            <a:endParaRPr sz="1400" spc="-1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b="1" spc="-10" dirty="0">
                <a:latin typeface="Calibri"/>
                <a:cs typeface="Calibri"/>
              </a:rPr>
              <a:t>Системы </a:t>
            </a:r>
            <a:r>
              <a:rPr sz="1400" b="1" spc="-10" dirty="0" err="1">
                <a:latin typeface="Calibri"/>
                <a:cs typeface="Calibri"/>
              </a:rPr>
              <a:t>безопасности</a:t>
            </a:r>
            <a:r>
              <a:rPr sz="1400" b="1" spc="-10" dirty="0">
                <a:latin typeface="Calibri"/>
                <a:cs typeface="Calibri"/>
              </a:rPr>
              <a:t>:</a:t>
            </a:r>
            <a:r>
              <a:rPr lang="ru-RU" sz="1400" b="1" spc="-10" dirty="0">
                <a:latin typeface="Calibri"/>
                <a:cs typeface="Calibri"/>
              </a:rPr>
              <a:t> </a:t>
            </a: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блокировка от детей, </a:t>
            </a:r>
            <a:r>
              <a:rPr lang="ru-RU" sz="1400" spc="-10" dirty="0">
                <a:latin typeface="Calibri"/>
                <a:cs typeface="Calibri"/>
              </a:rPr>
              <a:t>индикация остаточного тепла, </a:t>
            </a: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автоматическое отключение конфорок, защита от перегрева и от перелива, </a:t>
            </a:r>
            <a:r>
              <a:rPr lang="ru-RU" sz="1400" spc="-10" dirty="0">
                <a:latin typeface="Calibri"/>
                <a:cs typeface="Calibri"/>
              </a:rPr>
              <a:t>система обнаружения неисправностей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 err="1">
                <a:latin typeface="Calibri"/>
                <a:cs typeface="Calibri"/>
              </a:rPr>
              <a:t>Цвет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чёрный</a:t>
            </a:r>
            <a:endParaRPr sz="140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Calibri"/>
                <a:cs typeface="Calibri"/>
              </a:rPr>
              <a:t>Размеры</a:t>
            </a:r>
            <a:r>
              <a:rPr sz="1400" spc="-10" dirty="0">
                <a:latin typeface="Calibri"/>
                <a:cs typeface="Calibri"/>
              </a:rPr>
              <a:t> (ШхГхВ)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мм: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590</a:t>
            </a:r>
            <a:r>
              <a:rPr sz="1400" spc="-10" dirty="0">
                <a:latin typeface="Calibri"/>
                <a:cs typeface="Calibri"/>
              </a:rPr>
              <a:t>х520х</a:t>
            </a:r>
            <a:r>
              <a:rPr lang="ru-RU" sz="1400" spc="-10" dirty="0">
                <a:latin typeface="Calibri"/>
                <a:cs typeface="Calibri"/>
              </a:rPr>
              <a:t>50</a:t>
            </a:r>
            <a:endParaRPr sz="14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 err="1">
                <a:latin typeface="Calibri"/>
                <a:cs typeface="Calibri"/>
              </a:rPr>
              <a:t>Размеры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lang="ru-RU" sz="1400" spc="5" dirty="0">
                <a:latin typeface="Calibri"/>
                <a:cs typeface="Calibri"/>
              </a:rPr>
              <a:t>ниши </a:t>
            </a:r>
            <a:r>
              <a:rPr sz="1400" dirty="0" err="1">
                <a:latin typeface="Calibri"/>
                <a:cs typeface="Calibri"/>
              </a:rPr>
              <a:t>для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встраивания(</a:t>
            </a:r>
            <a:r>
              <a:rPr sz="1400" spc="-10" dirty="0" err="1">
                <a:latin typeface="Calibri"/>
                <a:cs typeface="Calibri"/>
              </a:rPr>
              <a:t>ШхГ</a:t>
            </a:r>
            <a:r>
              <a:rPr lang="ru-RU" sz="1400" spc="-10" dirty="0">
                <a:latin typeface="Calibri"/>
                <a:cs typeface="Calibri"/>
              </a:rPr>
              <a:t>)</a:t>
            </a:r>
            <a:r>
              <a:rPr sz="1400" dirty="0">
                <a:latin typeface="Calibri"/>
                <a:cs typeface="Calibri"/>
              </a:rPr>
              <a:t> мм: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560</a:t>
            </a:r>
            <a:r>
              <a:rPr sz="1400" spc="-10" dirty="0">
                <a:latin typeface="Calibri"/>
                <a:cs typeface="Calibri"/>
              </a:rPr>
              <a:t>х4</a:t>
            </a:r>
            <a:r>
              <a:rPr lang="ru-RU" sz="1400" spc="-10" dirty="0">
                <a:latin typeface="Calibri"/>
                <a:cs typeface="Calibri"/>
              </a:rPr>
              <a:t>90х50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Вес</a:t>
            </a:r>
            <a:r>
              <a:rPr lang="ru-RU" sz="1400" spc="-65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(нетто/брутто),</a:t>
            </a:r>
            <a:r>
              <a:rPr lang="ru-RU" sz="1400" spc="-70" dirty="0">
                <a:latin typeface="Calibri"/>
                <a:cs typeface="Calibri"/>
              </a:rPr>
              <a:t> </a:t>
            </a:r>
            <a:r>
              <a:rPr lang="ru-RU" sz="1400" dirty="0">
                <a:latin typeface="Calibri"/>
                <a:cs typeface="Calibri"/>
              </a:rPr>
              <a:t>кг</a:t>
            </a:r>
            <a:r>
              <a:rPr lang="ru-RU" sz="1400">
                <a:latin typeface="Calibri"/>
                <a:cs typeface="Calibri"/>
              </a:rPr>
              <a:t>:</a:t>
            </a:r>
            <a:r>
              <a:rPr lang="ru-RU" sz="1400" spc="-35">
                <a:latin typeface="Calibri"/>
                <a:cs typeface="Calibri"/>
              </a:rPr>
              <a:t> 7,8/8,7</a:t>
            </a:r>
            <a:endParaRPr lang="ru-RU" sz="1400" spc="-35" dirty="0">
              <a:latin typeface="Calibri"/>
              <a:cs typeface="Calibri"/>
            </a:endParaRP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6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6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28999" y="133180"/>
            <a:ext cx="1645919" cy="53035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8DF5C2F-A437-4BA1-8378-F346830C23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115" y="82603"/>
            <a:ext cx="1147885" cy="86091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6FCE207-F910-461C-9F53-B490838C710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2378" y="1500326"/>
            <a:ext cx="4662724" cy="25834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BD1888B-FB88-4983-AAF3-B60F620405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3209" y="4835326"/>
            <a:ext cx="2265393" cy="72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941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305" y="198872"/>
            <a:ext cx="43546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Elisa 6E</a:t>
            </a:r>
            <a:r>
              <a:rPr lang="ru-RU" sz="4000" b="1" dirty="0"/>
              <a:t>2</a:t>
            </a:r>
            <a:r>
              <a:rPr lang="en-US" sz="4000" b="1" dirty="0"/>
              <a:t> HR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91305" y="942680"/>
            <a:ext cx="5685695" cy="499046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dirty="0" err="1">
                <a:latin typeface="Calibri"/>
                <a:cs typeface="Calibri"/>
              </a:rPr>
              <a:t>Встраиваемая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lang="ru-RU" sz="1600" b="1" spc="-35" dirty="0">
                <a:latin typeface="Calibri"/>
                <a:cs typeface="Calibri"/>
              </a:rPr>
              <a:t>стеклокерамическая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lang="ru-RU" sz="1600" b="1" spc="-35" dirty="0">
                <a:latin typeface="Calibri"/>
                <a:cs typeface="Calibri"/>
              </a:rPr>
              <a:t>варочная </a:t>
            </a:r>
            <a:r>
              <a:rPr sz="1600" b="1" spc="-10" dirty="0" err="1">
                <a:latin typeface="Calibri"/>
                <a:cs typeface="Calibri"/>
              </a:rPr>
              <a:t>поверхность</a:t>
            </a:r>
            <a:r>
              <a:rPr lang="ru-RU" sz="1400" spc="-10" dirty="0">
                <a:latin typeface="Calibri"/>
                <a:cs typeface="Calibri"/>
              </a:rPr>
              <a:t>              </a:t>
            </a:r>
            <a:r>
              <a:rPr lang="en-US" sz="1400" b="1" spc="-10" dirty="0">
                <a:solidFill>
                  <a:srgbClr val="0000FF"/>
                </a:solidFill>
                <a:latin typeface="Calibri"/>
                <a:cs typeface="Calibri"/>
              </a:rPr>
              <a:t>Hi LIGHT</a:t>
            </a:r>
            <a:endParaRPr sz="1400" b="1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Ширина: </a:t>
            </a: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59 см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Максимальная мощность: </a:t>
            </a: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6600 Вт</a:t>
            </a:r>
            <a:r>
              <a:rPr lang="ru-RU" sz="1400" spc="-10" dirty="0">
                <a:latin typeface="Calibri"/>
                <a:cs typeface="Calibri"/>
              </a:rPr>
              <a:t>,</a:t>
            </a:r>
            <a:r>
              <a:rPr lang="en-US" sz="1400" spc="-10" dirty="0">
                <a:latin typeface="Calibri"/>
                <a:cs typeface="Calibri"/>
              </a:rPr>
              <a:t> </a:t>
            </a:r>
            <a:endParaRPr lang="ru-RU" sz="14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spc="-20" dirty="0" err="1">
                <a:latin typeface="Calibri"/>
                <a:cs typeface="Calibri"/>
              </a:rPr>
              <a:t>Кол</a:t>
            </a:r>
            <a:r>
              <a:rPr lang="ru-RU" sz="1400" spc="-20" dirty="0" err="1">
                <a:latin typeface="Calibri"/>
                <a:cs typeface="Calibri"/>
              </a:rPr>
              <a:t>ичество</a:t>
            </a:r>
            <a:r>
              <a:rPr lang="ru-RU" sz="1400" spc="-20" dirty="0">
                <a:latin typeface="Calibri"/>
                <a:cs typeface="Calibri"/>
              </a:rPr>
              <a:t> конфорок: </a:t>
            </a:r>
            <a:r>
              <a:rPr lang="ru-RU" sz="1400" b="1" spc="-20" dirty="0">
                <a:solidFill>
                  <a:srgbClr val="0000FF"/>
                </a:solidFill>
                <a:latin typeface="Calibri"/>
                <a:cs typeface="Calibri"/>
              </a:rPr>
              <a:t>4</a:t>
            </a:r>
            <a:endParaRPr lang="ru-RU" sz="1400" b="1" spc="305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Мощность конфорок: 2х </a:t>
            </a:r>
            <a:r>
              <a:rPr lang="en-US" sz="1400" spc="-20" dirty="0">
                <a:latin typeface="Calibri"/>
                <a:cs typeface="Calibri"/>
              </a:rPr>
              <a:t>Ø </a:t>
            </a:r>
            <a:r>
              <a:rPr lang="ru-RU" sz="1400" spc="-20" dirty="0">
                <a:latin typeface="Calibri"/>
                <a:cs typeface="Calibri"/>
              </a:rPr>
              <a:t>165 </a:t>
            </a:r>
            <a:r>
              <a:rPr lang="ru-RU" sz="1400" spc="-20" dirty="0" err="1">
                <a:latin typeface="Calibri"/>
                <a:cs typeface="Calibri"/>
              </a:rPr>
              <a:t>mm</a:t>
            </a:r>
            <a:r>
              <a:rPr lang="ru-RU" sz="1400" spc="-20" dirty="0">
                <a:latin typeface="Calibri"/>
                <a:cs typeface="Calibri"/>
              </a:rPr>
              <a:t> 1200 Вт, 1х </a:t>
            </a:r>
            <a:r>
              <a:rPr lang="en-US" sz="1400" spc="-20" dirty="0">
                <a:latin typeface="Calibri"/>
                <a:cs typeface="Calibri"/>
              </a:rPr>
              <a:t>Ø </a:t>
            </a:r>
            <a:r>
              <a:rPr lang="ru-RU" sz="1400" spc="-20" dirty="0">
                <a:latin typeface="Calibri"/>
                <a:cs typeface="Calibri"/>
              </a:rPr>
              <a:t>200 </a:t>
            </a:r>
            <a:r>
              <a:rPr lang="ru-RU" sz="1400" spc="-20" dirty="0" err="1">
                <a:latin typeface="Calibri"/>
                <a:cs typeface="Calibri"/>
              </a:rPr>
              <a:t>mm</a:t>
            </a:r>
            <a:r>
              <a:rPr lang="ru-RU" sz="1400" spc="-20" dirty="0">
                <a:latin typeface="Calibri"/>
                <a:cs typeface="Calibri"/>
              </a:rPr>
              <a:t> 1000/2000 Вт,</a:t>
            </a:r>
            <a:r>
              <a:rPr lang="ru-RU" sz="1400" b="1" spc="-45" dirty="0">
                <a:solidFill>
                  <a:srgbClr val="0000FF"/>
                </a:solidFill>
                <a:latin typeface="Calibri"/>
                <a:cs typeface="Calibri"/>
              </a:rPr>
              <a:t>  </a:t>
            </a:r>
            <a:r>
              <a:rPr lang="ru-RU" sz="1400" spc="-20" dirty="0">
                <a:latin typeface="Calibri"/>
                <a:cs typeface="Calibri"/>
              </a:rPr>
              <a:t>1х</a:t>
            </a:r>
            <a:r>
              <a:rPr lang="en-US" sz="1400" spc="-20" dirty="0">
                <a:latin typeface="Calibri"/>
                <a:cs typeface="Calibri"/>
              </a:rPr>
              <a:t> Ø</a:t>
            </a:r>
            <a:r>
              <a:rPr lang="ru-RU" sz="1400" spc="-20" dirty="0">
                <a:latin typeface="Calibri"/>
                <a:cs typeface="Calibri"/>
              </a:rPr>
              <a:t> 200 </a:t>
            </a:r>
            <a:r>
              <a:rPr lang="ru-RU" sz="1400" spc="-20" dirty="0" err="1">
                <a:latin typeface="Calibri"/>
                <a:cs typeface="Calibri"/>
              </a:rPr>
              <a:t>mm</a:t>
            </a:r>
            <a:r>
              <a:rPr lang="ru-RU" sz="1400" spc="-20" dirty="0">
                <a:latin typeface="Calibri"/>
                <a:cs typeface="Calibri"/>
              </a:rPr>
              <a:t> 1100/2200 Вт 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45" dirty="0">
                <a:solidFill>
                  <a:srgbClr val="0000FF"/>
                </a:solidFill>
                <a:latin typeface="Calibri"/>
                <a:cs typeface="Calibri"/>
              </a:rPr>
              <a:t>Зона расширения - 2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>
                <a:latin typeface="Calibri"/>
                <a:cs typeface="Calibri"/>
              </a:rPr>
              <a:t>Количество режимов нагрева: </a:t>
            </a: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9</a:t>
            </a:r>
            <a:endParaRPr sz="1400" b="1" spc="-1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b="1" dirty="0" err="1">
                <a:solidFill>
                  <a:srgbClr val="0000FF"/>
                </a:solidFill>
                <a:latin typeface="Calibri"/>
                <a:cs typeface="Calibri"/>
              </a:rPr>
              <a:t>Сенсорное</a:t>
            </a:r>
            <a:r>
              <a:rPr sz="1400" b="1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управление</a:t>
            </a:r>
            <a:r>
              <a:rPr lang="en-US" sz="1400" spc="-10" dirty="0">
                <a:latin typeface="Calibri"/>
                <a:cs typeface="Calibri"/>
              </a:rPr>
              <a:t> (</a:t>
            </a:r>
            <a:r>
              <a:rPr lang="en-US" sz="1400" b="1" spc="-10" dirty="0">
                <a:solidFill>
                  <a:srgbClr val="0000FF"/>
                </a:solidFill>
                <a:latin typeface="Calibri"/>
                <a:cs typeface="Calibri"/>
              </a:rPr>
              <a:t>half -slider</a:t>
            </a:r>
            <a:r>
              <a:rPr lang="en-US" sz="1400" spc="-10" dirty="0">
                <a:latin typeface="Calibri"/>
                <a:cs typeface="Calibri"/>
              </a:rPr>
              <a:t>)</a:t>
            </a:r>
            <a:endParaRPr lang="ru-RU" sz="14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b="1" dirty="0" err="1">
                <a:solidFill>
                  <a:srgbClr val="0000FF"/>
                </a:solidFill>
                <a:latin typeface="Calibri"/>
                <a:cs typeface="Calibri"/>
              </a:rPr>
              <a:t>Функци</a:t>
            </a:r>
            <a:r>
              <a:rPr lang="ru-RU" sz="1400" b="1" dirty="0">
                <a:solidFill>
                  <a:srgbClr val="0000FF"/>
                </a:solidFill>
                <a:latin typeface="Calibri"/>
                <a:cs typeface="Calibri"/>
              </a:rPr>
              <a:t>и</a:t>
            </a:r>
            <a:r>
              <a:rPr sz="1400" b="1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400" b="1" spc="-45" dirty="0">
                <a:solidFill>
                  <a:srgbClr val="0000FF"/>
                </a:solidFill>
                <a:latin typeface="Calibri"/>
                <a:cs typeface="Calibri"/>
              </a:rPr>
              <a:t>Плавление (</a:t>
            </a:r>
            <a:r>
              <a:rPr lang="en-US" sz="1400" b="1" spc="-45" dirty="0">
                <a:solidFill>
                  <a:srgbClr val="0000FF"/>
                </a:solidFill>
                <a:latin typeface="Calibri"/>
                <a:cs typeface="Calibri"/>
              </a:rPr>
              <a:t>Melting</a:t>
            </a:r>
            <a:r>
              <a:rPr lang="ru-RU" sz="1400" b="1" spc="-45" dirty="0">
                <a:solidFill>
                  <a:srgbClr val="0000FF"/>
                </a:solidFill>
                <a:latin typeface="Calibri"/>
                <a:cs typeface="Calibri"/>
              </a:rPr>
              <a:t>)</a:t>
            </a:r>
            <a:r>
              <a:rPr lang="en-US" sz="1400" b="1" spc="-45" dirty="0">
                <a:solidFill>
                  <a:srgbClr val="0000FF"/>
                </a:solidFill>
                <a:latin typeface="Calibri"/>
                <a:cs typeface="Calibri"/>
              </a:rPr>
              <a:t>,</a:t>
            </a:r>
            <a:r>
              <a:rPr lang="ru-RU" sz="1400" b="1" spc="-45" dirty="0">
                <a:solidFill>
                  <a:srgbClr val="0000FF"/>
                </a:solidFill>
                <a:latin typeface="Calibri"/>
                <a:cs typeface="Calibri"/>
              </a:rPr>
              <a:t> Пауза (</a:t>
            </a:r>
            <a:r>
              <a:rPr lang="en-US" sz="1400" b="1" spc="-45" dirty="0" err="1">
                <a:solidFill>
                  <a:srgbClr val="0000FF"/>
                </a:solidFill>
                <a:latin typeface="Calibri"/>
                <a:cs typeface="Calibri"/>
              </a:rPr>
              <a:t>Stop&amp;Cook</a:t>
            </a:r>
            <a:r>
              <a:rPr lang="ru-RU" sz="1400" b="1" spc="-45" dirty="0">
                <a:solidFill>
                  <a:srgbClr val="0000FF"/>
                </a:solidFill>
                <a:latin typeface="Calibri"/>
                <a:cs typeface="Calibri"/>
              </a:rPr>
              <a:t>)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Таймер с автоотключением </a:t>
            </a:r>
            <a:r>
              <a:rPr lang="ru-RU" sz="1400" spc="-10" dirty="0">
                <a:latin typeface="Calibri"/>
                <a:cs typeface="Calibri"/>
              </a:rPr>
              <a:t>(макс. 99 минут)</a:t>
            </a:r>
            <a:r>
              <a:rPr lang="en-US" sz="1400" spc="-10" dirty="0">
                <a:latin typeface="Calibri"/>
                <a:cs typeface="Calibri"/>
              </a:rPr>
              <a:t>, </a:t>
            </a:r>
            <a:r>
              <a:rPr lang="ru-RU" sz="1400" spc="-10" dirty="0">
                <a:latin typeface="Calibri"/>
                <a:cs typeface="Calibri"/>
              </a:rPr>
              <a:t>звуковой сигнал</a:t>
            </a:r>
            <a:endParaRPr sz="1400" spc="-1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b="1" spc="-10" dirty="0">
                <a:latin typeface="Calibri"/>
                <a:cs typeface="Calibri"/>
              </a:rPr>
              <a:t>Системы </a:t>
            </a:r>
            <a:r>
              <a:rPr sz="1400" b="1" spc="-10" dirty="0" err="1">
                <a:latin typeface="Calibri"/>
                <a:cs typeface="Calibri"/>
              </a:rPr>
              <a:t>безопасности</a:t>
            </a:r>
            <a:r>
              <a:rPr sz="1400" b="1" spc="-10" dirty="0">
                <a:latin typeface="Calibri"/>
                <a:cs typeface="Calibri"/>
              </a:rPr>
              <a:t>:</a:t>
            </a:r>
            <a:r>
              <a:rPr lang="ru-RU" sz="1400" b="1" spc="-10" dirty="0">
                <a:latin typeface="Calibri"/>
                <a:cs typeface="Calibri"/>
              </a:rPr>
              <a:t> </a:t>
            </a: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блокировка от детей, </a:t>
            </a:r>
            <a:r>
              <a:rPr lang="ru-RU" sz="1400" spc="-10" dirty="0">
                <a:latin typeface="Calibri"/>
                <a:cs typeface="Calibri"/>
              </a:rPr>
              <a:t>индикация остаточного тепла, </a:t>
            </a:r>
            <a:r>
              <a:rPr lang="ru-RU" sz="1400" b="1" spc="-10" dirty="0">
                <a:solidFill>
                  <a:srgbClr val="0000FF"/>
                </a:solidFill>
                <a:latin typeface="Calibri"/>
                <a:cs typeface="Calibri"/>
              </a:rPr>
              <a:t>автоматическое отключение конфорок, защита от перегрева и от перелива, </a:t>
            </a:r>
            <a:r>
              <a:rPr lang="ru-RU" sz="1400" spc="-10" dirty="0">
                <a:latin typeface="Calibri"/>
                <a:cs typeface="Calibri"/>
              </a:rPr>
              <a:t>система обнаружения неисправностей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 err="1">
                <a:latin typeface="Calibri"/>
                <a:cs typeface="Calibri"/>
              </a:rPr>
              <a:t>Цвет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чёрный</a:t>
            </a:r>
            <a:endParaRPr sz="140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Calibri"/>
                <a:cs typeface="Calibri"/>
              </a:rPr>
              <a:t>Размеры</a:t>
            </a:r>
            <a:r>
              <a:rPr sz="1400" spc="-10" dirty="0">
                <a:latin typeface="Calibri"/>
                <a:cs typeface="Calibri"/>
              </a:rPr>
              <a:t> (ШхГхВ)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мм: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590</a:t>
            </a:r>
            <a:r>
              <a:rPr sz="1400" spc="-10" dirty="0">
                <a:latin typeface="Calibri"/>
                <a:cs typeface="Calibri"/>
              </a:rPr>
              <a:t>х520х</a:t>
            </a:r>
            <a:r>
              <a:rPr lang="ru-RU" sz="1400" spc="-10" dirty="0">
                <a:latin typeface="Calibri"/>
                <a:cs typeface="Calibri"/>
              </a:rPr>
              <a:t>50</a:t>
            </a:r>
            <a:endParaRPr sz="14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 err="1">
                <a:latin typeface="Calibri"/>
                <a:cs typeface="Calibri"/>
              </a:rPr>
              <a:t>Размеры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lang="ru-RU" sz="1400" spc="5" dirty="0">
                <a:latin typeface="Calibri"/>
                <a:cs typeface="Calibri"/>
              </a:rPr>
              <a:t>ниши </a:t>
            </a:r>
            <a:r>
              <a:rPr sz="1400" dirty="0" err="1">
                <a:latin typeface="Calibri"/>
                <a:cs typeface="Calibri"/>
              </a:rPr>
              <a:t>для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встраивания(</a:t>
            </a:r>
            <a:r>
              <a:rPr sz="1400" spc="-10" dirty="0" err="1">
                <a:latin typeface="Calibri"/>
                <a:cs typeface="Calibri"/>
              </a:rPr>
              <a:t>ШхГ</a:t>
            </a:r>
            <a:r>
              <a:rPr lang="ru-RU" sz="1400" spc="-10" dirty="0">
                <a:latin typeface="Calibri"/>
                <a:cs typeface="Calibri"/>
              </a:rPr>
              <a:t>)</a:t>
            </a:r>
            <a:r>
              <a:rPr sz="1400" dirty="0">
                <a:latin typeface="Calibri"/>
                <a:cs typeface="Calibri"/>
              </a:rPr>
              <a:t> мм: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560</a:t>
            </a:r>
            <a:r>
              <a:rPr sz="1400" spc="-10" dirty="0">
                <a:latin typeface="Calibri"/>
                <a:cs typeface="Calibri"/>
              </a:rPr>
              <a:t>х4</a:t>
            </a:r>
            <a:r>
              <a:rPr lang="ru-RU" sz="1400" spc="-10" dirty="0">
                <a:latin typeface="Calibri"/>
                <a:cs typeface="Calibri"/>
              </a:rPr>
              <a:t>90х50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Вес</a:t>
            </a:r>
            <a:r>
              <a:rPr lang="ru-RU" sz="1400" spc="-65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(нетто/брутто),</a:t>
            </a:r>
            <a:r>
              <a:rPr lang="ru-RU" sz="1400" spc="-70" dirty="0">
                <a:latin typeface="Calibri"/>
                <a:cs typeface="Calibri"/>
              </a:rPr>
              <a:t> </a:t>
            </a:r>
            <a:r>
              <a:rPr lang="ru-RU" sz="1400" dirty="0">
                <a:latin typeface="Calibri"/>
                <a:cs typeface="Calibri"/>
              </a:rPr>
              <a:t>кг:</a:t>
            </a:r>
            <a:r>
              <a:rPr lang="ru-RU" sz="1400" spc="-35" dirty="0">
                <a:latin typeface="Calibri"/>
                <a:cs typeface="Calibri"/>
              </a:rPr>
              <a:t> 9,2/8,2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6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6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28999" y="133180"/>
            <a:ext cx="1645919" cy="53035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8DF5C2F-A437-4BA1-8378-F346830C23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115" y="82603"/>
            <a:ext cx="1147885" cy="86091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BD1888B-FB88-4983-AAF3-B60F620405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3209" y="4796876"/>
            <a:ext cx="1759365" cy="56079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15EC28-B488-49B1-83A8-8B117B4418E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9558" y="1515772"/>
            <a:ext cx="4692799" cy="247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730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305" y="198872"/>
            <a:ext cx="43546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BELLA 1B0P CT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48602" y="943030"/>
            <a:ext cx="5092906" cy="5257207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b="1" dirty="0">
                <a:latin typeface="Calibri"/>
                <a:cs typeface="Calibri"/>
              </a:rPr>
              <a:t>Встраиваемая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 err="1">
                <a:latin typeface="Calibri"/>
                <a:cs typeface="Calibri"/>
              </a:rPr>
              <a:t>индукционная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lang="ru-RU" sz="1400" b="1" spc="-35" dirty="0">
                <a:latin typeface="Calibri"/>
                <a:cs typeface="Calibri"/>
              </a:rPr>
              <a:t>варочная </a:t>
            </a:r>
            <a:r>
              <a:rPr sz="1400" b="1" spc="-10" dirty="0" err="1">
                <a:latin typeface="Calibri"/>
                <a:cs typeface="Calibri"/>
              </a:rPr>
              <a:t>поверхность</a:t>
            </a:r>
            <a:endParaRPr sz="1400" b="1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20" dirty="0">
                <a:latin typeface="Calibri"/>
                <a:cs typeface="Calibri"/>
              </a:rPr>
              <a:t>Ширина: </a:t>
            </a:r>
            <a:r>
              <a:rPr lang="ru-RU" sz="1300" b="1" spc="-10" dirty="0">
                <a:latin typeface="Calibri"/>
                <a:cs typeface="Calibri"/>
              </a:rPr>
              <a:t>60 см</a:t>
            </a: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10" dirty="0">
                <a:latin typeface="Calibri"/>
                <a:cs typeface="Calibri"/>
              </a:rPr>
              <a:t>Тип нагрева - импульсный</a:t>
            </a: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latin typeface="Calibri"/>
                <a:cs typeface="Calibri"/>
              </a:rPr>
              <a:t>Максимальная мощность: </a:t>
            </a:r>
            <a:r>
              <a:rPr lang="ru-RU" sz="1300" b="1" spc="-10" dirty="0">
                <a:latin typeface="Calibri"/>
                <a:cs typeface="Calibri"/>
              </a:rPr>
              <a:t>6 200 Вт</a:t>
            </a:r>
            <a:endParaRPr sz="1300" b="1" spc="-1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spc="-20" dirty="0" err="1">
                <a:latin typeface="Calibri"/>
                <a:cs typeface="Calibri"/>
              </a:rPr>
              <a:t>Кол</a:t>
            </a:r>
            <a:r>
              <a:rPr lang="ru-RU" sz="1300" spc="-20" dirty="0" err="1">
                <a:latin typeface="Calibri"/>
                <a:cs typeface="Calibri"/>
              </a:rPr>
              <a:t>ичество</a:t>
            </a:r>
            <a:r>
              <a:rPr lang="ru-RU" sz="1300" spc="-20" dirty="0">
                <a:latin typeface="Calibri"/>
                <a:cs typeface="Calibri"/>
              </a:rPr>
              <a:t> конфорок: 4</a:t>
            </a:r>
            <a:endParaRPr lang="ru-RU" sz="1300" spc="305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20" dirty="0">
                <a:latin typeface="Calibri"/>
                <a:cs typeface="Calibri"/>
              </a:rPr>
              <a:t>Мощность конфорок: 2х </a:t>
            </a:r>
            <a:r>
              <a:rPr lang="en-US" sz="1300" spc="-20" dirty="0">
                <a:latin typeface="Calibri"/>
                <a:cs typeface="Calibri"/>
              </a:rPr>
              <a:t>Ø </a:t>
            </a:r>
            <a:r>
              <a:rPr lang="ru-RU" sz="1300" spc="-20" dirty="0">
                <a:latin typeface="Calibri"/>
                <a:cs typeface="Calibri"/>
              </a:rPr>
              <a:t>160 </a:t>
            </a:r>
            <a:r>
              <a:rPr lang="ru-RU" sz="1300" spc="-20" dirty="0" err="1">
                <a:latin typeface="Calibri"/>
                <a:cs typeface="Calibri"/>
              </a:rPr>
              <a:t>mm</a:t>
            </a:r>
            <a:r>
              <a:rPr lang="ru-RU" sz="1300" spc="-20" dirty="0">
                <a:latin typeface="Calibri"/>
                <a:cs typeface="Calibri"/>
              </a:rPr>
              <a:t> 1200 Вт, 1х </a:t>
            </a:r>
            <a:r>
              <a:rPr lang="en-US" sz="1300" spc="-20" dirty="0">
                <a:latin typeface="Calibri"/>
                <a:cs typeface="Calibri"/>
              </a:rPr>
              <a:t>Ø </a:t>
            </a:r>
            <a:r>
              <a:rPr lang="ru-RU" sz="1300" spc="-20" dirty="0">
                <a:latin typeface="Calibri"/>
                <a:cs typeface="Calibri"/>
              </a:rPr>
              <a:t>180 </a:t>
            </a:r>
            <a:r>
              <a:rPr lang="ru-RU" sz="1300" spc="-20" dirty="0" err="1">
                <a:latin typeface="Calibri"/>
                <a:cs typeface="Calibri"/>
              </a:rPr>
              <a:t>mm</a:t>
            </a:r>
            <a:r>
              <a:rPr lang="ru-RU" sz="1300" spc="-20" dirty="0">
                <a:latin typeface="Calibri"/>
                <a:cs typeface="Calibri"/>
              </a:rPr>
              <a:t> 1800 Вт,          1х</a:t>
            </a:r>
            <a:r>
              <a:rPr lang="en-US" sz="1300" spc="-20" dirty="0">
                <a:latin typeface="Calibri"/>
                <a:cs typeface="Calibri"/>
              </a:rPr>
              <a:t> Ø</a:t>
            </a:r>
            <a:r>
              <a:rPr lang="ru-RU" sz="1300" spc="-20" dirty="0">
                <a:latin typeface="Calibri"/>
                <a:cs typeface="Calibri"/>
              </a:rPr>
              <a:t> 180 </a:t>
            </a:r>
            <a:r>
              <a:rPr lang="ru-RU" sz="1300" spc="-20" dirty="0" err="1">
                <a:latin typeface="Calibri"/>
                <a:cs typeface="Calibri"/>
              </a:rPr>
              <a:t>mm</a:t>
            </a:r>
            <a:r>
              <a:rPr lang="ru-RU" sz="1300" spc="-20" dirty="0">
                <a:latin typeface="Calibri"/>
                <a:cs typeface="Calibri"/>
              </a:rPr>
              <a:t> 1800/2200 Вт </a:t>
            </a:r>
            <a:r>
              <a:rPr lang="en-US" sz="1300" dirty="0">
                <a:latin typeface="Calibri"/>
                <a:cs typeface="Calibri"/>
              </a:rPr>
              <a:t>(</a:t>
            </a:r>
            <a:r>
              <a:rPr lang="en-US" sz="1300" b="1" dirty="0">
                <a:latin typeface="Calibri"/>
                <a:cs typeface="Calibri"/>
              </a:rPr>
              <a:t>Booster</a:t>
            </a:r>
            <a:r>
              <a:rPr lang="ru-RU" sz="1300" b="1" dirty="0">
                <a:latin typeface="Calibri"/>
                <a:cs typeface="Calibri"/>
              </a:rPr>
              <a:t>)</a:t>
            </a:r>
            <a:endParaRPr lang="ru-RU" sz="1300" spc="-2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10" dirty="0">
                <a:latin typeface="Calibri"/>
                <a:cs typeface="Calibri"/>
              </a:rPr>
              <a:t>Количество режимов нагрева: </a:t>
            </a:r>
            <a:r>
              <a:rPr lang="ru-RU" sz="1300" b="1" spc="-10" dirty="0">
                <a:latin typeface="Calibri"/>
                <a:cs typeface="Calibri"/>
              </a:rPr>
              <a:t>9</a:t>
            </a:r>
            <a:endParaRPr sz="1300" b="1" spc="-1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b="1" dirty="0" err="1">
                <a:latin typeface="Calibri"/>
                <a:cs typeface="Calibri"/>
              </a:rPr>
              <a:t>Сенсорное</a:t>
            </a:r>
            <a:r>
              <a:rPr sz="1300" b="1" spc="-60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управление</a:t>
            </a:r>
            <a:r>
              <a:rPr lang="ru-RU" sz="1300" spc="-10" dirty="0">
                <a:latin typeface="Calibri"/>
                <a:cs typeface="Calibri"/>
              </a:rPr>
              <a:t> (</a:t>
            </a:r>
            <a:r>
              <a:rPr lang="en-US" sz="1300" spc="-10" dirty="0">
                <a:latin typeface="Calibri"/>
                <a:cs typeface="Calibri"/>
              </a:rPr>
              <a:t>touch control</a:t>
            </a:r>
            <a:r>
              <a:rPr lang="ru-RU" sz="1300" spc="-10" dirty="0">
                <a:latin typeface="Calibri"/>
                <a:cs typeface="Calibri"/>
              </a:rPr>
              <a:t>)</a:t>
            </a: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b="1" dirty="0" err="1">
                <a:latin typeface="Calibri"/>
                <a:cs typeface="Calibri"/>
              </a:rPr>
              <a:t>Функци</a:t>
            </a:r>
            <a:r>
              <a:rPr lang="ru-RU" sz="1300" b="1" dirty="0">
                <a:latin typeface="Calibri"/>
                <a:cs typeface="Calibri"/>
              </a:rPr>
              <a:t>и </a:t>
            </a:r>
            <a:r>
              <a:rPr lang="en-US" sz="1300" b="1" spc="-45" dirty="0">
                <a:latin typeface="Calibri"/>
                <a:cs typeface="Calibri"/>
              </a:rPr>
              <a:t>Booster (</a:t>
            </a:r>
            <a:r>
              <a:rPr lang="ru-RU" sz="1300" b="1" spc="-45" dirty="0">
                <a:latin typeface="Calibri"/>
                <a:cs typeface="Calibri"/>
              </a:rPr>
              <a:t>х1</a:t>
            </a:r>
            <a:r>
              <a:rPr lang="en-US" sz="1300" b="1" spc="-45" dirty="0">
                <a:latin typeface="Calibri"/>
                <a:cs typeface="Calibri"/>
              </a:rPr>
              <a:t>)</a:t>
            </a: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Таймер с автоотключением </a:t>
            </a:r>
            <a:r>
              <a:rPr lang="ru-RU" sz="1300" spc="-10" dirty="0">
                <a:latin typeface="Calibri"/>
                <a:cs typeface="Calibri"/>
              </a:rPr>
              <a:t>(макс. 99 минут)</a:t>
            </a:r>
            <a:r>
              <a:rPr lang="en-US" sz="1300" spc="-10" dirty="0">
                <a:latin typeface="Calibri"/>
                <a:cs typeface="Calibri"/>
              </a:rPr>
              <a:t>, </a:t>
            </a:r>
            <a:r>
              <a:rPr lang="ru-RU" sz="1300" spc="-10" dirty="0">
                <a:latin typeface="Calibri"/>
                <a:cs typeface="Calibri"/>
              </a:rPr>
              <a:t>звуковой сигнал</a:t>
            </a:r>
            <a:endParaRPr sz="1300" spc="-1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b="1" spc="-10" dirty="0" err="1">
                <a:latin typeface="Calibri"/>
                <a:cs typeface="Calibri"/>
              </a:rPr>
              <a:t>Системы</a:t>
            </a:r>
            <a:r>
              <a:rPr sz="1300" b="1" spc="-10" dirty="0">
                <a:latin typeface="Calibri"/>
                <a:cs typeface="Calibri"/>
              </a:rPr>
              <a:t> безопасности:</a:t>
            </a: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ru-RU" sz="1300" spc="-10" dirty="0">
                <a:latin typeface="Calibri"/>
                <a:cs typeface="Calibri"/>
              </a:rPr>
              <a:t>блокировка от детей</a:t>
            </a:r>
            <a:endParaRPr sz="1300" dirty="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ru-RU" sz="1300" spc="-10" dirty="0">
                <a:latin typeface="Calibri"/>
                <a:cs typeface="Calibri"/>
              </a:rPr>
              <a:t>индикация остаточного тепла</a:t>
            </a:r>
            <a:endParaRPr sz="1300" spc="-10" dirty="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Аварийное отключение конфорок</a:t>
            </a: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защита от перегрева и от перелива</a:t>
            </a: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ru-RU" sz="1300" spc="-10" dirty="0">
                <a:latin typeface="Calibri"/>
                <a:cs typeface="Calibri"/>
              </a:rPr>
              <a:t>система обнаружения неисправностей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dirty="0" err="1">
                <a:latin typeface="Calibri"/>
                <a:cs typeface="Calibri"/>
              </a:rPr>
              <a:t>Цвет</a:t>
            </a:r>
            <a:r>
              <a:rPr sz="1300" dirty="0">
                <a:latin typeface="Calibri"/>
                <a:cs typeface="Calibri"/>
              </a:rPr>
              <a:t>: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чёрны</a:t>
            </a:r>
            <a:r>
              <a:rPr lang="ru-RU" sz="1300" spc="-10" dirty="0">
                <a:latin typeface="Calibri"/>
                <a:cs typeface="Calibri"/>
              </a:rPr>
              <a:t>й </a:t>
            </a:r>
          </a:p>
          <a:p>
            <a:pPr marL="299085" indent="-287020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dirty="0" err="1">
                <a:latin typeface="Calibri"/>
                <a:cs typeface="Calibri"/>
              </a:rPr>
              <a:t>Размеры</a:t>
            </a:r>
            <a:r>
              <a:rPr sz="1300" spc="-10" dirty="0">
                <a:latin typeface="Calibri"/>
                <a:cs typeface="Calibri"/>
              </a:rPr>
              <a:t> (ШхГхВ)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мм: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590</a:t>
            </a:r>
            <a:r>
              <a:rPr sz="1300" spc="-10" dirty="0">
                <a:latin typeface="Calibri"/>
                <a:cs typeface="Calibri"/>
              </a:rPr>
              <a:t>х520х6</a:t>
            </a:r>
            <a:r>
              <a:rPr lang="ru-RU" sz="1300" spc="-10" dirty="0">
                <a:latin typeface="Calibri"/>
                <a:cs typeface="Calibri"/>
              </a:rPr>
              <a:t>3</a:t>
            </a:r>
            <a:endParaRPr sz="13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dirty="0">
                <a:latin typeface="Calibri"/>
                <a:cs typeface="Calibri"/>
              </a:rPr>
              <a:t>Размеры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dirty="0" err="1">
                <a:latin typeface="Calibri"/>
                <a:cs typeface="Calibri"/>
              </a:rPr>
              <a:t>для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встраивания</a:t>
            </a:r>
            <a:r>
              <a:rPr lang="ru-RU" sz="1300" spc="-1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(</a:t>
            </a:r>
            <a:r>
              <a:rPr sz="1300" spc="-10" dirty="0" err="1">
                <a:latin typeface="Calibri"/>
                <a:cs typeface="Calibri"/>
              </a:rPr>
              <a:t>ШхГ</a:t>
            </a:r>
            <a:r>
              <a:rPr lang="ru-RU" sz="1300" spc="-10" dirty="0" err="1">
                <a:latin typeface="Calibri"/>
                <a:cs typeface="Calibri"/>
              </a:rPr>
              <a:t>хВ</a:t>
            </a:r>
            <a:r>
              <a:rPr lang="ru-RU" sz="1300" spc="-10" dirty="0">
                <a:latin typeface="Calibri"/>
                <a:cs typeface="Calibri"/>
              </a:rPr>
              <a:t>)</a:t>
            </a:r>
            <a:r>
              <a:rPr sz="1300" dirty="0">
                <a:latin typeface="Calibri"/>
                <a:cs typeface="Calibri"/>
              </a:rPr>
              <a:t> мм: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560</a:t>
            </a:r>
            <a:r>
              <a:rPr sz="1300" spc="-10" dirty="0">
                <a:latin typeface="Calibri"/>
                <a:cs typeface="Calibri"/>
              </a:rPr>
              <a:t>х4</a:t>
            </a:r>
            <a:r>
              <a:rPr lang="ru-RU" sz="1300" spc="-10" dirty="0">
                <a:latin typeface="Calibri"/>
                <a:cs typeface="Calibri"/>
              </a:rPr>
              <a:t>90х50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latin typeface="Calibri"/>
                <a:cs typeface="Calibri"/>
              </a:rPr>
              <a:t>Вес</a:t>
            </a:r>
            <a:r>
              <a:rPr lang="ru-RU" sz="1300" spc="-6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(нетто/брутто),</a:t>
            </a:r>
            <a:r>
              <a:rPr lang="ru-RU" sz="1300" spc="-7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кг:</a:t>
            </a:r>
            <a:r>
              <a:rPr lang="ru-RU" sz="1300" spc="-35" dirty="0">
                <a:latin typeface="Calibri"/>
                <a:cs typeface="Calibri"/>
              </a:rPr>
              <a:t> 7,5/8,1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CFDE737F-053C-40B5-AF9D-ECF90039AD6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9" name="object 3">
            <a:extLst>
              <a:ext uri="{FF2B5EF4-FFF2-40B4-BE49-F238E27FC236}">
                <a16:creationId xmlns:a16="http://schemas.microsoft.com/office/drawing/2014/main" id="{5027929A-BA05-42AA-8517-8177A51A599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6" y="-2"/>
            <a:ext cx="185927" cy="685799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B350326-9386-483A-B083-C0EB81376A6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4828" y="198872"/>
            <a:ext cx="1004631" cy="753473"/>
          </a:xfrm>
          <a:prstGeom prst="rect">
            <a:avLst/>
          </a:prstGeom>
        </p:spPr>
      </p:pic>
      <p:pic>
        <p:nvPicPr>
          <p:cNvPr id="11" name="object 3">
            <a:extLst>
              <a:ext uri="{FF2B5EF4-FFF2-40B4-BE49-F238E27FC236}">
                <a16:creationId xmlns:a16="http://schemas.microsoft.com/office/drawing/2014/main" id="{20E4C67D-73A6-48B6-8C66-5C91BB7FFC3C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58431" y="198872"/>
            <a:ext cx="1645919" cy="53035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027658-DA03-4300-8589-8954DDB1988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3156" y="1302804"/>
            <a:ext cx="4093185" cy="360548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AB21618-14B4-4093-95C1-1A9A2C1D439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5817" y="5205463"/>
            <a:ext cx="3178784" cy="90054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305" y="198872"/>
            <a:ext cx="43546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ELETTRA 1B0P CR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48602" y="943030"/>
            <a:ext cx="5092906" cy="5257207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b="1" dirty="0">
                <a:latin typeface="Calibri"/>
                <a:cs typeface="Calibri"/>
              </a:rPr>
              <a:t>Встраиваемая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 err="1">
                <a:latin typeface="Calibri"/>
                <a:cs typeface="Calibri"/>
              </a:rPr>
              <a:t>индукционная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lang="ru-RU" sz="1400" b="1" spc="-35" dirty="0">
                <a:latin typeface="Calibri"/>
                <a:cs typeface="Calibri"/>
              </a:rPr>
              <a:t>варочная </a:t>
            </a:r>
            <a:r>
              <a:rPr sz="1400" b="1" spc="-10" dirty="0" err="1">
                <a:latin typeface="Calibri"/>
                <a:cs typeface="Calibri"/>
              </a:rPr>
              <a:t>поверхность</a:t>
            </a:r>
            <a:endParaRPr sz="1400" b="1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20" dirty="0">
                <a:latin typeface="Calibri"/>
                <a:cs typeface="Calibri"/>
              </a:rPr>
              <a:t>Ширина: </a:t>
            </a:r>
            <a:r>
              <a:rPr lang="ru-RU" sz="1300" b="1" spc="-10" dirty="0">
                <a:latin typeface="Calibri"/>
                <a:cs typeface="Calibri"/>
              </a:rPr>
              <a:t>60 см</a:t>
            </a: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latin typeface="Calibri"/>
                <a:cs typeface="Calibri"/>
              </a:rPr>
              <a:t>Максимальная мощность: </a:t>
            </a:r>
            <a:r>
              <a:rPr lang="ru-RU" sz="1300" b="1" spc="-10" dirty="0">
                <a:latin typeface="Calibri"/>
                <a:cs typeface="Calibri"/>
              </a:rPr>
              <a:t>6400 Вт</a:t>
            </a:r>
            <a:endParaRPr sz="1300" b="1" spc="-1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spc="-20" dirty="0" err="1">
                <a:latin typeface="Calibri"/>
                <a:cs typeface="Calibri"/>
              </a:rPr>
              <a:t>Кол</a:t>
            </a:r>
            <a:r>
              <a:rPr lang="ru-RU" sz="1300" spc="-20" dirty="0" err="1">
                <a:latin typeface="Calibri"/>
                <a:cs typeface="Calibri"/>
              </a:rPr>
              <a:t>ичество</a:t>
            </a:r>
            <a:r>
              <a:rPr lang="ru-RU" sz="1300" spc="-20" dirty="0">
                <a:latin typeface="Calibri"/>
                <a:cs typeface="Calibri"/>
              </a:rPr>
              <a:t> конфорок: 4</a:t>
            </a:r>
            <a:endParaRPr lang="ru-RU" sz="1300" spc="305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20" dirty="0">
                <a:latin typeface="Calibri"/>
                <a:cs typeface="Calibri"/>
              </a:rPr>
              <a:t>Мощность конфорок: 2х </a:t>
            </a:r>
            <a:r>
              <a:rPr lang="en-US" sz="1300" spc="-20" dirty="0">
                <a:latin typeface="Calibri"/>
                <a:cs typeface="Calibri"/>
              </a:rPr>
              <a:t>Ø </a:t>
            </a:r>
            <a:r>
              <a:rPr lang="ru-RU" sz="1300" spc="-20" dirty="0">
                <a:latin typeface="Calibri"/>
                <a:cs typeface="Calibri"/>
              </a:rPr>
              <a:t>160 </a:t>
            </a:r>
            <a:r>
              <a:rPr lang="ru-RU" sz="1300" spc="-20" dirty="0" err="1">
                <a:latin typeface="Calibri"/>
                <a:cs typeface="Calibri"/>
              </a:rPr>
              <a:t>mm</a:t>
            </a:r>
            <a:r>
              <a:rPr lang="ru-RU" sz="1300" spc="-20" dirty="0">
                <a:latin typeface="Calibri"/>
                <a:cs typeface="Calibri"/>
              </a:rPr>
              <a:t> 1200 Вт, 1х </a:t>
            </a:r>
            <a:r>
              <a:rPr lang="en-US" sz="1300" spc="-20" dirty="0">
                <a:latin typeface="Calibri"/>
                <a:cs typeface="Calibri"/>
              </a:rPr>
              <a:t>Ø </a:t>
            </a:r>
            <a:r>
              <a:rPr lang="ru-RU" sz="1300" spc="-20" dirty="0">
                <a:latin typeface="Calibri"/>
                <a:cs typeface="Calibri"/>
              </a:rPr>
              <a:t>180 </a:t>
            </a:r>
            <a:r>
              <a:rPr lang="ru-RU" sz="1300" spc="-20" dirty="0" err="1">
                <a:latin typeface="Calibri"/>
                <a:cs typeface="Calibri"/>
              </a:rPr>
              <a:t>mm</a:t>
            </a:r>
            <a:r>
              <a:rPr lang="ru-RU" sz="1300" spc="-20" dirty="0">
                <a:latin typeface="Calibri"/>
                <a:cs typeface="Calibri"/>
              </a:rPr>
              <a:t> 1800 Вт,          1х</a:t>
            </a:r>
            <a:r>
              <a:rPr lang="en-US" sz="1300" spc="-20" dirty="0">
                <a:latin typeface="Calibri"/>
                <a:cs typeface="Calibri"/>
              </a:rPr>
              <a:t> Ø</a:t>
            </a:r>
            <a:r>
              <a:rPr lang="ru-RU" sz="1300" spc="-20" dirty="0">
                <a:latin typeface="Calibri"/>
                <a:cs typeface="Calibri"/>
              </a:rPr>
              <a:t> 180 </a:t>
            </a:r>
            <a:r>
              <a:rPr lang="ru-RU" sz="1300" spc="-20" dirty="0" err="1">
                <a:latin typeface="Calibri"/>
                <a:cs typeface="Calibri"/>
              </a:rPr>
              <a:t>mm</a:t>
            </a:r>
            <a:r>
              <a:rPr lang="ru-RU" sz="1300" spc="-20" dirty="0">
                <a:latin typeface="Calibri"/>
                <a:cs typeface="Calibri"/>
              </a:rPr>
              <a:t> 1800/2200 Вт </a:t>
            </a:r>
            <a:r>
              <a:rPr lang="en-US" sz="1300" dirty="0">
                <a:latin typeface="Calibri"/>
                <a:cs typeface="Calibri"/>
              </a:rPr>
              <a:t>(</a:t>
            </a:r>
            <a:r>
              <a:rPr lang="en-US" sz="1300" b="1" dirty="0">
                <a:latin typeface="Calibri"/>
                <a:cs typeface="Calibri"/>
              </a:rPr>
              <a:t>Booster</a:t>
            </a:r>
            <a:r>
              <a:rPr lang="ru-RU" sz="1300" b="1" dirty="0">
                <a:latin typeface="Calibri"/>
                <a:cs typeface="Calibri"/>
              </a:rPr>
              <a:t>)</a:t>
            </a:r>
            <a:endParaRPr lang="ru-RU" sz="1300" spc="-2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10" dirty="0">
                <a:latin typeface="Calibri"/>
                <a:cs typeface="Calibri"/>
              </a:rPr>
              <a:t>Количество режимов нагрева: 9</a:t>
            </a:r>
            <a:endParaRPr sz="1300" spc="-1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b="1" dirty="0" err="1">
                <a:latin typeface="Calibri"/>
                <a:cs typeface="Calibri"/>
              </a:rPr>
              <a:t>Сенсорное</a:t>
            </a:r>
            <a:r>
              <a:rPr sz="1300" b="1" spc="-60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управление</a:t>
            </a:r>
            <a:r>
              <a:rPr lang="en-US" sz="1300" spc="-10" dirty="0">
                <a:latin typeface="Calibri"/>
                <a:cs typeface="Calibri"/>
              </a:rPr>
              <a:t> (</a:t>
            </a:r>
            <a:r>
              <a:rPr lang="en-US" sz="1300" spc="-10" dirty="0" err="1">
                <a:latin typeface="Calibri"/>
                <a:cs typeface="Calibri"/>
              </a:rPr>
              <a:t>cursore</a:t>
            </a:r>
            <a:r>
              <a:rPr lang="en-US" sz="1300" spc="-10" dirty="0">
                <a:latin typeface="Calibri"/>
                <a:cs typeface="Calibri"/>
              </a:rPr>
              <a:t> </a:t>
            </a:r>
            <a:r>
              <a:rPr lang="en-US" sz="1300" spc="-10" dirty="0" err="1">
                <a:latin typeface="Calibri"/>
                <a:cs typeface="Calibri"/>
              </a:rPr>
              <a:t>rotondo</a:t>
            </a:r>
            <a:r>
              <a:rPr lang="en-US" sz="1300" spc="-10" dirty="0">
                <a:latin typeface="Calibri"/>
                <a:cs typeface="Calibri"/>
              </a:rPr>
              <a:t>)</a:t>
            </a:r>
            <a:endParaRPr lang="ru-RU" sz="1300" spc="-1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10" dirty="0">
                <a:latin typeface="Calibri"/>
                <a:cs typeface="Calibri"/>
              </a:rPr>
              <a:t>Стекло </a:t>
            </a:r>
            <a:r>
              <a:rPr lang="en-US" sz="1300" b="1" spc="-45" dirty="0" err="1">
                <a:latin typeface="Calibri"/>
                <a:cs typeface="Calibri"/>
              </a:rPr>
              <a:t>Kanger</a:t>
            </a:r>
            <a:endParaRPr lang="ru-RU" sz="1300" b="1" spc="-4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Количество фасок: 1 </a:t>
            </a:r>
            <a:r>
              <a:rPr lang="ru-RU" sz="1300" spc="-10" dirty="0">
                <a:latin typeface="Calibri"/>
                <a:cs typeface="Calibri"/>
              </a:rPr>
              <a:t>(передняя)</a:t>
            </a:r>
            <a:endParaRPr sz="1300" b="1" spc="-45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b="1" dirty="0" err="1">
                <a:latin typeface="Calibri"/>
                <a:cs typeface="Calibri"/>
              </a:rPr>
              <a:t>Функци</a:t>
            </a:r>
            <a:r>
              <a:rPr lang="ru-RU" sz="1300" b="1" dirty="0">
                <a:latin typeface="Calibri"/>
                <a:cs typeface="Calibri"/>
              </a:rPr>
              <a:t>и </a:t>
            </a:r>
            <a:r>
              <a:rPr lang="en-US" sz="1300" b="1" spc="-45" dirty="0">
                <a:latin typeface="Calibri"/>
                <a:cs typeface="Calibri"/>
              </a:rPr>
              <a:t>Booster (</a:t>
            </a:r>
            <a:r>
              <a:rPr lang="ru-RU" sz="1300" b="1" spc="-45" dirty="0">
                <a:latin typeface="Calibri"/>
                <a:cs typeface="Calibri"/>
              </a:rPr>
              <a:t>х1</a:t>
            </a:r>
            <a:r>
              <a:rPr lang="en-US" sz="1300" b="1" spc="-45" dirty="0">
                <a:latin typeface="Calibri"/>
                <a:cs typeface="Calibri"/>
              </a:rPr>
              <a:t>), Melting, </a:t>
            </a:r>
            <a:r>
              <a:rPr lang="en-US" sz="1300" b="1" spc="-45" dirty="0" err="1">
                <a:latin typeface="Calibri"/>
                <a:cs typeface="Calibri"/>
              </a:rPr>
              <a:t>Stop&amp;Cook</a:t>
            </a:r>
            <a:endParaRPr lang="en-US" sz="1300" b="1" spc="-45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Таймер с автоотключением </a:t>
            </a:r>
            <a:r>
              <a:rPr lang="ru-RU" sz="1300" spc="-10" dirty="0">
                <a:latin typeface="Calibri"/>
                <a:cs typeface="Calibri"/>
              </a:rPr>
              <a:t>(макс. 99 минут)</a:t>
            </a:r>
            <a:r>
              <a:rPr lang="en-US" sz="1300" spc="-10" dirty="0">
                <a:latin typeface="Calibri"/>
                <a:cs typeface="Calibri"/>
              </a:rPr>
              <a:t>, </a:t>
            </a:r>
            <a:r>
              <a:rPr lang="ru-RU" sz="1300" spc="-10" dirty="0">
                <a:latin typeface="Calibri"/>
                <a:cs typeface="Calibri"/>
              </a:rPr>
              <a:t>звуковой сигнал</a:t>
            </a:r>
            <a:endParaRPr sz="1300" spc="-1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b="1" spc="-10" dirty="0" err="1">
                <a:latin typeface="Calibri"/>
                <a:cs typeface="Calibri"/>
              </a:rPr>
              <a:t>Системы</a:t>
            </a:r>
            <a:r>
              <a:rPr sz="1300" b="1" spc="-10" dirty="0">
                <a:latin typeface="Calibri"/>
                <a:cs typeface="Calibri"/>
              </a:rPr>
              <a:t> безопасности:</a:t>
            </a: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ru-RU" sz="1300" spc="-10" dirty="0">
                <a:latin typeface="Calibri"/>
                <a:cs typeface="Calibri"/>
              </a:rPr>
              <a:t>блокировка от детей</a:t>
            </a:r>
            <a:endParaRPr sz="1300" dirty="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ru-RU" sz="1300" spc="-10" dirty="0">
                <a:latin typeface="Calibri"/>
                <a:cs typeface="Calibri"/>
              </a:rPr>
              <a:t>индикация остаточного тепла</a:t>
            </a:r>
            <a:endParaRPr sz="1300" spc="-10" dirty="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автоматическое отключение конфорок</a:t>
            </a: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защита от перегрева и от перелива</a:t>
            </a: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ru-RU" sz="1300" spc="-10" dirty="0">
                <a:latin typeface="Calibri"/>
                <a:cs typeface="Calibri"/>
              </a:rPr>
              <a:t>система обнаружения неисправностей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dirty="0" err="1">
                <a:latin typeface="Calibri"/>
                <a:cs typeface="Calibri"/>
              </a:rPr>
              <a:t>Цвет</a:t>
            </a:r>
            <a:r>
              <a:rPr sz="1300" dirty="0">
                <a:latin typeface="Calibri"/>
                <a:cs typeface="Calibri"/>
              </a:rPr>
              <a:t>: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чёрны</a:t>
            </a:r>
            <a:r>
              <a:rPr lang="ru-RU" sz="1300" spc="-10" dirty="0">
                <a:latin typeface="Calibri"/>
                <a:cs typeface="Calibri"/>
              </a:rPr>
              <a:t>й </a:t>
            </a:r>
          </a:p>
          <a:p>
            <a:pPr marL="299085" indent="-287020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dirty="0" err="1">
                <a:latin typeface="Calibri"/>
                <a:cs typeface="Calibri"/>
              </a:rPr>
              <a:t>Размеры</a:t>
            </a:r>
            <a:r>
              <a:rPr sz="1300" spc="-10" dirty="0">
                <a:latin typeface="Calibri"/>
                <a:cs typeface="Calibri"/>
              </a:rPr>
              <a:t> (ШхГхВ)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мм: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590</a:t>
            </a:r>
            <a:r>
              <a:rPr sz="1300" spc="-10" dirty="0">
                <a:latin typeface="Calibri"/>
                <a:cs typeface="Calibri"/>
              </a:rPr>
              <a:t>х520х6</a:t>
            </a:r>
            <a:r>
              <a:rPr lang="ru-RU" sz="1300" spc="-10" dirty="0">
                <a:latin typeface="Calibri"/>
                <a:cs typeface="Calibri"/>
              </a:rPr>
              <a:t>3</a:t>
            </a:r>
            <a:endParaRPr sz="13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dirty="0">
                <a:latin typeface="Calibri"/>
                <a:cs typeface="Calibri"/>
              </a:rPr>
              <a:t>Размеры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для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встраивания(</a:t>
            </a:r>
            <a:r>
              <a:rPr sz="1300" spc="-10" dirty="0" err="1">
                <a:latin typeface="Calibri"/>
                <a:cs typeface="Calibri"/>
              </a:rPr>
              <a:t>ШхГ</a:t>
            </a:r>
            <a:r>
              <a:rPr lang="ru-RU" sz="1300" spc="-10" dirty="0">
                <a:latin typeface="Calibri"/>
                <a:cs typeface="Calibri"/>
              </a:rPr>
              <a:t>)</a:t>
            </a:r>
            <a:r>
              <a:rPr sz="1300" dirty="0">
                <a:latin typeface="Calibri"/>
                <a:cs typeface="Calibri"/>
              </a:rPr>
              <a:t> мм: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560</a:t>
            </a:r>
            <a:r>
              <a:rPr sz="1300" spc="-10" dirty="0">
                <a:latin typeface="Calibri"/>
                <a:cs typeface="Calibri"/>
              </a:rPr>
              <a:t>х4</a:t>
            </a:r>
            <a:r>
              <a:rPr lang="ru-RU" sz="1300" spc="-10" dirty="0">
                <a:latin typeface="Calibri"/>
                <a:cs typeface="Calibri"/>
              </a:rPr>
              <a:t>90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CFDE737F-053C-40B5-AF9D-ECF90039AD6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9" name="object 3">
            <a:extLst>
              <a:ext uri="{FF2B5EF4-FFF2-40B4-BE49-F238E27FC236}">
                <a16:creationId xmlns:a16="http://schemas.microsoft.com/office/drawing/2014/main" id="{5027929A-BA05-42AA-8517-8177A51A599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6" y="-2"/>
            <a:ext cx="185927" cy="685799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B350326-9386-483A-B083-C0EB81376A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828" y="198872"/>
            <a:ext cx="1004631" cy="753473"/>
          </a:xfrm>
          <a:prstGeom prst="rect">
            <a:avLst/>
          </a:prstGeom>
        </p:spPr>
      </p:pic>
      <p:pic>
        <p:nvPicPr>
          <p:cNvPr id="11" name="object 3">
            <a:extLst>
              <a:ext uri="{FF2B5EF4-FFF2-40B4-BE49-F238E27FC236}">
                <a16:creationId xmlns:a16="http://schemas.microsoft.com/office/drawing/2014/main" id="{20E4C67D-73A6-48B6-8C66-5C91BB7FFC3C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58431" y="198872"/>
            <a:ext cx="1645919" cy="53035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875913-E70D-45CE-A049-CCB594B87A4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012929"/>
            <a:ext cx="3971278" cy="35273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6A7D291-417C-4676-8D6A-580F02BF6DB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1809" y="4687410"/>
            <a:ext cx="1860789" cy="129826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305" y="198872"/>
            <a:ext cx="43546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FLORIANA 6B4 CR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02932" y="952345"/>
            <a:ext cx="5393068" cy="5726567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b="1" dirty="0">
                <a:latin typeface="Calibri"/>
                <a:cs typeface="Calibri"/>
              </a:rPr>
              <a:t>Встраиваемая</a:t>
            </a:r>
            <a:r>
              <a:rPr sz="1300" b="1" spc="-35" dirty="0">
                <a:latin typeface="Calibri"/>
                <a:cs typeface="Calibri"/>
              </a:rPr>
              <a:t> </a:t>
            </a:r>
            <a:r>
              <a:rPr sz="1300" b="1" dirty="0" err="1">
                <a:latin typeface="Calibri"/>
                <a:cs typeface="Calibri"/>
              </a:rPr>
              <a:t>индукционная</a:t>
            </a:r>
            <a:r>
              <a:rPr sz="1300" b="1" spc="-35" dirty="0">
                <a:latin typeface="Calibri"/>
                <a:cs typeface="Calibri"/>
              </a:rPr>
              <a:t> </a:t>
            </a:r>
            <a:r>
              <a:rPr lang="ru-RU" sz="1300" b="1" spc="-35" dirty="0">
                <a:latin typeface="Calibri"/>
                <a:cs typeface="Calibri"/>
              </a:rPr>
              <a:t>варочная </a:t>
            </a:r>
            <a:r>
              <a:rPr sz="1300" b="1" spc="-10" dirty="0" err="1">
                <a:latin typeface="Calibri"/>
                <a:cs typeface="Calibri"/>
              </a:rPr>
              <a:t>поверхность</a:t>
            </a:r>
            <a:endParaRPr sz="1300" b="1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20" dirty="0">
                <a:latin typeface="Calibri"/>
                <a:cs typeface="Calibri"/>
              </a:rPr>
              <a:t>Ширина: </a:t>
            </a:r>
            <a:r>
              <a:rPr lang="ru-RU" sz="1300" b="1" spc="-10" dirty="0">
                <a:solidFill>
                  <a:srgbClr val="0000FF"/>
                </a:solidFill>
                <a:latin typeface="Calibri"/>
                <a:cs typeface="Calibri"/>
              </a:rPr>
              <a:t>59 см</a:t>
            </a: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latin typeface="Calibri"/>
                <a:cs typeface="Calibri"/>
              </a:rPr>
              <a:t>Максимальная мощность: </a:t>
            </a:r>
            <a:r>
              <a:rPr lang="en-US" sz="1300" b="1" spc="-10" dirty="0">
                <a:solidFill>
                  <a:srgbClr val="0000FF"/>
                </a:solidFill>
                <a:latin typeface="Calibri"/>
                <a:cs typeface="Calibri"/>
              </a:rPr>
              <a:t>72</a:t>
            </a:r>
            <a:r>
              <a:rPr lang="ru-RU" sz="1300" b="1" spc="-10" dirty="0">
                <a:solidFill>
                  <a:srgbClr val="0000FF"/>
                </a:solidFill>
                <a:latin typeface="Calibri"/>
                <a:cs typeface="Calibri"/>
              </a:rPr>
              <a:t>00 Вт</a:t>
            </a:r>
            <a:endParaRPr sz="1300" b="1" spc="-1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spc="-20" dirty="0" err="1">
                <a:latin typeface="Calibri"/>
                <a:cs typeface="Calibri"/>
              </a:rPr>
              <a:t>Кол</a:t>
            </a:r>
            <a:r>
              <a:rPr lang="ru-RU" sz="1300" spc="-20" dirty="0" err="1">
                <a:latin typeface="Calibri"/>
                <a:cs typeface="Calibri"/>
              </a:rPr>
              <a:t>ичество</a:t>
            </a:r>
            <a:r>
              <a:rPr lang="ru-RU" sz="1300" spc="-20" dirty="0">
                <a:latin typeface="Calibri"/>
                <a:cs typeface="Calibri"/>
              </a:rPr>
              <a:t> конфорок: 4</a:t>
            </a:r>
            <a:endParaRPr lang="ru-RU" sz="1300" spc="305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20" dirty="0">
                <a:latin typeface="Calibri"/>
                <a:cs typeface="Calibri"/>
              </a:rPr>
              <a:t>Мощность конфорок: , 4 х Φ180мм /1800Вт(2200Вт)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10" dirty="0">
                <a:latin typeface="Calibri"/>
                <a:cs typeface="Calibri"/>
              </a:rPr>
              <a:t>Количество режимов нагрева: 9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10" dirty="0">
                <a:latin typeface="Calibri"/>
                <a:cs typeface="Calibri"/>
              </a:rPr>
              <a:t>Тип нагрева - </a:t>
            </a:r>
            <a:r>
              <a:rPr lang="ru-RU" sz="1300" b="1" spc="-10" dirty="0">
                <a:solidFill>
                  <a:srgbClr val="0000FF"/>
                </a:solidFill>
                <a:latin typeface="Calibri"/>
                <a:cs typeface="Calibri"/>
              </a:rPr>
              <a:t>постоянный</a:t>
            </a:r>
            <a:endParaRPr sz="1300" b="1" spc="-1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b="1" dirty="0" err="1">
                <a:solidFill>
                  <a:srgbClr val="0000FF"/>
                </a:solidFill>
                <a:latin typeface="Calibri"/>
                <a:cs typeface="Calibri"/>
              </a:rPr>
              <a:t>Сенсорное</a:t>
            </a:r>
            <a:r>
              <a:rPr sz="1300" b="1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управление</a:t>
            </a:r>
            <a:r>
              <a:rPr lang="en-US" sz="1300" spc="-10" dirty="0">
                <a:latin typeface="Calibri"/>
                <a:cs typeface="Calibri"/>
              </a:rPr>
              <a:t> (</a:t>
            </a:r>
            <a:r>
              <a:rPr lang="en-US" sz="1300" b="1" spc="-10" dirty="0">
                <a:solidFill>
                  <a:srgbClr val="0000FF"/>
                </a:solidFill>
                <a:latin typeface="Calibri"/>
                <a:cs typeface="Calibri"/>
              </a:rPr>
              <a:t>round slide</a:t>
            </a:r>
            <a:r>
              <a:rPr lang="en-US" sz="1300" spc="-10" dirty="0">
                <a:latin typeface="Calibri"/>
                <a:cs typeface="Calibri"/>
              </a:rPr>
              <a:t>r)</a:t>
            </a:r>
            <a:endParaRPr lang="ru-RU" sz="1300" spc="-1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10" dirty="0">
                <a:latin typeface="Calibri"/>
                <a:cs typeface="Calibri"/>
              </a:rPr>
              <a:t>Стекло </a:t>
            </a:r>
            <a:r>
              <a:rPr lang="en-US" sz="1300" b="1" spc="-45" dirty="0" err="1">
                <a:solidFill>
                  <a:srgbClr val="0000FF"/>
                </a:solidFill>
                <a:latin typeface="Calibri"/>
                <a:cs typeface="Calibri"/>
              </a:rPr>
              <a:t>Kanger</a:t>
            </a:r>
            <a:endParaRPr lang="ru-RU" sz="1300" b="1" spc="-45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b="1" dirty="0" err="1">
                <a:solidFill>
                  <a:srgbClr val="0000FF"/>
                </a:solidFill>
                <a:latin typeface="Calibri"/>
                <a:cs typeface="Calibri"/>
              </a:rPr>
              <a:t>Функци</a:t>
            </a:r>
            <a:r>
              <a:rPr lang="ru-RU" sz="1300" b="1" dirty="0">
                <a:solidFill>
                  <a:srgbClr val="0000FF"/>
                </a:solidFill>
                <a:latin typeface="Calibri"/>
                <a:cs typeface="Calibri"/>
              </a:rPr>
              <a:t>и</a:t>
            </a:r>
            <a:r>
              <a:rPr sz="1300" b="1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en-US" sz="1300" b="1" spc="-45" dirty="0">
                <a:solidFill>
                  <a:srgbClr val="0000FF"/>
                </a:solidFill>
                <a:latin typeface="Calibri"/>
                <a:cs typeface="Calibri"/>
              </a:rPr>
              <a:t>Booster</a:t>
            </a:r>
            <a:r>
              <a:rPr lang="ru-RU" sz="1300" b="1" spc="-45" dirty="0">
                <a:solidFill>
                  <a:srgbClr val="0000FF"/>
                </a:solidFill>
                <a:latin typeface="Calibri"/>
                <a:cs typeface="Calibri"/>
              </a:rPr>
              <a:t> (х4)</a:t>
            </a:r>
            <a:r>
              <a:rPr lang="en-US" sz="1300" b="1" spc="-45" dirty="0">
                <a:solidFill>
                  <a:srgbClr val="0000FF"/>
                </a:solidFill>
                <a:latin typeface="Calibri"/>
                <a:cs typeface="Calibri"/>
              </a:rPr>
              <a:t>, </a:t>
            </a:r>
            <a:r>
              <a:rPr lang="en-US" sz="1300" b="1" spc="-45" dirty="0" err="1">
                <a:solidFill>
                  <a:srgbClr val="0000FF"/>
                </a:solidFill>
                <a:latin typeface="Calibri"/>
                <a:cs typeface="Calibri"/>
              </a:rPr>
              <a:t>Stop&amp;Cook</a:t>
            </a:r>
            <a:r>
              <a:rPr lang="ru-RU" sz="1300" b="1" spc="-45" dirty="0">
                <a:solidFill>
                  <a:srgbClr val="0000FF"/>
                </a:solidFill>
                <a:latin typeface="Calibri"/>
                <a:cs typeface="Calibri"/>
              </a:rPr>
              <a:t> (30 мин)</a:t>
            </a: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sz="1300" b="1" spc="-45" dirty="0">
                <a:solidFill>
                  <a:srgbClr val="0000FF"/>
                </a:solidFill>
                <a:latin typeface="Calibri"/>
                <a:cs typeface="Calibri"/>
              </a:rPr>
              <a:t>Bridge function</a:t>
            </a:r>
            <a:r>
              <a:rPr lang="ru-RU" sz="1300" b="1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en-US" sz="1300" b="1" spc="-45" dirty="0">
                <a:solidFill>
                  <a:srgbClr val="0000FF"/>
                </a:solidFill>
                <a:latin typeface="Calibri"/>
                <a:cs typeface="Calibri"/>
              </a:rPr>
              <a:t>(</a:t>
            </a:r>
            <a:r>
              <a:rPr lang="ru-RU" sz="1300" b="1" spc="-45" dirty="0">
                <a:solidFill>
                  <a:srgbClr val="0000FF"/>
                </a:solidFill>
                <a:latin typeface="Calibri"/>
                <a:cs typeface="Calibri"/>
              </a:rPr>
              <a:t>х2</a:t>
            </a:r>
            <a:r>
              <a:rPr lang="en-US" sz="1300" b="1" spc="-45" dirty="0">
                <a:solidFill>
                  <a:srgbClr val="0000FF"/>
                </a:solidFill>
                <a:latin typeface="Calibri"/>
                <a:cs typeface="Calibri"/>
              </a:rPr>
              <a:t>)</a:t>
            </a: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b="1" spc="-10" dirty="0">
                <a:solidFill>
                  <a:srgbClr val="0000FF"/>
                </a:solidFill>
                <a:latin typeface="Calibri"/>
                <a:cs typeface="Calibri"/>
              </a:rPr>
              <a:t>Таймер с автоотключением </a:t>
            </a:r>
            <a:r>
              <a:rPr lang="ru-RU" sz="1300" spc="-10" dirty="0">
                <a:latin typeface="Calibri"/>
                <a:cs typeface="Calibri"/>
              </a:rPr>
              <a:t>(макс. 99 минут)</a:t>
            </a:r>
            <a:r>
              <a:rPr lang="en-US" sz="1300" spc="-10" dirty="0">
                <a:latin typeface="Calibri"/>
                <a:cs typeface="Calibri"/>
              </a:rPr>
              <a:t>, </a:t>
            </a:r>
            <a:r>
              <a:rPr lang="ru-RU" sz="1300" spc="-10" dirty="0">
                <a:latin typeface="Calibri"/>
                <a:cs typeface="Calibri"/>
              </a:rPr>
              <a:t>звуковой сигнал</a:t>
            </a:r>
            <a:endParaRPr sz="1300" spc="-1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b="1" spc="-10" dirty="0" err="1">
                <a:latin typeface="Calibri"/>
                <a:cs typeface="Calibri"/>
              </a:rPr>
              <a:t>Системы</a:t>
            </a:r>
            <a:r>
              <a:rPr sz="1300" b="1" spc="-10" dirty="0">
                <a:latin typeface="Calibri"/>
                <a:cs typeface="Calibri"/>
              </a:rPr>
              <a:t> безопасности</a:t>
            </a:r>
            <a:r>
              <a:rPr sz="1300" b="1" spc="-10" dirty="0">
                <a:solidFill>
                  <a:srgbClr val="006FC0"/>
                </a:solidFill>
                <a:latin typeface="Calibri"/>
                <a:cs typeface="Calibri"/>
              </a:rPr>
              <a:t>:</a:t>
            </a: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ru-RU" sz="1300" spc="-10" dirty="0">
                <a:latin typeface="Calibri"/>
                <a:cs typeface="Calibri"/>
              </a:rPr>
              <a:t>блокировка от детей</a:t>
            </a:r>
            <a:endParaRPr sz="1300" dirty="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ru-RU" sz="1300" spc="-10" dirty="0">
                <a:latin typeface="Calibri"/>
                <a:cs typeface="Calibri"/>
              </a:rPr>
              <a:t>индикация остаточного тепла</a:t>
            </a:r>
            <a:endParaRPr sz="1300" spc="-10" dirty="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ru-RU" sz="1300" spc="-10" dirty="0">
                <a:latin typeface="Calibri"/>
                <a:cs typeface="Calibri"/>
              </a:rPr>
              <a:t>автоматическое отключение конфорок</a:t>
            </a: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ru-RU" sz="1300" spc="-10" dirty="0">
                <a:latin typeface="Calibri"/>
                <a:cs typeface="Calibri"/>
              </a:rPr>
              <a:t>защита от перегрева и от перелива</a:t>
            </a:r>
          </a:p>
          <a:p>
            <a:pPr marL="756285" lvl="1" indent="-287020">
              <a:spcBef>
                <a:spcPts val="335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ru-RU" sz="1300" spc="-10" dirty="0">
                <a:latin typeface="Calibri"/>
                <a:cs typeface="Calibri"/>
              </a:rPr>
              <a:t>система обнаружения неисправностей</a:t>
            </a: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dirty="0" err="1">
                <a:latin typeface="Calibri"/>
                <a:cs typeface="Calibri"/>
              </a:rPr>
              <a:t>Цвет</a:t>
            </a:r>
            <a:r>
              <a:rPr sz="1300" dirty="0">
                <a:latin typeface="Calibri"/>
                <a:cs typeface="Calibri"/>
              </a:rPr>
              <a:t>: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чёрный</a:t>
            </a:r>
            <a:endParaRPr lang="ru-RU" sz="13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spc="-10" dirty="0">
                <a:latin typeface="Calibri"/>
                <a:cs typeface="Calibri"/>
              </a:rPr>
              <a:t>Количество фасок: 4 (со всех сторон)</a:t>
            </a:r>
            <a:endParaRPr lang="ru-RU" sz="1300" b="1" spc="-45" dirty="0">
              <a:solidFill>
                <a:srgbClr val="006FC0"/>
              </a:solidFill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dirty="0" err="1">
                <a:latin typeface="Calibri"/>
                <a:cs typeface="Calibri"/>
              </a:rPr>
              <a:t>Размеры</a:t>
            </a:r>
            <a:r>
              <a:rPr sz="1300" spc="-10" dirty="0">
                <a:latin typeface="Calibri"/>
                <a:cs typeface="Calibri"/>
              </a:rPr>
              <a:t> (ШхГхВ)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мм: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590</a:t>
            </a:r>
            <a:r>
              <a:rPr sz="1300" spc="-10" dirty="0">
                <a:latin typeface="Calibri"/>
                <a:cs typeface="Calibri"/>
              </a:rPr>
              <a:t>х520х6</a:t>
            </a:r>
            <a:r>
              <a:rPr lang="ru-RU" sz="1300" spc="-10" dirty="0">
                <a:latin typeface="Calibri"/>
                <a:cs typeface="Calibri"/>
              </a:rPr>
              <a:t>4</a:t>
            </a:r>
            <a:endParaRPr sz="13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dirty="0" err="1">
                <a:latin typeface="Calibri"/>
                <a:cs typeface="Calibri"/>
              </a:rPr>
              <a:t>Размеры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для</a:t>
            </a:r>
            <a:r>
              <a:rPr lang="ru-RU" sz="1300" spc="-1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встраивания (</a:t>
            </a:r>
            <a:r>
              <a:rPr lang="ru-RU" sz="1300" spc="-10" dirty="0" err="1">
                <a:latin typeface="Calibri"/>
                <a:cs typeface="Calibri"/>
              </a:rPr>
              <a:t>ШхГхВ</a:t>
            </a:r>
            <a:r>
              <a:rPr lang="ru-RU" sz="1300" spc="-10" dirty="0">
                <a:latin typeface="Calibri"/>
                <a:cs typeface="Calibri"/>
              </a:rPr>
              <a:t>)</a:t>
            </a:r>
            <a:r>
              <a:rPr sz="1300" dirty="0">
                <a:latin typeface="Calibri"/>
                <a:cs typeface="Calibri"/>
              </a:rPr>
              <a:t> мм: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560</a:t>
            </a:r>
            <a:r>
              <a:rPr sz="1300" spc="-10" dirty="0">
                <a:latin typeface="Calibri"/>
                <a:cs typeface="Calibri"/>
              </a:rPr>
              <a:t>х4</a:t>
            </a:r>
            <a:r>
              <a:rPr lang="ru-RU" sz="1300" spc="-10" dirty="0">
                <a:latin typeface="Calibri"/>
                <a:cs typeface="Calibri"/>
              </a:rPr>
              <a:t>90х50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300" dirty="0">
                <a:latin typeface="Calibri"/>
                <a:cs typeface="Calibri"/>
              </a:rPr>
              <a:t>Вес</a:t>
            </a:r>
            <a:r>
              <a:rPr lang="ru-RU" sz="1300" spc="-6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(нетто/брутто),</a:t>
            </a:r>
            <a:r>
              <a:rPr lang="ru-RU" sz="1300" spc="-7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кг:</a:t>
            </a:r>
            <a:r>
              <a:rPr lang="ru-RU" sz="1300" spc="-35" dirty="0">
                <a:latin typeface="Calibri"/>
                <a:cs typeface="Calibri"/>
              </a:rPr>
              <a:t> 7,8/8,5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071583-05AB-41FE-BB53-2FC2EA5074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4828" y="198872"/>
            <a:ext cx="1004631" cy="753473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E7BDE73B-4110-4182-90C4-FC42BD5DA18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58431" y="198872"/>
            <a:ext cx="1645919" cy="530351"/>
          </a:xfrm>
          <a:prstGeom prst="rect">
            <a:avLst/>
          </a:prstGeom>
        </p:spPr>
      </p:pic>
      <p:pic>
        <p:nvPicPr>
          <p:cNvPr id="9" name="object 3">
            <a:extLst>
              <a:ext uri="{FF2B5EF4-FFF2-40B4-BE49-F238E27FC236}">
                <a16:creationId xmlns:a16="http://schemas.microsoft.com/office/drawing/2014/main" id="{E298E65D-1189-4854-9CFA-8235C93E2EE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06" y="-2"/>
            <a:ext cx="185927" cy="685799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8FC115A-26E5-4350-81A4-A3DBD1B2604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3077" y="1670562"/>
            <a:ext cx="5285991" cy="274164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FDF06A3-0D6E-432D-8B69-CFAE63AC607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7688" y="5443406"/>
            <a:ext cx="2928431" cy="73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1721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8813" y="991650"/>
            <a:ext cx="5517288" cy="530722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25" dirty="0">
                <a:latin typeface="Calibri"/>
                <a:cs typeface="Calibri"/>
              </a:rPr>
              <a:t>Встраиваемая микроволновая печь</a:t>
            </a:r>
            <a:endParaRPr sz="1400" b="1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400" spc="-55" dirty="0" err="1">
                <a:latin typeface="Calibri"/>
                <a:cs typeface="Calibri"/>
              </a:rPr>
              <a:t>Глубина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32</a:t>
            </a:r>
            <a:r>
              <a:rPr sz="1400" spc="-10" dirty="0">
                <a:latin typeface="Calibri"/>
                <a:cs typeface="Calibri"/>
              </a:rPr>
              <a:t>,</a:t>
            </a:r>
            <a:r>
              <a:rPr lang="ru-RU" sz="1400" spc="-10" dirty="0">
                <a:latin typeface="Calibri"/>
                <a:cs typeface="Calibri"/>
              </a:rPr>
              <a:t>6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см</a:t>
            </a:r>
            <a:endParaRPr sz="1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400" spc="-20" dirty="0">
                <a:latin typeface="Calibri"/>
                <a:cs typeface="Calibri"/>
              </a:rPr>
              <a:t>Объём </a:t>
            </a:r>
            <a:r>
              <a:rPr lang="ru-RU" sz="1400" b="1" spc="-20" dirty="0">
                <a:latin typeface="Calibri"/>
                <a:cs typeface="Calibri"/>
              </a:rPr>
              <a:t>2</a:t>
            </a:r>
            <a:r>
              <a:rPr lang="en-US" sz="1400" b="1" spc="-20" dirty="0">
                <a:latin typeface="Calibri"/>
                <a:cs typeface="Calibri"/>
              </a:rPr>
              <a:t>0 </a:t>
            </a:r>
            <a:r>
              <a:rPr lang="ru-RU" sz="1400" b="1" spc="-20" dirty="0">
                <a:latin typeface="Calibri"/>
                <a:cs typeface="Calibri"/>
              </a:rPr>
              <a:t>л</a:t>
            </a:r>
            <a:endParaRPr sz="1400" b="1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400" spc="-10" dirty="0">
                <a:latin typeface="Calibri"/>
                <a:cs typeface="Calibri"/>
              </a:rPr>
              <a:t>Выходная мощность 700 Вт; 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400" spc="-10" dirty="0">
                <a:latin typeface="Calibri"/>
                <a:cs typeface="Calibri"/>
              </a:rPr>
              <a:t>Выходная мощность гриля 800 Вт; 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400" b="1" dirty="0">
                <a:latin typeface="Calibri"/>
                <a:cs typeface="Calibri"/>
              </a:rPr>
              <a:t>Механическое управление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400" spc="-10" dirty="0">
                <a:latin typeface="Calibri"/>
                <a:cs typeface="Calibri"/>
              </a:rPr>
              <a:t>5 уровней мощности ( 100Р - 100%, 80Р - 80%, 50Р - 50%, 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400" spc="-10" dirty="0">
                <a:latin typeface="Calibri"/>
                <a:cs typeface="Calibri"/>
              </a:rPr>
              <a:t>30Р - 30%, 10Р - 10%)</a:t>
            </a:r>
            <a:endParaRPr sz="1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dirty="0" err="1">
                <a:latin typeface="Calibri"/>
                <a:cs typeface="Calibri"/>
              </a:rPr>
              <a:t>Автопрограммы</a:t>
            </a:r>
            <a:r>
              <a:rPr lang="ru-RU" sz="1400" b="1" dirty="0">
                <a:latin typeface="Calibri"/>
                <a:cs typeface="Calibri"/>
              </a:rPr>
              <a:t>, 8 </a:t>
            </a:r>
            <a:r>
              <a:rPr lang="ru-RU" sz="1400" b="1" dirty="0" err="1">
                <a:latin typeface="Calibri"/>
                <a:cs typeface="Calibri"/>
              </a:rPr>
              <a:t>шт</a:t>
            </a:r>
            <a:r>
              <a:rPr lang="ru-RU" sz="1400" b="1" dirty="0">
                <a:latin typeface="Calibri"/>
                <a:cs typeface="Calibri"/>
              </a:rPr>
              <a:t>: </a:t>
            </a:r>
            <a:r>
              <a:rPr lang="ru-RU" sz="1400" dirty="0">
                <a:latin typeface="Calibri"/>
                <a:cs typeface="Calibri"/>
              </a:rPr>
              <a:t>А.1 - Картофель, А.2 - Паста, А.3 - Пицца, А.4 - Попкорн, А.5 - Овощи, А.6 - Напитки, А.7 - Мясо, А.8 – Рыба. 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dirty="0">
                <a:latin typeface="Calibri"/>
                <a:cs typeface="Calibri"/>
              </a:rPr>
              <a:t>Паровая очистка, Быстрый старт 30 сек, Пауза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400" dirty="0">
                <a:latin typeface="Calibri"/>
                <a:cs typeface="Calibri"/>
              </a:rPr>
              <a:t>Гриль, Комби (гриль + микроволны)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400" dirty="0">
                <a:latin typeface="Calibri"/>
                <a:cs typeface="Calibri"/>
              </a:rPr>
              <a:t>Разморозка по времени и по весу</a:t>
            </a:r>
            <a:endParaRPr sz="1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400" spc="-10" dirty="0">
                <a:latin typeface="Calibri"/>
                <a:cs typeface="Calibri"/>
              </a:rPr>
              <a:t>Таймер (макс. 60 мин.), Часы; Звуковой сигнал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400" spc="-20" dirty="0">
                <a:latin typeface="Calibri"/>
                <a:cs typeface="Calibri"/>
              </a:rPr>
              <a:t>Внутреннее покрытие - нержавеющая сталь; 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400" b="1" spc="-20" dirty="0">
                <a:latin typeface="Calibri"/>
                <a:cs typeface="Calibri"/>
              </a:rPr>
              <a:t>Блокировка от детей, Защита от перегрева;</a:t>
            </a:r>
            <a:r>
              <a:rPr sz="1400" b="1" spc="-10" dirty="0">
                <a:latin typeface="Calibri"/>
                <a:cs typeface="Calibri"/>
              </a:rPr>
              <a:t> </a:t>
            </a:r>
            <a:endParaRPr lang="en-US" sz="1400" b="1" spc="-10" dirty="0">
              <a:latin typeface="Calibri"/>
              <a:cs typeface="Calibri"/>
            </a:endParaRP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400" spc="-10" dirty="0">
                <a:latin typeface="Calibri"/>
                <a:cs typeface="Calibri"/>
              </a:rPr>
              <a:t>Внутреннее освещение; Ручное открывание дверцы; 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400" spc="-10" dirty="0">
                <a:latin typeface="Calibri"/>
                <a:cs typeface="Calibri"/>
              </a:rPr>
              <a:t>Внутреннее покрытие - нержавеющая сталь; 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400" spc="-10" dirty="0">
                <a:latin typeface="Calibri"/>
                <a:cs typeface="Calibri"/>
              </a:rPr>
              <a:t>Решетка для гриля; Стеклянный поворотный стол </a:t>
            </a:r>
            <a:r>
              <a:rPr lang="en-US" sz="1400" spc="-10" dirty="0">
                <a:latin typeface="Calibri"/>
                <a:cs typeface="Calibri"/>
              </a:rPr>
              <a:t>d25,5</a:t>
            </a:r>
            <a:r>
              <a:rPr lang="ru-RU" sz="1400" spc="-10" dirty="0">
                <a:latin typeface="Calibri"/>
                <a:cs typeface="Calibri"/>
              </a:rPr>
              <a:t>см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sz="1400" dirty="0" err="1">
                <a:latin typeface="Calibri"/>
                <a:cs typeface="Calibri"/>
              </a:rPr>
              <a:t>Цвет</a:t>
            </a:r>
            <a:r>
              <a:rPr lang="ru-RU" sz="1400" dirty="0">
                <a:latin typeface="Calibri"/>
                <a:cs typeface="Calibri"/>
              </a:rPr>
              <a:t> (варианты)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чёрное стекло, белое стекло, нержавейка</a:t>
            </a:r>
            <a:endParaRPr sz="1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400" spc="-10" dirty="0">
                <a:latin typeface="Calibri"/>
                <a:cs typeface="Calibri"/>
              </a:rPr>
              <a:t>Размеры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без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 err="1">
                <a:latin typeface="Calibri"/>
                <a:cs typeface="Calibri"/>
              </a:rPr>
              <a:t>упаковки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(</a:t>
            </a:r>
            <a:r>
              <a:rPr lang="ru-RU" sz="1400" spc="-20" dirty="0" err="1">
                <a:latin typeface="Calibri"/>
                <a:cs typeface="Calibri"/>
              </a:rPr>
              <a:t>ШхГхВ</a:t>
            </a:r>
            <a:r>
              <a:rPr sz="1400" spc="-20" dirty="0">
                <a:latin typeface="Calibri"/>
                <a:cs typeface="Calibri"/>
              </a:rPr>
              <a:t>),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мм: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595х326х385</a:t>
            </a:r>
            <a:endParaRPr sz="1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spc="-75" dirty="0">
                <a:latin typeface="Calibri"/>
                <a:cs typeface="Calibri"/>
              </a:rPr>
              <a:t>Размер ниши для встраивания (</a:t>
            </a:r>
            <a:r>
              <a:rPr lang="ru-RU" sz="1400" spc="-20" dirty="0" err="1">
                <a:latin typeface="Calibri"/>
                <a:cs typeface="Calibri"/>
              </a:rPr>
              <a:t>ШхГхВ</a:t>
            </a:r>
            <a:r>
              <a:rPr lang="ru-RU" sz="1400" spc="-75" dirty="0">
                <a:latin typeface="Calibri"/>
                <a:cs typeface="Calibri"/>
              </a:rPr>
              <a:t>), мм : 560х550х360 </a:t>
            </a: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6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6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91820" y="83490"/>
            <a:ext cx="1645919" cy="53035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713" y="258615"/>
            <a:ext cx="6200139" cy="710451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DMO 20N BB/IM/NB MATERO</a:t>
            </a:r>
            <a:endParaRPr sz="4000" b="1" spc="-10" dirty="0"/>
          </a:p>
        </p:txBody>
      </p:sp>
      <p:pic>
        <p:nvPicPr>
          <p:cNvPr id="11" name="object 3">
            <a:extLst>
              <a:ext uri="{FF2B5EF4-FFF2-40B4-BE49-F238E27FC236}">
                <a16:creationId xmlns:a16="http://schemas.microsoft.com/office/drawing/2014/main" id="{A78835F5-E475-40DC-8390-9F0F3A4FB44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F6216A6-C964-40F8-95EB-19765E113C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852" y="145080"/>
            <a:ext cx="1004039" cy="71045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82F53B3-96C8-492E-8D89-471C19B5DB3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2455" y="969065"/>
            <a:ext cx="2701946" cy="174698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05F049F-F9B3-4460-8C3A-D4BCFD113C6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4544" y="2750501"/>
            <a:ext cx="2343354" cy="177180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B08F217-C7C6-4203-93D9-7343EB74C62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2455" y="4608973"/>
            <a:ext cx="2701946" cy="174872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F9A871-195E-4687-B25C-1675C97F861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6761" y="1190470"/>
            <a:ext cx="1785988" cy="130417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F5CEB2-4333-4231-8770-A1DFBD4482E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0310" y="5104986"/>
            <a:ext cx="1757588" cy="125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875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8712" y="1348866"/>
            <a:ext cx="5946375" cy="4553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25" dirty="0">
                <a:latin typeface="Calibri"/>
                <a:cs typeface="Calibri"/>
              </a:rPr>
              <a:t>Встраиваемая микроволновая печь</a:t>
            </a:r>
            <a:endParaRPr sz="1400" b="1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300" spc="-55" dirty="0" err="1">
                <a:latin typeface="Calibri"/>
                <a:cs typeface="Calibri"/>
              </a:rPr>
              <a:t>Глубина</a:t>
            </a:r>
            <a:r>
              <a:rPr sz="1300" spc="-7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36</a:t>
            </a:r>
            <a:r>
              <a:rPr sz="1300" spc="-10" dirty="0">
                <a:latin typeface="Calibri"/>
                <a:cs typeface="Calibri"/>
              </a:rPr>
              <a:t>,</a:t>
            </a:r>
            <a:r>
              <a:rPr lang="ru-RU" sz="1300" spc="-10" dirty="0">
                <a:latin typeface="Calibri"/>
                <a:cs typeface="Calibri"/>
              </a:rPr>
              <a:t>8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см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20" dirty="0">
                <a:latin typeface="Calibri"/>
                <a:cs typeface="Calibri"/>
              </a:rPr>
              <a:t>Объём </a:t>
            </a:r>
            <a:r>
              <a:rPr lang="ru-RU" sz="1300" b="1" spc="-20" dirty="0">
                <a:latin typeface="Calibri"/>
                <a:cs typeface="Calibri"/>
              </a:rPr>
              <a:t>25л</a:t>
            </a:r>
            <a:endParaRPr sz="1300" b="1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Выходная мощность 850 Вт; 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Выходная мощность гриля 1200 Вт; 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b="1" dirty="0" err="1">
                <a:latin typeface="Calibri"/>
                <a:cs typeface="Calibri"/>
              </a:rPr>
              <a:t>Сенснорное</a:t>
            </a:r>
            <a:r>
              <a:rPr lang="ru-RU" sz="1300" b="1" dirty="0">
                <a:latin typeface="Calibri"/>
                <a:cs typeface="Calibri"/>
              </a:rPr>
              <a:t> управление и Дисплей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5 уровней мощности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dirty="0" err="1">
                <a:latin typeface="Calibri"/>
                <a:cs typeface="Calibri"/>
              </a:rPr>
              <a:t>Автопрограммы</a:t>
            </a:r>
            <a:r>
              <a:rPr lang="ru-RU" sz="1300" b="1" dirty="0">
                <a:latin typeface="Calibri"/>
                <a:cs typeface="Calibri"/>
              </a:rPr>
              <a:t> (8 </a:t>
            </a:r>
            <a:r>
              <a:rPr lang="ru-RU" sz="1300" b="1" dirty="0" err="1">
                <a:latin typeface="Calibri"/>
                <a:cs typeface="Calibri"/>
              </a:rPr>
              <a:t>шт</a:t>
            </a:r>
            <a:r>
              <a:rPr lang="ru-RU" sz="1300" b="1" dirty="0">
                <a:latin typeface="Calibri"/>
                <a:cs typeface="Calibri"/>
              </a:rPr>
              <a:t>) 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Быстрый старт 30 сек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Гриль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Автоматическая разморозка по времени и по весу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Auto </a:t>
            </a:r>
            <a:r>
              <a:rPr lang="ru-RU" sz="1300" spc="-10" dirty="0" err="1">
                <a:latin typeface="Calibri"/>
                <a:cs typeface="Calibri"/>
              </a:rPr>
              <a:t>Clean</a:t>
            </a:r>
            <a:r>
              <a:rPr lang="ru-RU" sz="1300" spc="-10" dirty="0">
                <a:latin typeface="Calibri"/>
                <a:cs typeface="Calibri"/>
              </a:rPr>
              <a:t>, Таймер, Часы; Внутреннее освещение</a:t>
            </a:r>
            <a:r>
              <a:rPr lang="ru-RU" sz="1300" b="1" spc="-10" dirty="0">
                <a:solidFill>
                  <a:srgbClr val="006DC0"/>
                </a:solidFill>
                <a:latin typeface="Calibri"/>
                <a:cs typeface="Calibri"/>
              </a:rPr>
              <a:t>; 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20" dirty="0">
                <a:latin typeface="Calibri"/>
                <a:cs typeface="Calibri"/>
              </a:rPr>
              <a:t>Внутреннее покрытие - нержавеющая сталь; 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b="1" spc="-20" dirty="0">
                <a:latin typeface="Calibri"/>
                <a:cs typeface="Calibri"/>
              </a:rPr>
              <a:t>Блокировка от детей;</a:t>
            </a:r>
            <a:r>
              <a:rPr sz="1300" b="1" spc="-10" dirty="0">
                <a:latin typeface="Calibri"/>
                <a:cs typeface="Calibri"/>
              </a:rPr>
              <a:t> </a:t>
            </a:r>
            <a:endParaRPr lang="en-US" sz="1300" b="1" spc="-10" dirty="0">
              <a:latin typeface="Calibri"/>
              <a:cs typeface="Calibri"/>
            </a:endParaRP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300" spc="-10" dirty="0">
                <a:latin typeface="Calibri"/>
                <a:cs typeface="Calibri"/>
              </a:rPr>
              <a:t>Внутреннее освещение; Ручное открывание дверцы; 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300" spc="-10" dirty="0">
                <a:latin typeface="Calibri"/>
                <a:cs typeface="Calibri"/>
              </a:rPr>
              <a:t>Внутреннее покрытие - нержавеющая сталь; 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300" spc="-10" dirty="0">
                <a:latin typeface="Calibri"/>
                <a:cs typeface="Calibri"/>
              </a:rPr>
              <a:t>Решетка для гриля; Поворотный стол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sz="1300" dirty="0" err="1">
                <a:latin typeface="Calibri"/>
                <a:cs typeface="Calibri"/>
              </a:rPr>
              <a:t>Цвет</a:t>
            </a:r>
            <a:r>
              <a:rPr sz="1300" dirty="0">
                <a:latin typeface="Calibri"/>
                <a:cs typeface="Calibri"/>
              </a:rPr>
              <a:t>:</a:t>
            </a:r>
            <a:r>
              <a:rPr sz="1300" spc="-8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чёрное стекло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>
                <a:latin typeface="Calibri"/>
                <a:cs typeface="Calibri"/>
              </a:rPr>
              <a:t>Размеры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без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 err="1">
                <a:latin typeface="Calibri"/>
                <a:cs typeface="Calibri"/>
              </a:rPr>
              <a:t>упаковки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(</a:t>
            </a:r>
            <a:r>
              <a:rPr lang="ru-RU" sz="1300" spc="-20" dirty="0" err="1">
                <a:latin typeface="Calibri"/>
                <a:cs typeface="Calibri"/>
              </a:rPr>
              <a:t>ВхШхГ</a:t>
            </a:r>
            <a:r>
              <a:rPr sz="1300" spc="-20" dirty="0">
                <a:latin typeface="Calibri"/>
                <a:cs typeface="Calibri"/>
              </a:rPr>
              <a:t>),</a:t>
            </a:r>
            <a:r>
              <a:rPr sz="1300" spc="-6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мм: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385*595*367,5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spc="-75" dirty="0">
                <a:latin typeface="Calibri"/>
                <a:cs typeface="Calibri"/>
              </a:rPr>
              <a:t>Размер для встраивания (</a:t>
            </a:r>
            <a:r>
              <a:rPr lang="ru-RU" sz="1300" spc="-20" dirty="0" err="1">
                <a:latin typeface="Calibri"/>
                <a:cs typeface="Calibri"/>
              </a:rPr>
              <a:t>ВхШхГ</a:t>
            </a:r>
            <a:r>
              <a:rPr lang="ru-RU" sz="1300" spc="-75" dirty="0">
                <a:latin typeface="Calibri"/>
                <a:cs typeface="Calibri"/>
              </a:rPr>
              <a:t>), мм : 360</a:t>
            </a:r>
            <a:r>
              <a:rPr lang="ru-RU" sz="1300" u="sng" spc="-75" dirty="0">
                <a:latin typeface="Calibri"/>
                <a:cs typeface="Calibri"/>
              </a:rPr>
              <a:t>+</a:t>
            </a:r>
            <a:r>
              <a:rPr lang="ru-RU" sz="1300" spc="-75" dirty="0">
                <a:latin typeface="Calibri"/>
                <a:cs typeface="Calibri"/>
              </a:rPr>
              <a:t>2*560</a:t>
            </a:r>
            <a:r>
              <a:rPr lang="ru-RU" sz="1300" u="sng" spc="-75" dirty="0">
                <a:latin typeface="Calibri"/>
                <a:cs typeface="Calibri"/>
              </a:rPr>
              <a:t>+2</a:t>
            </a:r>
            <a:r>
              <a:rPr lang="ru-RU" sz="1300" spc="-75" dirty="0">
                <a:latin typeface="Calibri"/>
                <a:cs typeface="Calibri"/>
              </a:rPr>
              <a:t>*550</a:t>
            </a:r>
            <a:r>
              <a:rPr lang="ru-RU" sz="1300" u="sng" spc="-75" dirty="0">
                <a:latin typeface="Calibri"/>
                <a:cs typeface="Calibri"/>
              </a:rPr>
              <a:t>+2</a:t>
            </a:r>
            <a:r>
              <a:rPr lang="ru-RU" sz="1300" spc="-75" dirty="0">
                <a:latin typeface="Calibri"/>
                <a:cs typeface="Calibri"/>
              </a:rPr>
              <a:t> </a:t>
            </a: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713" y="227838"/>
            <a:ext cx="5168265" cy="772006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dirty="0"/>
              <a:t>DMO 25NB TEANO</a:t>
            </a:r>
            <a:endParaRPr b="1" spc="-10" dirty="0"/>
          </a:p>
        </p:txBody>
      </p:sp>
      <p:pic>
        <p:nvPicPr>
          <p:cNvPr id="11" name="object 3">
            <a:extLst>
              <a:ext uri="{FF2B5EF4-FFF2-40B4-BE49-F238E27FC236}">
                <a16:creationId xmlns:a16="http://schemas.microsoft.com/office/drawing/2014/main" id="{0BD61131-0C08-415B-B9D2-79D73D1825F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14" name="object 3">
            <a:extLst>
              <a:ext uri="{FF2B5EF4-FFF2-40B4-BE49-F238E27FC236}">
                <a16:creationId xmlns:a16="http://schemas.microsoft.com/office/drawing/2014/main" id="{C1920F4B-4F00-48AA-8669-D9B316E0553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20627" y="-105053"/>
            <a:ext cx="185927" cy="685799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1666B28-95B7-478C-831F-DC81A3A054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828" y="198872"/>
            <a:ext cx="1004631" cy="753473"/>
          </a:xfrm>
          <a:prstGeom prst="rect">
            <a:avLst/>
          </a:prstGeom>
        </p:spPr>
      </p:pic>
      <p:pic>
        <p:nvPicPr>
          <p:cNvPr id="16" name="object 3">
            <a:extLst>
              <a:ext uri="{FF2B5EF4-FFF2-40B4-BE49-F238E27FC236}">
                <a16:creationId xmlns:a16="http://schemas.microsoft.com/office/drawing/2014/main" id="{F780AA0E-5C90-4C83-B54E-E6F648815A2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91820" y="198872"/>
            <a:ext cx="1645919" cy="53035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EA14EF-9E73-4CB2-9E94-133C35C029F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8286" y="999844"/>
            <a:ext cx="2943419" cy="191768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A15451-BAE1-4866-B536-03174ADE696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4506" y="1705436"/>
            <a:ext cx="1211192" cy="192001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884DE28-6BDB-41A5-9A58-3A4EC42D504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9459" y="3840185"/>
            <a:ext cx="3041074" cy="19444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B499A47-8E89-45DE-B9D2-44D2CF26653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9622" y="4452090"/>
            <a:ext cx="1383805" cy="98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131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5385" y="513059"/>
            <a:ext cx="896229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 err="1"/>
              <a:t>Olmo</a:t>
            </a:r>
            <a:r>
              <a:rPr lang="en-US" sz="4000" b="1" dirty="0"/>
              <a:t> 506 BM</a:t>
            </a:r>
            <a:r>
              <a:rPr lang="ru-RU" sz="4000" b="1" dirty="0"/>
              <a:t>/</a:t>
            </a:r>
            <a:r>
              <a:rPr lang="en-US" sz="4000" b="1" dirty="0" err="1"/>
              <a:t>Olmo</a:t>
            </a:r>
            <a:r>
              <a:rPr lang="en-US" sz="4000" b="1" dirty="0"/>
              <a:t> 506 IM/</a:t>
            </a:r>
            <a:r>
              <a:rPr lang="en-US" sz="4000" b="1" dirty="0" err="1"/>
              <a:t>Olmo</a:t>
            </a:r>
            <a:r>
              <a:rPr lang="en-US" sz="4000" b="1" dirty="0"/>
              <a:t> 506 NM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85386" y="1484218"/>
            <a:ext cx="5446738" cy="462883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b="1" dirty="0" err="1">
                <a:solidFill>
                  <a:srgbClr val="000000"/>
                </a:solidFill>
                <a:latin typeface="Calibri" panose="020F0502020204030204" pitchFamily="34" charset="0"/>
              </a:rPr>
              <a:t>Полновстраиваемая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</a:rPr>
              <a:t> вытяжка</a:t>
            </a:r>
            <a:r>
              <a:rPr lang="ru-RU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мод. </a:t>
            </a:r>
            <a:r>
              <a:rPr lang="en-US" b="1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Olmo</a:t>
            </a:r>
            <a:r>
              <a:rPr lang="en-US" sz="1800" b="1" dirty="0"/>
              <a:t> 506 </a:t>
            </a:r>
            <a:r>
              <a:rPr lang="ru-RU" sz="1800" b="1" dirty="0"/>
              <a:t>***</a:t>
            </a:r>
            <a:endParaRPr lang="ru-RU" b="1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Ширина: </a:t>
            </a:r>
            <a:r>
              <a:rPr lang="ru-RU" sz="1400" b="1" spc="-10" dirty="0">
                <a:latin typeface="Calibri"/>
                <a:cs typeface="Calibri"/>
              </a:rPr>
              <a:t>52,5 см </a:t>
            </a:r>
          </a:p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latin typeface="Calibri"/>
                <a:cs typeface="Calibri"/>
              </a:rPr>
              <a:t>1 мотор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Производительность: </a:t>
            </a:r>
            <a:r>
              <a:rPr lang="ru-RU" sz="1400" b="1" dirty="0">
                <a:latin typeface="Calibri"/>
                <a:cs typeface="Calibri"/>
              </a:rPr>
              <a:t>65</a:t>
            </a:r>
            <a:r>
              <a:rPr lang="ru-RU" sz="1400" b="1" spc="-10" dirty="0">
                <a:latin typeface="Calibri"/>
                <a:cs typeface="Calibri"/>
              </a:rPr>
              <a:t>0 м3/час 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latin typeface="Calibri"/>
                <a:cs typeface="Calibri"/>
              </a:rPr>
              <a:t>Режимы - </a:t>
            </a:r>
            <a:r>
              <a:rPr lang="ru-RU" sz="1400" spc="-10" dirty="0">
                <a:latin typeface="Calibri"/>
                <a:cs typeface="Calibri"/>
              </a:rPr>
              <a:t>Отвод, рециркуляция,</a:t>
            </a:r>
            <a:r>
              <a:rPr lang="en-US" sz="1400" spc="-10" dirty="0">
                <a:latin typeface="Calibri"/>
                <a:cs typeface="Calibri"/>
              </a:rPr>
              <a:t> </a:t>
            </a:r>
            <a:endParaRPr lang="ru-RU" sz="14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Управление: </a:t>
            </a:r>
            <a:r>
              <a:rPr lang="ru-RU" sz="1400" b="1" spc="-20" dirty="0">
                <a:latin typeface="Calibri"/>
                <a:cs typeface="Calibri"/>
              </a:rPr>
              <a:t>механическое</a:t>
            </a:r>
            <a:endParaRPr lang="ru-RU" sz="1400" b="1" spc="305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>
                <a:latin typeface="Calibri"/>
                <a:cs typeface="Calibri"/>
              </a:rPr>
              <a:t>Количество скоростей: </a:t>
            </a:r>
            <a:r>
              <a:rPr lang="ru-RU" sz="1400" b="1" spc="-10" dirty="0">
                <a:latin typeface="Calibri"/>
                <a:cs typeface="Calibri"/>
              </a:rPr>
              <a:t>3</a:t>
            </a:r>
            <a:endParaRPr sz="14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sz="1400" b="1" dirty="0">
                <a:latin typeface="Calibri"/>
                <a:cs typeface="Calibri"/>
              </a:rPr>
              <a:t>LED</a:t>
            </a:r>
            <a:r>
              <a:rPr lang="en-US" sz="1400" dirty="0">
                <a:latin typeface="Calibri"/>
                <a:cs typeface="Calibri"/>
              </a:rPr>
              <a:t> </a:t>
            </a:r>
            <a:r>
              <a:rPr lang="ru-RU" sz="1400" dirty="0">
                <a:latin typeface="Calibri"/>
                <a:cs typeface="Calibri"/>
              </a:rPr>
              <a:t>освещение: </a:t>
            </a:r>
            <a:r>
              <a:rPr lang="ru-RU" sz="1400" b="1" dirty="0">
                <a:latin typeface="Calibri"/>
                <a:cs typeface="Calibri"/>
              </a:rPr>
              <a:t>2*1,5вт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Уровень шума – 59 дБ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>
                <a:latin typeface="Calibri"/>
                <a:cs typeface="Calibri"/>
              </a:rPr>
              <a:t>Алюминиевый 5-слойный </a:t>
            </a:r>
            <a:r>
              <a:rPr lang="ru-RU" sz="1400" b="1" spc="-10" dirty="0" err="1">
                <a:latin typeface="Calibri"/>
                <a:cs typeface="Calibri"/>
              </a:rPr>
              <a:t>жироулавливающий</a:t>
            </a:r>
            <a:r>
              <a:rPr lang="ru-RU" sz="1400" b="1" spc="-10" dirty="0">
                <a:latin typeface="Calibri"/>
                <a:cs typeface="Calibri"/>
              </a:rPr>
              <a:t> фильтр </a:t>
            </a:r>
            <a:r>
              <a:rPr lang="ru-RU" sz="1400" spc="-10" dirty="0">
                <a:latin typeface="Calibri"/>
                <a:cs typeface="Calibri"/>
              </a:rPr>
              <a:t>– </a:t>
            </a:r>
            <a:r>
              <a:rPr lang="ru-RU" sz="1400" b="1" spc="-10" dirty="0">
                <a:latin typeface="Calibri"/>
                <a:cs typeface="Calibri"/>
              </a:rPr>
              <a:t>в комплекте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latin typeface="Calibri"/>
                <a:cs typeface="Calibri"/>
              </a:rPr>
              <a:t>Угольный фильтр </a:t>
            </a:r>
            <a:r>
              <a:rPr lang="ru-RU" sz="1400" spc="-10" dirty="0">
                <a:latin typeface="Calibri"/>
                <a:cs typeface="Calibri"/>
              </a:rPr>
              <a:t>-  </a:t>
            </a:r>
            <a:r>
              <a:rPr lang="ru-RU" sz="1400" b="1" spc="-10" dirty="0" err="1">
                <a:latin typeface="Calibri"/>
                <a:cs typeface="Calibri"/>
              </a:rPr>
              <a:t>доп</a:t>
            </a:r>
            <a:r>
              <a:rPr lang="ru-RU" sz="1400" b="1" spc="-10" dirty="0">
                <a:latin typeface="Calibri"/>
                <a:cs typeface="Calibri"/>
              </a:rPr>
              <a:t>/опция</a:t>
            </a:r>
            <a:r>
              <a:rPr lang="ru-RU" sz="1400" spc="-10" dirty="0">
                <a:latin typeface="Calibri"/>
                <a:cs typeface="Calibri"/>
              </a:rPr>
              <a:t>, мод. </a:t>
            </a:r>
            <a:r>
              <a:rPr lang="en-US" sz="1400" b="1" spc="-10" dirty="0">
                <a:latin typeface="Calibri"/>
                <a:cs typeface="Calibri"/>
              </a:rPr>
              <a:t>DFC1</a:t>
            </a:r>
            <a:r>
              <a:rPr lang="ru-RU" sz="1400" b="1" spc="-10" dirty="0">
                <a:latin typeface="Calibri"/>
                <a:cs typeface="Calibri"/>
              </a:rPr>
              <a:t>2</a:t>
            </a:r>
            <a:r>
              <a:rPr lang="en-US" sz="1400" b="1" spc="-10" dirty="0">
                <a:latin typeface="Calibri"/>
                <a:cs typeface="Calibri"/>
              </a:rPr>
              <a:t>0</a:t>
            </a:r>
            <a:r>
              <a:rPr lang="en-US" sz="1400" spc="-10" dirty="0">
                <a:latin typeface="Calibri"/>
                <a:cs typeface="Calibri"/>
              </a:rPr>
              <a:t> (</a:t>
            </a:r>
            <a:r>
              <a:rPr lang="ru-RU" sz="1400" spc="-10" dirty="0">
                <a:latin typeface="Calibri"/>
                <a:cs typeface="Calibri"/>
              </a:rPr>
              <a:t>в упаковке 1шт), </a:t>
            </a:r>
            <a:r>
              <a:rPr lang="ru-RU" sz="1400" b="1" spc="-10" dirty="0">
                <a:latin typeface="Calibri"/>
                <a:cs typeface="Calibri"/>
              </a:rPr>
              <a:t>для комплектации вытяжки </a:t>
            </a:r>
            <a:r>
              <a:rPr lang="ru-RU" sz="1400" spc="-10" dirty="0">
                <a:latin typeface="Calibri"/>
                <a:cs typeface="Calibri"/>
              </a:rPr>
              <a:t>необходимо </a:t>
            </a:r>
            <a:r>
              <a:rPr lang="ru-RU" sz="1400" b="1" spc="-10" dirty="0">
                <a:latin typeface="Calibri"/>
                <a:cs typeface="Calibri"/>
              </a:rPr>
              <a:t>1</a:t>
            </a:r>
            <a:r>
              <a:rPr lang="ru-RU" sz="1400" spc="-10" dirty="0">
                <a:latin typeface="Calibri"/>
                <a:cs typeface="Calibri"/>
              </a:rPr>
              <a:t> фильтр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sz="1400" spc="-10" dirty="0">
                <a:latin typeface="Calibri"/>
                <a:cs typeface="Calibri"/>
              </a:rPr>
              <a:t>Ø </a:t>
            </a:r>
            <a:r>
              <a:rPr lang="ru-RU" sz="1400" spc="-10" dirty="0">
                <a:latin typeface="Calibri"/>
                <a:cs typeface="Calibri"/>
              </a:rPr>
              <a:t>воздуховода - 120мм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Материал: </a:t>
            </a:r>
            <a:r>
              <a:rPr lang="ru-RU" sz="1400" b="1" dirty="0">
                <a:latin typeface="Calibri"/>
                <a:cs typeface="Calibri"/>
              </a:rPr>
              <a:t>металл</a:t>
            </a:r>
            <a:r>
              <a:rPr lang="ru-RU" sz="1400" dirty="0">
                <a:latin typeface="Calibri"/>
                <a:cs typeface="Calibri"/>
              </a:rPr>
              <a:t>/ </a:t>
            </a:r>
            <a:r>
              <a:rPr sz="1400" dirty="0" err="1">
                <a:latin typeface="Calibri"/>
                <a:cs typeface="Calibri"/>
              </a:rPr>
              <a:t>Цвет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lang="ru-RU" sz="1400" spc="-25" dirty="0">
                <a:latin typeface="Calibri"/>
                <a:cs typeface="Calibri"/>
              </a:rPr>
              <a:t>белый, нержавейка, </a:t>
            </a:r>
            <a:r>
              <a:rPr sz="1400" spc="-10" dirty="0" err="1">
                <a:latin typeface="Calibri"/>
                <a:cs typeface="Calibri"/>
              </a:rPr>
              <a:t>чёрный</a:t>
            </a:r>
            <a:endParaRPr sz="140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Calibri"/>
                <a:cs typeface="Calibri"/>
              </a:rPr>
              <a:t>Размеры</a:t>
            </a:r>
            <a:r>
              <a:rPr sz="1400" spc="-10" dirty="0">
                <a:latin typeface="Calibri"/>
                <a:cs typeface="Calibri"/>
              </a:rPr>
              <a:t> (ШхГхВ)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lang="ru-RU" sz="1400" spc="-35" dirty="0">
                <a:latin typeface="Calibri"/>
                <a:cs typeface="Calibri"/>
              </a:rPr>
              <a:t>с</a:t>
            </a:r>
            <a:r>
              <a:rPr sz="1400" dirty="0">
                <a:latin typeface="Calibri"/>
                <a:cs typeface="Calibri"/>
              </a:rPr>
              <a:t>м: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lang="en-US" sz="1400" spc="-10" dirty="0">
                <a:latin typeface="Calibri"/>
                <a:cs typeface="Calibri"/>
              </a:rPr>
              <a:t>52</a:t>
            </a:r>
            <a:r>
              <a:rPr lang="ru-RU" sz="1400" spc="-10" dirty="0">
                <a:latin typeface="Calibri"/>
                <a:cs typeface="Calibri"/>
              </a:rPr>
              <a:t>,</a:t>
            </a:r>
            <a:r>
              <a:rPr lang="en-US" sz="1400" spc="-10" dirty="0">
                <a:latin typeface="Calibri"/>
                <a:cs typeface="Calibri"/>
              </a:rPr>
              <a:t>5x29</a:t>
            </a:r>
            <a:r>
              <a:rPr lang="ru-RU" sz="1400" spc="-10" dirty="0">
                <a:latin typeface="Calibri"/>
                <a:cs typeface="Calibri"/>
              </a:rPr>
              <a:t>,</a:t>
            </a:r>
            <a:r>
              <a:rPr lang="en-US" sz="1400" spc="-10" dirty="0">
                <a:latin typeface="Calibri"/>
                <a:cs typeface="Calibri"/>
              </a:rPr>
              <a:t>1x13</a:t>
            </a:r>
            <a:r>
              <a:rPr lang="ru-RU" sz="1400" spc="-10" dirty="0">
                <a:latin typeface="Calibri"/>
                <a:cs typeface="Calibri"/>
              </a:rPr>
              <a:t>,</a:t>
            </a:r>
            <a:r>
              <a:rPr lang="en-US" sz="1400" spc="-10" dirty="0">
                <a:latin typeface="Calibri"/>
                <a:cs typeface="Calibri"/>
              </a:rPr>
              <a:t>4</a:t>
            </a:r>
            <a:endParaRPr lang="ru-RU" sz="1400" spc="-1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Вес</a:t>
            </a:r>
            <a:r>
              <a:rPr lang="ru-RU" sz="1400" spc="-65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(нетто/брутто),</a:t>
            </a:r>
            <a:r>
              <a:rPr lang="ru-RU" sz="1400" spc="-70" dirty="0">
                <a:latin typeface="Calibri"/>
                <a:cs typeface="Calibri"/>
              </a:rPr>
              <a:t> </a:t>
            </a:r>
            <a:r>
              <a:rPr lang="ru-RU" sz="1400" dirty="0">
                <a:latin typeface="Calibri"/>
                <a:cs typeface="Calibri"/>
              </a:rPr>
              <a:t>кг:</a:t>
            </a:r>
            <a:r>
              <a:rPr lang="ru-RU" sz="1400" spc="-35" dirty="0">
                <a:latin typeface="Calibri"/>
                <a:cs typeface="Calibri"/>
              </a:rPr>
              <a:t> 4/5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6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6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4073" y="413165"/>
            <a:ext cx="1645919" cy="53035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8DF5C2F-A437-4BA1-8378-F346830C23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859" y="49963"/>
            <a:ext cx="837837" cy="6283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BDAEC6-1E7A-4597-AC3E-8625FEA80D8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8595" y="5253980"/>
            <a:ext cx="2766201" cy="11908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390FE1D-AEED-4DCD-A69D-F5A48F26FA0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6975" y="1604532"/>
            <a:ext cx="2326844" cy="142930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3F92867-88A4-49C4-831C-9B341726869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4918" y="2648178"/>
            <a:ext cx="2326844" cy="148071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2981FAF-FAA0-4DE9-994D-DAFF0BEE288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2124" y="4217807"/>
            <a:ext cx="2175155" cy="103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5699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5385" y="513059"/>
            <a:ext cx="896229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Cedro 510 BM</a:t>
            </a:r>
            <a:r>
              <a:rPr lang="ru-RU" sz="4000" b="1" dirty="0"/>
              <a:t>/ </a:t>
            </a:r>
            <a:r>
              <a:rPr lang="en-US" sz="4000" b="1" dirty="0"/>
              <a:t>Cedro 510 NM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85386" y="1484218"/>
            <a:ext cx="5446738" cy="462883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b="1" dirty="0" err="1">
                <a:solidFill>
                  <a:srgbClr val="000000"/>
                </a:solidFill>
                <a:latin typeface="Calibri" panose="020F0502020204030204" pitchFamily="34" charset="0"/>
              </a:rPr>
              <a:t>Полновстраиваемая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</a:rPr>
              <a:t> вытяжка</a:t>
            </a:r>
            <a:r>
              <a:rPr lang="ru-RU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мод. </a:t>
            </a:r>
            <a:r>
              <a:rPr lang="en-US" sz="1800" b="1" dirty="0"/>
              <a:t>Cedro 510 </a:t>
            </a:r>
            <a:r>
              <a:rPr lang="ru-RU" sz="1800" b="1" dirty="0"/>
              <a:t>***</a:t>
            </a:r>
            <a:endParaRPr lang="ru-RU" b="1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Ширина: </a:t>
            </a:r>
            <a:r>
              <a:rPr lang="ru-RU" sz="1400" b="1" spc="-10" dirty="0">
                <a:latin typeface="Calibri"/>
                <a:cs typeface="Calibri"/>
              </a:rPr>
              <a:t>52,5 см </a:t>
            </a:r>
          </a:p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latin typeface="Calibri"/>
                <a:cs typeface="Calibri"/>
              </a:rPr>
              <a:t>1 мотор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Производительность: </a:t>
            </a:r>
            <a:r>
              <a:rPr lang="ru-RU" sz="1400" b="1" dirty="0">
                <a:latin typeface="Calibri"/>
                <a:cs typeface="Calibri"/>
              </a:rPr>
              <a:t>95</a:t>
            </a:r>
            <a:r>
              <a:rPr lang="ru-RU" sz="1400" b="1" spc="-10" dirty="0">
                <a:latin typeface="Calibri"/>
                <a:cs typeface="Calibri"/>
              </a:rPr>
              <a:t>0 м3/час 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latin typeface="Calibri"/>
                <a:cs typeface="Calibri"/>
              </a:rPr>
              <a:t>Режимы - </a:t>
            </a:r>
            <a:r>
              <a:rPr lang="ru-RU" sz="1400" spc="-10" dirty="0">
                <a:latin typeface="Calibri"/>
                <a:cs typeface="Calibri"/>
              </a:rPr>
              <a:t>Отвод, рециркуляция,</a:t>
            </a:r>
            <a:r>
              <a:rPr lang="en-US" sz="1400" spc="-10" dirty="0">
                <a:latin typeface="Calibri"/>
                <a:cs typeface="Calibri"/>
              </a:rPr>
              <a:t> </a:t>
            </a:r>
            <a:endParaRPr lang="ru-RU" sz="14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Управление: </a:t>
            </a:r>
            <a:r>
              <a:rPr lang="ru-RU" sz="1400" b="1" spc="-20" dirty="0">
                <a:latin typeface="Calibri"/>
                <a:cs typeface="Calibri"/>
              </a:rPr>
              <a:t>механическое</a:t>
            </a:r>
            <a:endParaRPr lang="ru-RU" sz="1400" b="1" spc="305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>
                <a:latin typeface="Calibri"/>
                <a:cs typeface="Calibri"/>
              </a:rPr>
              <a:t>Количество скоростей: </a:t>
            </a:r>
            <a:r>
              <a:rPr lang="ru-RU" sz="1400" b="1" spc="-10" dirty="0">
                <a:latin typeface="Calibri"/>
                <a:cs typeface="Calibri"/>
              </a:rPr>
              <a:t>3</a:t>
            </a:r>
            <a:endParaRPr sz="14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sz="1400" b="1" dirty="0">
                <a:latin typeface="Calibri"/>
                <a:cs typeface="Calibri"/>
              </a:rPr>
              <a:t>LED</a:t>
            </a:r>
            <a:r>
              <a:rPr lang="en-US" sz="1400" dirty="0">
                <a:latin typeface="Calibri"/>
                <a:cs typeface="Calibri"/>
              </a:rPr>
              <a:t> </a:t>
            </a:r>
            <a:r>
              <a:rPr lang="ru-RU" sz="1400" dirty="0">
                <a:latin typeface="Calibri"/>
                <a:cs typeface="Calibri"/>
              </a:rPr>
              <a:t>освещение: </a:t>
            </a:r>
            <a:r>
              <a:rPr lang="ru-RU" sz="1400" b="1" dirty="0">
                <a:latin typeface="Calibri"/>
                <a:cs typeface="Calibri"/>
              </a:rPr>
              <a:t>1*2вт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Уровень шума – 59 дБ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>
                <a:latin typeface="Calibri"/>
                <a:cs typeface="Calibri"/>
              </a:rPr>
              <a:t>Алюминиевый 5-слойный </a:t>
            </a:r>
            <a:r>
              <a:rPr lang="ru-RU" sz="1400" b="1" spc="-10" dirty="0" err="1">
                <a:latin typeface="Calibri"/>
                <a:cs typeface="Calibri"/>
              </a:rPr>
              <a:t>жироулавливающий</a:t>
            </a:r>
            <a:r>
              <a:rPr lang="ru-RU" sz="1400" b="1" spc="-10" dirty="0">
                <a:latin typeface="Calibri"/>
                <a:cs typeface="Calibri"/>
              </a:rPr>
              <a:t> фильтр </a:t>
            </a:r>
            <a:r>
              <a:rPr lang="ru-RU" sz="1400" spc="-10" dirty="0">
                <a:latin typeface="Calibri"/>
                <a:cs typeface="Calibri"/>
              </a:rPr>
              <a:t>– </a:t>
            </a:r>
            <a:r>
              <a:rPr lang="ru-RU" sz="1400" b="1" spc="-10" dirty="0">
                <a:latin typeface="Calibri"/>
                <a:cs typeface="Calibri"/>
              </a:rPr>
              <a:t>в комплекте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latin typeface="Calibri"/>
                <a:cs typeface="Calibri"/>
              </a:rPr>
              <a:t>Угольный фильтр </a:t>
            </a:r>
            <a:r>
              <a:rPr lang="ru-RU" sz="1400" spc="-10" dirty="0">
                <a:latin typeface="Calibri"/>
                <a:cs typeface="Calibri"/>
              </a:rPr>
              <a:t>-  </a:t>
            </a:r>
            <a:r>
              <a:rPr lang="ru-RU" sz="1400" b="1" spc="-10" dirty="0" err="1">
                <a:latin typeface="Calibri"/>
                <a:cs typeface="Calibri"/>
              </a:rPr>
              <a:t>доп</a:t>
            </a:r>
            <a:r>
              <a:rPr lang="ru-RU" sz="1400" b="1" spc="-10" dirty="0">
                <a:latin typeface="Calibri"/>
                <a:cs typeface="Calibri"/>
              </a:rPr>
              <a:t>/опция</a:t>
            </a:r>
            <a:r>
              <a:rPr lang="ru-RU" sz="1400" spc="-10" dirty="0">
                <a:latin typeface="Calibri"/>
                <a:cs typeface="Calibri"/>
              </a:rPr>
              <a:t>, мод. </a:t>
            </a:r>
            <a:r>
              <a:rPr lang="en-US" sz="1400" b="1" spc="-10" dirty="0">
                <a:latin typeface="Calibri"/>
                <a:cs typeface="Calibri"/>
              </a:rPr>
              <a:t>DFC1</a:t>
            </a:r>
            <a:r>
              <a:rPr lang="ru-RU" sz="1400" b="1" spc="-10" dirty="0">
                <a:latin typeface="Calibri"/>
                <a:cs typeface="Calibri"/>
              </a:rPr>
              <a:t>1</a:t>
            </a:r>
            <a:r>
              <a:rPr lang="en-US" sz="1400" b="1" spc="-10" dirty="0">
                <a:latin typeface="Calibri"/>
                <a:cs typeface="Calibri"/>
              </a:rPr>
              <a:t>0</a:t>
            </a:r>
            <a:r>
              <a:rPr lang="en-US" sz="1400" spc="-10" dirty="0">
                <a:latin typeface="Calibri"/>
                <a:cs typeface="Calibri"/>
              </a:rPr>
              <a:t> (</a:t>
            </a:r>
            <a:r>
              <a:rPr lang="ru-RU" sz="1400" spc="-10">
                <a:latin typeface="Calibri"/>
                <a:cs typeface="Calibri"/>
              </a:rPr>
              <a:t>в упаковке </a:t>
            </a:r>
            <a:r>
              <a:rPr lang="ru-RU" sz="1400" spc="-10" dirty="0">
                <a:latin typeface="Calibri"/>
                <a:cs typeface="Calibri"/>
              </a:rPr>
              <a:t>2шт), </a:t>
            </a:r>
            <a:r>
              <a:rPr lang="ru-RU" sz="1400" b="1" spc="-10" dirty="0">
                <a:latin typeface="Calibri"/>
                <a:cs typeface="Calibri"/>
              </a:rPr>
              <a:t>для комплектации вытяжки </a:t>
            </a:r>
            <a:r>
              <a:rPr lang="ru-RU" sz="1400" spc="-10" dirty="0">
                <a:latin typeface="Calibri"/>
                <a:cs typeface="Calibri"/>
              </a:rPr>
              <a:t>необходимо </a:t>
            </a:r>
            <a:r>
              <a:rPr lang="ru-RU" sz="1400" b="1" spc="-10" dirty="0">
                <a:latin typeface="Calibri"/>
                <a:cs typeface="Calibri"/>
              </a:rPr>
              <a:t>2</a:t>
            </a:r>
            <a:r>
              <a:rPr lang="ru-RU" sz="1400" spc="-10" dirty="0">
                <a:latin typeface="Calibri"/>
                <a:cs typeface="Calibri"/>
              </a:rPr>
              <a:t> фильтра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sz="1400" spc="-10" dirty="0">
                <a:latin typeface="Calibri"/>
                <a:cs typeface="Calibri"/>
              </a:rPr>
              <a:t>Ø </a:t>
            </a:r>
            <a:r>
              <a:rPr lang="ru-RU" sz="1400" spc="-10" dirty="0">
                <a:latin typeface="Calibri"/>
                <a:cs typeface="Calibri"/>
              </a:rPr>
              <a:t>воздуховода - 150мм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Материал: </a:t>
            </a:r>
            <a:r>
              <a:rPr lang="ru-RU" sz="1400" b="1" dirty="0">
                <a:latin typeface="Calibri"/>
                <a:cs typeface="Calibri"/>
              </a:rPr>
              <a:t>металл</a:t>
            </a:r>
            <a:r>
              <a:rPr lang="ru-RU" sz="1400" dirty="0">
                <a:latin typeface="Calibri"/>
                <a:cs typeface="Calibri"/>
              </a:rPr>
              <a:t>/ </a:t>
            </a:r>
            <a:r>
              <a:rPr sz="1400" dirty="0" err="1">
                <a:latin typeface="Calibri"/>
                <a:cs typeface="Calibri"/>
              </a:rPr>
              <a:t>Цвет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lang="ru-RU" sz="1400" spc="-25" dirty="0">
                <a:latin typeface="Calibri"/>
                <a:cs typeface="Calibri"/>
              </a:rPr>
              <a:t>белый, </a:t>
            </a:r>
            <a:r>
              <a:rPr sz="1400" spc="-10" dirty="0" err="1">
                <a:latin typeface="Calibri"/>
                <a:cs typeface="Calibri"/>
              </a:rPr>
              <a:t>чёрный</a:t>
            </a:r>
            <a:endParaRPr sz="140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Calibri"/>
                <a:cs typeface="Calibri"/>
              </a:rPr>
              <a:t>Размеры</a:t>
            </a:r>
            <a:r>
              <a:rPr sz="1400" spc="-10" dirty="0">
                <a:latin typeface="Calibri"/>
                <a:cs typeface="Calibri"/>
              </a:rPr>
              <a:t> (ШхГхВ)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lang="ru-RU" sz="1400" spc="-35" dirty="0">
                <a:latin typeface="Calibri"/>
                <a:cs typeface="Calibri"/>
              </a:rPr>
              <a:t>с</a:t>
            </a:r>
            <a:r>
              <a:rPr sz="1400" dirty="0">
                <a:latin typeface="Calibri"/>
                <a:cs typeface="Calibri"/>
              </a:rPr>
              <a:t>м: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52,5х29,1х17,0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Вес</a:t>
            </a:r>
            <a:r>
              <a:rPr lang="ru-RU" sz="1400" spc="-65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(нетто/брутто),</a:t>
            </a:r>
            <a:r>
              <a:rPr lang="ru-RU" sz="1400" spc="-70" dirty="0">
                <a:latin typeface="Calibri"/>
                <a:cs typeface="Calibri"/>
              </a:rPr>
              <a:t> </a:t>
            </a:r>
            <a:r>
              <a:rPr lang="ru-RU" sz="1400" dirty="0">
                <a:latin typeface="Calibri"/>
                <a:cs typeface="Calibri"/>
              </a:rPr>
              <a:t>кг:</a:t>
            </a:r>
            <a:r>
              <a:rPr lang="ru-RU" sz="1400" spc="-35" dirty="0">
                <a:latin typeface="Calibri"/>
                <a:cs typeface="Calibri"/>
              </a:rPr>
              <a:t> 4/5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6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6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4073" y="413165"/>
            <a:ext cx="1645919" cy="53035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8DF5C2F-A437-4BA1-8378-F346830C23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144" y="338526"/>
            <a:ext cx="880153" cy="66011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186251-7745-4E62-B134-3D69D750706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4696246"/>
            <a:ext cx="3123174" cy="159891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242C24-BE83-439C-AE30-3C52E1F1A8A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9985" y="1087751"/>
            <a:ext cx="2958425" cy="214800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9296F0B-DF77-450E-8906-71B866BC126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9274" y="2813885"/>
            <a:ext cx="2791856" cy="19931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659B09D-DF6A-4B60-90B1-D87CCDA5F51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8085" y="5519973"/>
            <a:ext cx="1597980" cy="72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15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5385" y="513059"/>
            <a:ext cx="896229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NUOVO 508 BB</a:t>
            </a:r>
            <a:r>
              <a:rPr lang="ru-RU" sz="4000" b="1" dirty="0"/>
              <a:t>/ </a:t>
            </a:r>
            <a:r>
              <a:rPr lang="en-US" sz="4000" b="1" dirty="0"/>
              <a:t>NUOVO 508 NB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85386" y="1484218"/>
            <a:ext cx="5446738" cy="462883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b="1" dirty="0" err="1">
                <a:solidFill>
                  <a:srgbClr val="000000"/>
                </a:solidFill>
                <a:latin typeface="Calibri" panose="020F0502020204030204" pitchFamily="34" charset="0"/>
              </a:rPr>
              <a:t>Полновстраиваемая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</a:rPr>
              <a:t> вытяжка</a:t>
            </a:r>
            <a:r>
              <a:rPr lang="ru-RU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мод. </a:t>
            </a:r>
            <a:r>
              <a:rPr lang="en-US" sz="1800" b="1" dirty="0"/>
              <a:t>NUOVO 508 </a:t>
            </a:r>
            <a:r>
              <a:rPr lang="ru-RU" sz="1800" b="1" dirty="0"/>
              <a:t>***</a:t>
            </a:r>
            <a:endParaRPr lang="ru-RU" b="1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Ширина: </a:t>
            </a:r>
            <a:r>
              <a:rPr lang="ru-RU" sz="1400" b="1" spc="-10" dirty="0">
                <a:latin typeface="Calibri"/>
                <a:cs typeface="Calibri"/>
              </a:rPr>
              <a:t>52,</a:t>
            </a:r>
            <a:r>
              <a:rPr lang="en-US" sz="1400" b="1" spc="-10" dirty="0">
                <a:latin typeface="Calibri"/>
                <a:cs typeface="Calibri"/>
              </a:rPr>
              <a:t>0</a:t>
            </a:r>
            <a:r>
              <a:rPr lang="ru-RU" sz="1400" b="1" spc="-10" dirty="0">
                <a:latin typeface="Calibri"/>
                <a:cs typeface="Calibri"/>
              </a:rPr>
              <a:t> см </a:t>
            </a:r>
          </a:p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latin typeface="Calibri"/>
                <a:cs typeface="Calibri"/>
              </a:rPr>
              <a:t>1 мотор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Производительность: </a:t>
            </a:r>
            <a:r>
              <a:rPr lang="ru-RU" sz="1400" b="1" dirty="0">
                <a:latin typeface="Calibri"/>
                <a:cs typeface="Calibri"/>
              </a:rPr>
              <a:t>95</a:t>
            </a:r>
            <a:r>
              <a:rPr lang="ru-RU" sz="1400" b="1" spc="-10" dirty="0">
                <a:latin typeface="Calibri"/>
                <a:cs typeface="Calibri"/>
              </a:rPr>
              <a:t>0 м3/час 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latin typeface="Calibri"/>
                <a:cs typeface="Calibri"/>
              </a:rPr>
              <a:t>Режимы - </a:t>
            </a:r>
            <a:r>
              <a:rPr lang="ru-RU" sz="1400" spc="-10" dirty="0">
                <a:latin typeface="Calibri"/>
                <a:cs typeface="Calibri"/>
              </a:rPr>
              <a:t>Отвод, рециркуляция,</a:t>
            </a:r>
            <a:r>
              <a:rPr lang="en-US" sz="1400" spc="-10" dirty="0">
                <a:latin typeface="Calibri"/>
                <a:cs typeface="Calibri"/>
              </a:rPr>
              <a:t> </a:t>
            </a:r>
            <a:endParaRPr lang="ru-RU" sz="14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Управление: </a:t>
            </a:r>
            <a:r>
              <a:rPr lang="ru-RU" sz="1400" b="1" spc="-20" dirty="0">
                <a:latin typeface="Calibri"/>
                <a:cs typeface="Calibri"/>
              </a:rPr>
              <a:t>сенсорное</a:t>
            </a:r>
            <a:endParaRPr lang="ru-RU" sz="1400" b="1" spc="305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>
                <a:latin typeface="Calibri"/>
                <a:cs typeface="Calibri"/>
              </a:rPr>
              <a:t>Количество скоростей: </a:t>
            </a:r>
            <a:r>
              <a:rPr lang="ru-RU" sz="1400" b="1" spc="-10" dirty="0">
                <a:latin typeface="Calibri"/>
                <a:cs typeface="Calibri"/>
              </a:rPr>
              <a:t>3</a:t>
            </a:r>
            <a:endParaRPr sz="14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sz="1400" b="1" dirty="0">
                <a:latin typeface="Calibri"/>
                <a:cs typeface="Calibri"/>
              </a:rPr>
              <a:t>LED</a:t>
            </a:r>
            <a:r>
              <a:rPr lang="en-US" sz="1400" dirty="0">
                <a:latin typeface="Calibri"/>
                <a:cs typeface="Calibri"/>
              </a:rPr>
              <a:t> </a:t>
            </a:r>
            <a:r>
              <a:rPr lang="ru-RU" sz="1400" dirty="0">
                <a:latin typeface="Calibri"/>
                <a:cs typeface="Calibri"/>
              </a:rPr>
              <a:t>освещение: </a:t>
            </a:r>
            <a:r>
              <a:rPr lang="ru-RU" sz="1400" b="1" dirty="0">
                <a:latin typeface="Calibri"/>
                <a:cs typeface="Calibri"/>
              </a:rPr>
              <a:t>2*2вт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Уровень шума – 59 дБ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>
                <a:latin typeface="Calibri"/>
                <a:cs typeface="Calibri"/>
              </a:rPr>
              <a:t>Алюминиевый 5-слойный </a:t>
            </a:r>
            <a:r>
              <a:rPr lang="ru-RU" sz="1400" b="1" spc="-10" dirty="0" err="1">
                <a:latin typeface="Calibri"/>
                <a:cs typeface="Calibri"/>
              </a:rPr>
              <a:t>жироулавливающий</a:t>
            </a:r>
            <a:r>
              <a:rPr lang="ru-RU" sz="1400" b="1" spc="-10" dirty="0">
                <a:latin typeface="Calibri"/>
                <a:cs typeface="Calibri"/>
              </a:rPr>
              <a:t> фильтр </a:t>
            </a:r>
            <a:r>
              <a:rPr lang="ru-RU" sz="1400" spc="-10" dirty="0">
                <a:latin typeface="Calibri"/>
                <a:cs typeface="Calibri"/>
              </a:rPr>
              <a:t>– </a:t>
            </a:r>
            <a:r>
              <a:rPr lang="ru-RU" sz="1400" b="1" spc="-10" dirty="0">
                <a:latin typeface="Calibri"/>
                <a:cs typeface="Calibri"/>
              </a:rPr>
              <a:t>в комплекте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latin typeface="Calibri"/>
                <a:cs typeface="Calibri"/>
              </a:rPr>
              <a:t>Угольный фильтр </a:t>
            </a:r>
            <a:r>
              <a:rPr lang="ru-RU" sz="1400" spc="-10" dirty="0">
                <a:latin typeface="Calibri"/>
                <a:cs typeface="Calibri"/>
              </a:rPr>
              <a:t>-  </a:t>
            </a:r>
            <a:r>
              <a:rPr lang="ru-RU" sz="1400" b="1" spc="-10" dirty="0" err="1">
                <a:latin typeface="Calibri"/>
                <a:cs typeface="Calibri"/>
              </a:rPr>
              <a:t>доп</a:t>
            </a:r>
            <a:r>
              <a:rPr lang="ru-RU" sz="1400" b="1" spc="-10" dirty="0">
                <a:latin typeface="Calibri"/>
                <a:cs typeface="Calibri"/>
              </a:rPr>
              <a:t>/опция</a:t>
            </a:r>
            <a:r>
              <a:rPr lang="ru-RU" sz="1400" spc="-10" dirty="0">
                <a:latin typeface="Calibri"/>
                <a:cs typeface="Calibri"/>
              </a:rPr>
              <a:t>, мод. </a:t>
            </a:r>
            <a:r>
              <a:rPr lang="en-US" sz="1400" b="1" spc="-10" dirty="0">
                <a:latin typeface="Calibri"/>
                <a:cs typeface="Calibri"/>
              </a:rPr>
              <a:t>DFC1</a:t>
            </a:r>
            <a:r>
              <a:rPr lang="ru-RU" sz="1400" b="1" spc="-10" dirty="0">
                <a:latin typeface="Calibri"/>
                <a:cs typeface="Calibri"/>
              </a:rPr>
              <a:t>1</a:t>
            </a:r>
            <a:r>
              <a:rPr lang="en-US" sz="1400" b="1" spc="-10" dirty="0">
                <a:latin typeface="Calibri"/>
                <a:cs typeface="Calibri"/>
              </a:rPr>
              <a:t>0</a:t>
            </a:r>
            <a:r>
              <a:rPr lang="en-US" sz="1400" spc="-10" dirty="0">
                <a:latin typeface="Calibri"/>
                <a:cs typeface="Calibri"/>
              </a:rPr>
              <a:t> (</a:t>
            </a:r>
            <a:r>
              <a:rPr lang="ru-RU" sz="1400" spc="-10">
                <a:latin typeface="Calibri"/>
                <a:cs typeface="Calibri"/>
              </a:rPr>
              <a:t>в упаковке </a:t>
            </a:r>
            <a:r>
              <a:rPr lang="ru-RU" sz="1400" spc="-10" dirty="0">
                <a:latin typeface="Calibri"/>
                <a:cs typeface="Calibri"/>
              </a:rPr>
              <a:t>2шт), </a:t>
            </a:r>
            <a:r>
              <a:rPr lang="ru-RU" sz="1400" b="1" spc="-10" dirty="0">
                <a:latin typeface="Calibri"/>
                <a:cs typeface="Calibri"/>
              </a:rPr>
              <a:t>для комплектации вытяжки</a:t>
            </a:r>
            <a:r>
              <a:rPr lang="ru-RU" sz="1400" spc="-10" dirty="0">
                <a:latin typeface="Calibri"/>
                <a:cs typeface="Calibri"/>
              </a:rPr>
              <a:t> необходимо </a:t>
            </a:r>
            <a:r>
              <a:rPr lang="ru-RU" sz="1400" b="1" spc="-10" dirty="0">
                <a:latin typeface="Calibri"/>
                <a:cs typeface="Calibri"/>
              </a:rPr>
              <a:t>2</a:t>
            </a:r>
            <a:r>
              <a:rPr lang="ru-RU" sz="1400" spc="-10" dirty="0">
                <a:latin typeface="Calibri"/>
                <a:cs typeface="Calibri"/>
              </a:rPr>
              <a:t> фильтра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sz="1400" spc="-10" dirty="0">
                <a:latin typeface="Calibri"/>
                <a:cs typeface="Calibri"/>
              </a:rPr>
              <a:t>Ø </a:t>
            </a:r>
            <a:r>
              <a:rPr lang="ru-RU" sz="1400" spc="-10" dirty="0">
                <a:latin typeface="Calibri"/>
                <a:cs typeface="Calibri"/>
              </a:rPr>
              <a:t>воздуховода - 150мм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Материал: </a:t>
            </a:r>
            <a:r>
              <a:rPr lang="ru-RU" sz="1400" b="1" dirty="0">
                <a:latin typeface="Calibri"/>
                <a:cs typeface="Calibri"/>
              </a:rPr>
              <a:t>стекло</a:t>
            </a:r>
            <a:r>
              <a:rPr lang="ru-RU" sz="1400" dirty="0">
                <a:latin typeface="Calibri"/>
                <a:cs typeface="Calibri"/>
              </a:rPr>
              <a:t>/ </a:t>
            </a:r>
            <a:r>
              <a:rPr sz="1400" dirty="0" err="1">
                <a:latin typeface="Calibri"/>
                <a:cs typeface="Calibri"/>
              </a:rPr>
              <a:t>Цвет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lang="ru-RU" sz="1400" spc="-25" dirty="0">
                <a:latin typeface="Calibri"/>
                <a:cs typeface="Calibri"/>
              </a:rPr>
              <a:t>белый, </a:t>
            </a:r>
            <a:r>
              <a:rPr sz="1400" spc="-10" dirty="0" err="1">
                <a:latin typeface="Calibri"/>
                <a:cs typeface="Calibri"/>
              </a:rPr>
              <a:t>чёрный</a:t>
            </a:r>
            <a:endParaRPr sz="140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Calibri"/>
                <a:cs typeface="Calibri"/>
              </a:rPr>
              <a:t>Размеры</a:t>
            </a:r>
            <a:r>
              <a:rPr sz="1400" spc="-10" dirty="0">
                <a:latin typeface="Calibri"/>
                <a:cs typeface="Calibri"/>
              </a:rPr>
              <a:t> (ШхГхВ)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lang="ru-RU" sz="1400" spc="-35" dirty="0">
                <a:latin typeface="Calibri"/>
                <a:cs typeface="Calibri"/>
              </a:rPr>
              <a:t>с</a:t>
            </a:r>
            <a:r>
              <a:rPr sz="1400" dirty="0">
                <a:latin typeface="Calibri"/>
                <a:cs typeface="Calibri"/>
              </a:rPr>
              <a:t>м: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52,0х29,5х17,4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Вес</a:t>
            </a:r>
            <a:r>
              <a:rPr lang="ru-RU" sz="1400" spc="-65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(нетто/брутто),</a:t>
            </a:r>
            <a:r>
              <a:rPr lang="ru-RU" sz="1400" spc="-70" dirty="0">
                <a:latin typeface="Calibri"/>
                <a:cs typeface="Calibri"/>
              </a:rPr>
              <a:t> </a:t>
            </a:r>
            <a:r>
              <a:rPr lang="ru-RU" sz="1400" dirty="0">
                <a:latin typeface="Calibri"/>
                <a:cs typeface="Calibri"/>
              </a:rPr>
              <a:t>кг:</a:t>
            </a:r>
            <a:r>
              <a:rPr lang="ru-RU" sz="1400" spc="-35" dirty="0">
                <a:latin typeface="Calibri"/>
                <a:cs typeface="Calibri"/>
              </a:rPr>
              <a:t> 5/6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6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6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4073" y="413165"/>
            <a:ext cx="1645919" cy="53035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8DF5C2F-A437-4BA1-8378-F346830C23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144" y="338526"/>
            <a:ext cx="880153" cy="66011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830811-F875-47C5-85AD-447D27F2672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3224" y="1484219"/>
            <a:ext cx="2634962" cy="14835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413A97-F573-484E-941B-3F799948E48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9501" y="3125538"/>
            <a:ext cx="2734855" cy="197126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E9FCBD-F067-4136-B6FA-73E659D1AB7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3401" y="4806589"/>
            <a:ext cx="3005895" cy="143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9112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9262" y="508974"/>
            <a:ext cx="83793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 err="1"/>
              <a:t>Grano</a:t>
            </a:r>
            <a:r>
              <a:rPr lang="en-US" sz="4000" b="1" dirty="0"/>
              <a:t> 606 BM</a:t>
            </a:r>
            <a:r>
              <a:rPr lang="ru-RU" sz="4000" b="1" dirty="0"/>
              <a:t>/</a:t>
            </a:r>
            <a:r>
              <a:rPr lang="en-US" sz="4000" b="1" dirty="0"/>
              <a:t>IM/</a:t>
            </a:r>
            <a:r>
              <a:rPr lang="en-US" sz="4000" b="1" dirty="0" err="1"/>
              <a:t>NM+Grano</a:t>
            </a:r>
            <a:r>
              <a:rPr lang="en-US" sz="4000" b="1" dirty="0"/>
              <a:t> 606 BB/NB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649261" y="1439112"/>
            <a:ext cx="6319709" cy="4667302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</a:rPr>
              <a:t>Телескопическая встраиваемая вытяжка</a:t>
            </a:r>
            <a:r>
              <a:rPr lang="ru-RU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мод. </a:t>
            </a:r>
            <a:r>
              <a:rPr lang="en-US" sz="1800" b="1" dirty="0" err="1"/>
              <a:t>Grano</a:t>
            </a:r>
            <a:r>
              <a:rPr lang="en-US" sz="1800" b="1" dirty="0"/>
              <a:t> </a:t>
            </a:r>
            <a:r>
              <a:rPr lang="ru-RU" sz="1800" b="1" dirty="0"/>
              <a:t>6</a:t>
            </a:r>
            <a:r>
              <a:rPr lang="en-US" sz="1800" b="1" dirty="0"/>
              <a:t>06 </a:t>
            </a:r>
            <a:r>
              <a:rPr lang="ru-RU" sz="1800" b="1" dirty="0"/>
              <a:t>***</a:t>
            </a:r>
            <a:endParaRPr lang="ru-RU" b="1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Ширина: </a:t>
            </a:r>
            <a:r>
              <a:rPr lang="ru-RU" sz="1400" b="1" spc="-10" dirty="0">
                <a:latin typeface="Calibri"/>
                <a:cs typeface="Calibri"/>
              </a:rPr>
              <a:t>59,5 см (60см)</a:t>
            </a:r>
          </a:p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latin typeface="Calibri"/>
                <a:cs typeface="Calibri"/>
              </a:rPr>
              <a:t>1 мотор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Производительность: </a:t>
            </a:r>
            <a:r>
              <a:rPr lang="ru-RU" sz="1400" b="1" dirty="0">
                <a:latin typeface="Calibri"/>
                <a:cs typeface="Calibri"/>
              </a:rPr>
              <a:t>65</a:t>
            </a:r>
            <a:r>
              <a:rPr lang="ru-RU" sz="1400" b="1" spc="-10" dirty="0">
                <a:latin typeface="Calibri"/>
                <a:cs typeface="Calibri"/>
              </a:rPr>
              <a:t>0 м3/час 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latin typeface="Calibri"/>
                <a:cs typeface="Calibri"/>
              </a:rPr>
              <a:t>Режимы - </a:t>
            </a:r>
            <a:r>
              <a:rPr lang="ru-RU" sz="1400" spc="-10" dirty="0">
                <a:latin typeface="Calibri"/>
                <a:cs typeface="Calibri"/>
              </a:rPr>
              <a:t>Отвод, рециркуляция,</a:t>
            </a:r>
            <a:r>
              <a:rPr lang="en-US" sz="1400" spc="-10" dirty="0">
                <a:latin typeface="Calibri"/>
                <a:cs typeface="Calibri"/>
              </a:rPr>
              <a:t> </a:t>
            </a:r>
            <a:endParaRPr lang="ru-RU" sz="14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Управление: </a:t>
            </a:r>
            <a:r>
              <a:rPr lang="ru-RU" sz="1400" b="1" spc="-20" dirty="0">
                <a:latin typeface="Calibri"/>
                <a:cs typeface="Calibri"/>
              </a:rPr>
              <a:t>механическое</a:t>
            </a:r>
            <a:endParaRPr lang="ru-RU" sz="1400" b="1" spc="305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>
                <a:latin typeface="Calibri"/>
                <a:cs typeface="Calibri"/>
              </a:rPr>
              <a:t>Количество скоростей: </a:t>
            </a:r>
            <a:r>
              <a:rPr lang="ru-RU" sz="1400" b="1" spc="-10" dirty="0">
                <a:latin typeface="Calibri"/>
                <a:cs typeface="Calibri"/>
              </a:rPr>
              <a:t>2</a:t>
            </a:r>
            <a:endParaRPr sz="14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sz="1400" b="1" dirty="0">
                <a:latin typeface="Calibri"/>
                <a:cs typeface="Calibri"/>
              </a:rPr>
              <a:t>LED</a:t>
            </a:r>
            <a:r>
              <a:rPr lang="en-US" sz="1400" dirty="0">
                <a:latin typeface="Calibri"/>
                <a:cs typeface="Calibri"/>
              </a:rPr>
              <a:t> </a:t>
            </a:r>
            <a:r>
              <a:rPr lang="ru-RU" sz="1400" dirty="0">
                <a:latin typeface="Calibri"/>
                <a:cs typeface="Calibri"/>
              </a:rPr>
              <a:t>освещение: </a:t>
            </a:r>
            <a:r>
              <a:rPr lang="ru-RU" sz="1400" b="1" dirty="0">
                <a:latin typeface="Calibri"/>
                <a:cs typeface="Calibri"/>
              </a:rPr>
              <a:t>1*2вт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Уровень шума – 59 дБ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>
                <a:latin typeface="Calibri"/>
                <a:cs typeface="Calibri"/>
              </a:rPr>
              <a:t>Алюминиевый 3-слойный </a:t>
            </a:r>
            <a:r>
              <a:rPr lang="ru-RU" sz="1400" b="1" spc="-10" dirty="0" err="1">
                <a:latin typeface="Calibri"/>
                <a:cs typeface="Calibri"/>
              </a:rPr>
              <a:t>жироулавливающий</a:t>
            </a:r>
            <a:r>
              <a:rPr lang="ru-RU" sz="1400" b="1" spc="-10" dirty="0">
                <a:latin typeface="Calibri"/>
                <a:cs typeface="Calibri"/>
              </a:rPr>
              <a:t> фильтр </a:t>
            </a:r>
            <a:r>
              <a:rPr lang="ru-RU" sz="1400" spc="-10" dirty="0">
                <a:latin typeface="Calibri"/>
                <a:cs typeface="Calibri"/>
              </a:rPr>
              <a:t>– </a:t>
            </a:r>
            <a:r>
              <a:rPr lang="ru-RU" sz="1400" b="1" spc="-10" dirty="0">
                <a:latin typeface="Calibri"/>
                <a:cs typeface="Calibri"/>
              </a:rPr>
              <a:t>в комплекте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latin typeface="Calibri"/>
                <a:cs typeface="Calibri"/>
              </a:rPr>
              <a:t>Угольный фильтр </a:t>
            </a:r>
            <a:r>
              <a:rPr lang="ru-RU" sz="1400" spc="-10" dirty="0">
                <a:latin typeface="Calibri"/>
                <a:cs typeface="Calibri"/>
              </a:rPr>
              <a:t>-  </a:t>
            </a:r>
            <a:r>
              <a:rPr lang="ru-RU" sz="1400" b="1" spc="-10" dirty="0" err="1">
                <a:latin typeface="Calibri"/>
                <a:cs typeface="Calibri"/>
              </a:rPr>
              <a:t>доп</a:t>
            </a:r>
            <a:r>
              <a:rPr lang="ru-RU" sz="1400" b="1" spc="-10" dirty="0">
                <a:latin typeface="Calibri"/>
                <a:cs typeface="Calibri"/>
              </a:rPr>
              <a:t>/опция</a:t>
            </a:r>
            <a:r>
              <a:rPr lang="ru-RU" sz="1400" spc="-10" dirty="0">
                <a:latin typeface="Calibri"/>
                <a:cs typeface="Calibri"/>
              </a:rPr>
              <a:t>, мод. </a:t>
            </a:r>
            <a:r>
              <a:rPr lang="en-US" sz="1400" b="1" spc="-10" dirty="0">
                <a:latin typeface="Calibri"/>
                <a:cs typeface="Calibri"/>
              </a:rPr>
              <a:t>DFC1</a:t>
            </a:r>
            <a:r>
              <a:rPr lang="ru-RU" sz="1400" b="1" spc="-10" dirty="0">
                <a:latin typeface="Calibri"/>
                <a:cs typeface="Calibri"/>
              </a:rPr>
              <a:t>2</a:t>
            </a:r>
            <a:r>
              <a:rPr lang="en-US" sz="1400" b="1" spc="-10" dirty="0">
                <a:latin typeface="Calibri"/>
                <a:cs typeface="Calibri"/>
              </a:rPr>
              <a:t>0</a:t>
            </a:r>
            <a:r>
              <a:rPr lang="en-US" sz="1400" spc="-10" dirty="0">
                <a:latin typeface="Calibri"/>
                <a:cs typeface="Calibri"/>
              </a:rPr>
              <a:t> (</a:t>
            </a:r>
            <a:r>
              <a:rPr lang="ru-RU" sz="1400" spc="-10">
                <a:latin typeface="Calibri"/>
                <a:cs typeface="Calibri"/>
              </a:rPr>
              <a:t>в упаковке </a:t>
            </a:r>
            <a:r>
              <a:rPr lang="ru-RU" sz="1400" spc="-10" dirty="0">
                <a:latin typeface="Calibri"/>
                <a:cs typeface="Calibri"/>
              </a:rPr>
              <a:t>1шт), </a:t>
            </a:r>
            <a:r>
              <a:rPr lang="ru-RU" sz="1400" b="1" spc="-10" dirty="0">
                <a:latin typeface="Calibri"/>
                <a:cs typeface="Calibri"/>
              </a:rPr>
              <a:t>для комплектации вытяжки </a:t>
            </a:r>
            <a:r>
              <a:rPr lang="ru-RU" sz="1400" spc="-10" dirty="0">
                <a:latin typeface="Calibri"/>
                <a:cs typeface="Calibri"/>
              </a:rPr>
              <a:t>необходимо </a:t>
            </a:r>
            <a:r>
              <a:rPr lang="ru-RU" sz="1400" b="1" spc="-10" dirty="0">
                <a:latin typeface="Calibri"/>
                <a:cs typeface="Calibri"/>
              </a:rPr>
              <a:t>1</a:t>
            </a:r>
            <a:r>
              <a:rPr lang="ru-RU" sz="1400" spc="-10" dirty="0">
                <a:latin typeface="Calibri"/>
                <a:cs typeface="Calibri"/>
              </a:rPr>
              <a:t> фильтр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sz="1400" spc="-10" dirty="0">
                <a:latin typeface="Calibri"/>
                <a:cs typeface="Calibri"/>
              </a:rPr>
              <a:t>Ø </a:t>
            </a:r>
            <a:r>
              <a:rPr lang="ru-RU" sz="1400" spc="-10" dirty="0">
                <a:latin typeface="Calibri"/>
                <a:cs typeface="Calibri"/>
              </a:rPr>
              <a:t>воздуховода - 120мм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Материал: модели </a:t>
            </a:r>
            <a:r>
              <a:rPr lang="en-US" sz="1400" b="1" dirty="0" err="1"/>
              <a:t>Grano</a:t>
            </a:r>
            <a:r>
              <a:rPr lang="en-US" sz="1400" b="1" dirty="0"/>
              <a:t> 606 </a:t>
            </a:r>
            <a:r>
              <a:rPr lang="ru-RU" sz="1400" b="1" dirty="0"/>
              <a:t>*</a:t>
            </a:r>
            <a:r>
              <a:rPr lang="en-US" sz="1400" b="1" dirty="0"/>
              <a:t>M </a:t>
            </a:r>
            <a:r>
              <a:rPr lang="ru-RU" sz="1400" b="1" dirty="0"/>
              <a:t>–</a:t>
            </a:r>
            <a:r>
              <a:rPr lang="ru-RU" sz="1400" b="1" dirty="0">
                <a:latin typeface="Calibri"/>
                <a:cs typeface="Calibri"/>
              </a:rPr>
              <a:t>металл</a:t>
            </a:r>
            <a:r>
              <a:rPr lang="ru-RU" sz="1400" dirty="0">
                <a:latin typeface="Calibri"/>
                <a:cs typeface="Calibri"/>
              </a:rPr>
              <a:t> /Цвет:</a:t>
            </a:r>
            <a:r>
              <a:rPr lang="ru-RU" sz="1400" spc="-25" dirty="0">
                <a:latin typeface="Calibri"/>
                <a:cs typeface="Calibri"/>
              </a:rPr>
              <a:t> белый, нержавейка, </a:t>
            </a:r>
            <a:r>
              <a:rPr lang="ru-RU" sz="1400" spc="-10" dirty="0">
                <a:latin typeface="Calibri"/>
                <a:cs typeface="Calibri"/>
              </a:rPr>
              <a:t>чёрный</a:t>
            </a:r>
            <a:endParaRPr lang="ru-RU" sz="1400" b="1" dirty="0">
              <a:latin typeface="Calibri"/>
              <a:cs typeface="Calibri"/>
            </a:endParaRPr>
          </a:p>
          <a:p>
            <a:pPr marL="12065">
              <a:spcBef>
                <a:spcPts val="340"/>
              </a:spcBef>
              <a:tabLst>
                <a:tab pos="299085" algn="l"/>
                <a:tab pos="299720" algn="l"/>
              </a:tabLst>
            </a:pPr>
            <a:r>
              <a:rPr lang="ru-RU" sz="1400" b="1" dirty="0">
                <a:latin typeface="Calibri"/>
                <a:cs typeface="Calibri"/>
              </a:rPr>
              <a:t>                             </a:t>
            </a:r>
            <a:r>
              <a:rPr lang="ru-RU" sz="1400" dirty="0">
                <a:latin typeface="Calibri"/>
                <a:cs typeface="Calibri"/>
              </a:rPr>
              <a:t>модели</a:t>
            </a:r>
            <a:r>
              <a:rPr lang="ru-RU" sz="1400" b="1" dirty="0">
                <a:latin typeface="Calibri"/>
                <a:cs typeface="Calibri"/>
              </a:rPr>
              <a:t> </a:t>
            </a:r>
            <a:r>
              <a:rPr lang="en-US" sz="1400" b="1" dirty="0" err="1"/>
              <a:t>Grano</a:t>
            </a:r>
            <a:r>
              <a:rPr lang="en-US" sz="1400" b="1" dirty="0"/>
              <a:t> 606 </a:t>
            </a:r>
            <a:r>
              <a:rPr lang="ru-RU" sz="1400" b="1" dirty="0"/>
              <a:t>*</a:t>
            </a:r>
            <a:r>
              <a:rPr lang="en-US" sz="1400" b="1" dirty="0"/>
              <a:t>B </a:t>
            </a:r>
            <a:r>
              <a:rPr lang="ru-RU" sz="1400" b="1" dirty="0"/>
              <a:t>– стекло/</a:t>
            </a:r>
            <a:r>
              <a:rPr lang="ru-RU" sz="1400" dirty="0">
                <a:latin typeface="Calibri"/>
                <a:cs typeface="Calibri"/>
              </a:rPr>
              <a:t> Цвет:</a:t>
            </a:r>
            <a:r>
              <a:rPr lang="ru-RU" sz="1400" spc="-25" dirty="0">
                <a:latin typeface="Calibri"/>
                <a:cs typeface="Calibri"/>
              </a:rPr>
              <a:t> белый, </a:t>
            </a:r>
            <a:r>
              <a:rPr lang="ru-RU" sz="1400" spc="-10" dirty="0">
                <a:latin typeface="Calibri"/>
                <a:cs typeface="Calibri"/>
              </a:rPr>
              <a:t>чёрный</a:t>
            </a:r>
            <a:endParaRPr lang="ru-RU" sz="1400" b="1" dirty="0"/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Размеры</a:t>
            </a:r>
            <a:r>
              <a:rPr lang="ru-RU" sz="1400" spc="-10" dirty="0">
                <a:latin typeface="Calibri"/>
                <a:cs typeface="Calibri"/>
              </a:rPr>
              <a:t> (</a:t>
            </a:r>
            <a:r>
              <a:rPr lang="ru-RU" sz="1400" spc="-10" dirty="0" err="1">
                <a:latin typeface="Calibri"/>
                <a:cs typeface="Calibri"/>
              </a:rPr>
              <a:t>ШхГхВ</a:t>
            </a:r>
            <a:r>
              <a:rPr lang="ru-RU" sz="1400" spc="-10" dirty="0">
                <a:latin typeface="Calibri"/>
                <a:cs typeface="Calibri"/>
              </a:rPr>
              <a:t>)</a:t>
            </a:r>
            <a:r>
              <a:rPr lang="ru-RU" sz="1400" spc="-35" dirty="0">
                <a:latin typeface="Calibri"/>
                <a:cs typeface="Calibri"/>
              </a:rPr>
              <a:t> с</a:t>
            </a:r>
            <a:r>
              <a:rPr lang="ru-RU" sz="1400" dirty="0">
                <a:latin typeface="Calibri"/>
                <a:cs typeface="Calibri"/>
              </a:rPr>
              <a:t>м:</a:t>
            </a:r>
            <a:r>
              <a:rPr lang="ru-RU" sz="1400" spc="-30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59,5х28,2х11,5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Вес</a:t>
            </a:r>
            <a:r>
              <a:rPr lang="ru-RU" sz="1400" spc="-65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(нетто/брутто),</a:t>
            </a:r>
            <a:r>
              <a:rPr lang="ru-RU" sz="1400" spc="-70" dirty="0">
                <a:latin typeface="Calibri"/>
                <a:cs typeface="Calibri"/>
              </a:rPr>
              <a:t> </a:t>
            </a:r>
            <a:r>
              <a:rPr lang="ru-RU" sz="1400" dirty="0">
                <a:latin typeface="Calibri"/>
                <a:cs typeface="Calibri"/>
              </a:rPr>
              <a:t>кг:</a:t>
            </a:r>
            <a:r>
              <a:rPr lang="ru-RU" sz="1400" spc="-35" dirty="0">
                <a:latin typeface="Calibri"/>
                <a:cs typeface="Calibri"/>
              </a:rPr>
              <a:t> 5/6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6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6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4073" y="413165"/>
            <a:ext cx="1645919" cy="53035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8DF5C2F-A437-4BA1-8378-F346830C23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673" y="96448"/>
            <a:ext cx="974400" cy="7307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7E7D656-B4BF-4CC6-96D4-238932E9E5B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7646" y="4946754"/>
            <a:ext cx="2550764" cy="153456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1DB3AFF-91ED-4325-9ADD-5185C7EA118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0893" y="1356080"/>
            <a:ext cx="2840222" cy="111033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E05F6E4-DB23-4883-A3C6-8A99521AAF6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8326" y="2745151"/>
            <a:ext cx="2829404" cy="102761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19013DD-B622-478D-ABCB-0FFD39BA4EA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025" y="4051502"/>
            <a:ext cx="2829404" cy="91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3242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5386" y="513059"/>
            <a:ext cx="627531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Paula 606 BB</a:t>
            </a:r>
            <a:r>
              <a:rPr lang="ru-RU" sz="4000" b="1" dirty="0"/>
              <a:t> / </a:t>
            </a:r>
            <a:r>
              <a:rPr lang="en-US" sz="4000" b="1" dirty="0"/>
              <a:t>Paula 606 NB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85386" y="1484218"/>
            <a:ext cx="5378675" cy="4616006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</a:rPr>
              <a:t>Наклонная</a:t>
            </a:r>
            <a:r>
              <a:rPr lang="ru-RU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пристенная</a:t>
            </a:r>
            <a:r>
              <a:rPr lang="ru-RU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вытяжка мод.</a:t>
            </a:r>
            <a:r>
              <a:rPr lang="en-US" sz="1800" b="1" dirty="0"/>
              <a:t>Paula 606 </a:t>
            </a:r>
            <a:r>
              <a:rPr lang="ru-RU" sz="1800" b="1" dirty="0"/>
              <a:t>***</a:t>
            </a:r>
            <a:endParaRPr lang="ru-RU" b="1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Ширина: </a:t>
            </a:r>
            <a:r>
              <a:rPr lang="ru-RU" sz="1400" b="1" spc="-10" dirty="0">
                <a:latin typeface="Calibri"/>
                <a:cs typeface="Calibri"/>
              </a:rPr>
              <a:t>59,5 см (60см)</a:t>
            </a:r>
          </a:p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latin typeface="Calibri"/>
                <a:cs typeface="Calibri"/>
              </a:rPr>
              <a:t>1 мотор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Производительность: </a:t>
            </a:r>
            <a:r>
              <a:rPr lang="ru-RU" sz="1400" b="1" dirty="0">
                <a:latin typeface="Calibri"/>
                <a:cs typeface="Calibri"/>
              </a:rPr>
              <a:t>65</a:t>
            </a:r>
            <a:r>
              <a:rPr lang="ru-RU" sz="1400" b="1" spc="-10" dirty="0">
                <a:latin typeface="Calibri"/>
                <a:cs typeface="Calibri"/>
              </a:rPr>
              <a:t>0 м3/час 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latin typeface="Calibri"/>
                <a:cs typeface="Calibri"/>
              </a:rPr>
              <a:t>Режимы - </a:t>
            </a:r>
            <a:r>
              <a:rPr lang="ru-RU" sz="1400" spc="-10" dirty="0">
                <a:latin typeface="Calibri"/>
                <a:cs typeface="Calibri"/>
              </a:rPr>
              <a:t>Отвод, рециркуляция,</a:t>
            </a:r>
            <a:r>
              <a:rPr lang="en-US" sz="1400" spc="-10" dirty="0">
                <a:latin typeface="Calibri"/>
                <a:cs typeface="Calibri"/>
              </a:rPr>
              <a:t> </a:t>
            </a:r>
            <a:endParaRPr lang="ru-RU" sz="14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Управление: </a:t>
            </a:r>
            <a:r>
              <a:rPr lang="ru-RU" sz="1400" b="1" spc="-20" dirty="0">
                <a:latin typeface="Calibri"/>
                <a:cs typeface="Calibri"/>
              </a:rPr>
              <a:t>механическое</a:t>
            </a:r>
            <a:endParaRPr lang="ru-RU" sz="1400" b="1" spc="305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>
                <a:latin typeface="Calibri"/>
                <a:cs typeface="Calibri"/>
              </a:rPr>
              <a:t>Количество скоростей: </a:t>
            </a:r>
            <a:r>
              <a:rPr lang="ru-RU" sz="1400" b="1" spc="-10" dirty="0">
                <a:latin typeface="Calibri"/>
                <a:cs typeface="Calibri"/>
              </a:rPr>
              <a:t>3</a:t>
            </a:r>
            <a:endParaRPr sz="14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sz="1400" b="1" dirty="0">
                <a:latin typeface="Calibri"/>
                <a:cs typeface="Calibri"/>
              </a:rPr>
              <a:t>LED</a:t>
            </a:r>
            <a:r>
              <a:rPr lang="en-US" sz="1400" dirty="0">
                <a:latin typeface="Calibri"/>
                <a:cs typeface="Calibri"/>
              </a:rPr>
              <a:t> </a:t>
            </a:r>
            <a:r>
              <a:rPr lang="ru-RU" sz="1400" dirty="0">
                <a:latin typeface="Calibri"/>
                <a:cs typeface="Calibri"/>
              </a:rPr>
              <a:t>освещение: </a:t>
            </a:r>
            <a:r>
              <a:rPr lang="ru-RU" sz="1400" b="1" dirty="0">
                <a:latin typeface="Calibri"/>
                <a:cs typeface="Calibri"/>
              </a:rPr>
              <a:t>1*2вт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Уровень шума – 59 дБ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>
                <a:latin typeface="Calibri"/>
                <a:cs typeface="Calibri"/>
              </a:rPr>
              <a:t>Алюминиевый 5-слойный </a:t>
            </a:r>
            <a:r>
              <a:rPr lang="ru-RU" sz="1400" b="1" spc="-10" dirty="0" err="1">
                <a:latin typeface="Calibri"/>
                <a:cs typeface="Calibri"/>
              </a:rPr>
              <a:t>жироулавливающий</a:t>
            </a:r>
            <a:r>
              <a:rPr lang="ru-RU" sz="1400" b="1" spc="-10" dirty="0">
                <a:latin typeface="Calibri"/>
                <a:cs typeface="Calibri"/>
              </a:rPr>
              <a:t> фильтр </a:t>
            </a:r>
            <a:r>
              <a:rPr lang="ru-RU" sz="1400" spc="-10" dirty="0">
                <a:latin typeface="Calibri"/>
                <a:cs typeface="Calibri"/>
              </a:rPr>
              <a:t>– </a:t>
            </a:r>
            <a:r>
              <a:rPr lang="ru-RU" sz="1400" b="1" spc="-10" dirty="0">
                <a:latin typeface="Calibri"/>
                <a:cs typeface="Calibri"/>
              </a:rPr>
              <a:t>в комплекте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latin typeface="Calibri"/>
                <a:cs typeface="Calibri"/>
              </a:rPr>
              <a:t>Угольный фильтр </a:t>
            </a:r>
            <a:r>
              <a:rPr lang="ru-RU" sz="1400" spc="-10" dirty="0">
                <a:latin typeface="Calibri"/>
                <a:cs typeface="Calibri"/>
              </a:rPr>
              <a:t>-  </a:t>
            </a:r>
            <a:r>
              <a:rPr lang="ru-RU" sz="1400" b="1" spc="-10" dirty="0" err="1">
                <a:latin typeface="Calibri"/>
                <a:cs typeface="Calibri"/>
              </a:rPr>
              <a:t>доп</a:t>
            </a:r>
            <a:r>
              <a:rPr lang="ru-RU" sz="1400" b="1" spc="-10" dirty="0">
                <a:latin typeface="Calibri"/>
                <a:cs typeface="Calibri"/>
              </a:rPr>
              <a:t>/опция</a:t>
            </a:r>
            <a:r>
              <a:rPr lang="ru-RU" sz="1400" spc="-10" dirty="0">
                <a:latin typeface="Calibri"/>
                <a:cs typeface="Calibri"/>
              </a:rPr>
              <a:t>, мод. </a:t>
            </a:r>
            <a:r>
              <a:rPr lang="en-US" sz="1400" b="1" spc="-10" dirty="0">
                <a:latin typeface="Calibri"/>
                <a:cs typeface="Calibri"/>
              </a:rPr>
              <a:t>DFC120</a:t>
            </a:r>
            <a:r>
              <a:rPr lang="en-US" sz="1400" spc="-10" dirty="0">
                <a:latin typeface="Calibri"/>
                <a:cs typeface="Calibri"/>
              </a:rPr>
              <a:t> (</a:t>
            </a:r>
            <a:r>
              <a:rPr lang="ru-RU" sz="1400" spc="-10">
                <a:latin typeface="Calibri"/>
                <a:cs typeface="Calibri"/>
              </a:rPr>
              <a:t>в упаковке </a:t>
            </a:r>
            <a:r>
              <a:rPr lang="ru-RU" sz="1400" spc="-10" dirty="0">
                <a:latin typeface="Calibri"/>
                <a:cs typeface="Calibri"/>
              </a:rPr>
              <a:t>1шт), </a:t>
            </a:r>
            <a:r>
              <a:rPr lang="ru-RU" sz="1400" b="1" spc="-10" dirty="0">
                <a:latin typeface="Calibri"/>
                <a:cs typeface="Calibri"/>
              </a:rPr>
              <a:t>для комплектации вытяжки</a:t>
            </a:r>
            <a:r>
              <a:rPr lang="ru-RU" sz="1400" spc="-10" dirty="0">
                <a:latin typeface="Calibri"/>
                <a:cs typeface="Calibri"/>
              </a:rPr>
              <a:t> необходимо </a:t>
            </a:r>
            <a:r>
              <a:rPr lang="ru-RU" sz="1400" b="1" spc="-10" dirty="0">
                <a:latin typeface="Calibri"/>
                <a:cs typeface="Calibri"/>
              </a:rPr>
              <a:t>1</a:t>
            </a:r>
            <a:r>
              <a:rPr lang="ru-RU" sz="1400" spc="-10" dirty="0">
                <a:latin typeface="Calibri"/>
                <a:cs typeface="Calibri"/>
              </a:rPr>
              <a:t> фильтр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sz="1400" spc="-10" dirty="0">
                <a:latin typeface="Calibri"/>
                <a:cs typeface="Calibri"/>
              </a:rPr>
              <a:t>Ø </a:t>
            </a:r>
            <a:r>
              <a:rPr lang="ru-RU" sz="1400" spc="-10" dirty="0">
                <a:latin typeface="Calibri"/>
                <a:cs typeface="Calibri"/>
              </a:rPr>
              <a:t>воздуховода - 120мм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 err="1">
                <a:latin typeface="Calibri"/>
                <a:cs typeface="Calibri"/>
              </a:rPr>
              <a:t>Цвет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чёрный</a:t>
            </a:r>
            <a:r>
              <a:rPr lang="ru-RU" sz="1400" spc="-10" dirty="0">
                <a:latin typeface="Calibri"/>
                <a:cs typeface="Calibri"/>
              </a:rPr>
              <a:t> или белый, материал - </a:t>
            </a:r>
            <a:r>
              <a:rPr lang="ru-RU" sz="1400" b="1" spc="-10" dirty="0">
                <a:latin typeface="Calibri"/>
                <a:cs typeface="Calibri"/>
              </a:rPr>
              <a:t>стекло</a:t>
            </a:r>
            <a:endParaRPr sz="1400" b="1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Calibri"/>
                <a:cs typeface="Calibri"/>
              </a:rPr>
              <a:t>Размеры</a:t>
            </a:r>
            <a:r>
              <a:rPr sz="1400" spc="-10" dirty="0">
                <a:latin typeface="Calibri"/>
                <a:cs typeface="Calibri"/>
              </a:rPr>
              <a:t> (ШхГхВ)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lang="ru-RU" sz="1400" spc="-35" dirty="0">
                <a:latin typeface="Calibri"/>
                <a:cs typeface="Calibri"/>
              </a:rPr>
              <a:t>с</a:t>
            </a:r>
            <a:r>
              <a:rPr sz="1400" dirty="0">
                <a:latin typeface="Calibri"/>
                <a:cs typeface="Calibri"/>
              </a:rPr>
              <a:t>м: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lang="en-US" sz="1400" spc="-10" dirty="0">
                <a:latin typeface="Calibri"/>
                <a:cs typeface="Calibri"/>
              </a:rPr>
              <a:t>59</a:t>
            </a:r>
            <a:r>
              <a:rPr lang="ru-RU" sz="1400" spc="-10" dirty="0">
                <a:latin typeface="Calibri"/>
                <a:cs typeface="Calibri"/>
              </a:rPr>
              <a:t>,</a:t>
            </a:r>
            <a:r>
              <a:rPr lang="en-US" sz="1400" spc="-10" dirty="0">
                <a:latin typeface="Calibri"/>
                <a:cs typeface="Calibri"/>
              </a:rPr>
              <a:t>5x26</a:t>
            </a:r>
            <a:r>
              <a:rPr lang="ru-RU" sz="1400" spc="-10" dirty="0">
                <a:latin typeface="Calibri"/>
                <a:cs typeface="Calibri"/>
              </a:rPr>
              <a:t>,</a:t>
            </a:r>
            <a:r>
              <a:rPr lang="en-US" sz="1400" spc="-10" dirty="0">
                <a:latin typeface="Calibri"/>
                <a:cs typeface="Calibri"/>
              </a:rPr>
              <a:t>2x37</a:t>
            </a:r>
            <a:r>
              <a:rPr lang="ru-RU" sz="1400" spc="-10" dirty="0">
                <a:latin typeface="Calibri"/>
                <a:cs typeface="Calibri"/>
              </a:rPr>
              <a:t>,</a:t>
            </a:r>
            <a:r>
              <a:rPr lang="en-US" sz="1400" spc="-10" dirty="0">
                <a:latin typeface="Calibri"/>
                <a:cs typeface="Calibri"/>
              </a:rPr>
              <a:t>0</a:t>
            </a:r>
            <a:endParaRPr sz="14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Вес</a:t>
            </a:r>
            <a:r>
              <a:rPr lang="ru-RU" sz="1400" spc="-65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(нетто/брутто),</a:t>
            </a:r>
            <a:r>
              <a:rPr lang="ru-RU" sz="1400" spc="-70" dirty="0">
                <a:latin typeface="Calibri"/>
                <a:cs typeface="Calibri"/>
              </a:rPr>
              <a:t> </a:t>
            </a:r>
            <a:r>
              <a:rPr lang="ru-RU" sz="1400" dirty="0">
                <a:latin typeface="Calibri"/>
                <a:cs typeface="Calibri"/>
              </a:rPr>
              <a:t>кг:</a:t>
            </a:r>
            <a:r>
              <a:rPr lang="ru-RU" sz="1400" spc="-35" dirty="0">
                <a:latin typeface="Calibri"/>
                <a:cs typeface="Calibri"/>
              </a:rPr>
              <a:t> 7,5/8,5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6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6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4073" y="413165"/>
            <a:ext cx="1645919" cy="53035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8DF5C2F-A437-4BA1-8378-F346830C23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521" y="82603"/>
            <a:ext cx="1147885" cy="86091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EC24EF-AE56-464A-9966-0A585536518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4075" y="3935077"/>
            <a:ext cx="1754149" cy="234067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621935F-C50E-4AB4-94BB-909A128986A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9613" y="1276008"/>
            <a:ext cx="2463804" cy="231057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F9B154E-92A7-4C98-8ABA-843A83BB3B3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219" y="3000652"/>
            <a:ext cx="2463804" cy="246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1857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5386" y="513059"/>
            <a:ext cx="627531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Ella 606 BB</a:t>
            </a:r>
            <a:r>
              <a:rPr lang="ru-RU" sz="4000" b="1" dirty="0"/>
              <a:t> / </a:t>
            </a:r>
            <a:r>
              <a:rPr lang="en-US" sz="4000" b="1" dirty="0"/>
              <a:t>Ella 606 NB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85386" y="1484218"/>
            <a:ext cx="5378675" cy="4616006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</a:rPr>
              <a:t>Наклонная</a:t>
            </a:r>
            <a:r>
              <a:rPr lang="ru-RU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b="1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пристенная</a:t>
            </a:r>
            <a:r>
              <a:rPr lang="ru-RU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вытяжка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</a:rPr>
              <a:t>мод.</a:t>
            </a:r>
            <a:r>
              <a:rPr lang="en-US" sz="1800" b="1" dirty="0"/>
              <a:t> Ella 606 </a:t>
            </a:r>
            <a:r>
              <a:rPr lang="ru-RU" sz="1800" b="1" dirty="0"/>
              <a:t>***</a:t>
            </a:r>
            <a:endParaRPr lang="ru-RU" b="1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Ширина: </a:t>
            </a:r>
            <a:r>
              <a:rPr lang="ru-RU" sz="1400" b="1" spc="-10" dirty="0">
                <a:latin typeface="Calibri"/>
                <a:cs typeface="Calibri"/>
              </a:rPr>
              <a:t>59,5 см (60см)</a:t>
            </a:r>
          </a:p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latin typeface="Calibri"/>
                <a:cs typeface="Calibri"/>
              </a:rPr>
              <a:t>1 мотор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Производительность: </a:t>
            </a:r>
            <a:r>
              <a:rPr lang="ru-RU" sz="1400" b="1" dirty="0">
                <a:latin typeface="Calibri"/>
                <a:cs typeface="Calibri"/>
              </a:rPr>
              <a:t>95</a:t>
            </a:r>
            <a:r>
              <a:rPr lang="ru-RU" sz="1400" b="1" spc="-10" dirty="0">
                <a:latin typeface="Calibri"/>
                <a:cs typeface="Calibri"/>
              </a:rPr>
              <a:t>0 м3/час 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latin typeface="Calibri"/>
                <a:cs typeface="Calibri"/>
              </a:rPr>
              <a:t>Режимы - </a:t>
            </a:r>
            <a:r>
              <a:rPr lang="ru-RU" sz="1400" spc="-10" dirty="0">
                <a:latin typeface="Calibri"/>
                <a:cs typeface="Calibri"/>
              </a:rPr>
              <a:t>Отвод, рециркуляция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Управление: </a:t>
            </a:r>
            <a:r>
              <a:rPr lang="ru-RU" sz="1400" b="1" spc="-20" dirty="0">
                <a:latin typeface="Calibri"/>
                <a:cs typeface="Calibri"/>
              </a:rPr>
              <a:t>сенсорное</a:t>
            </a:r>
            <a:endParaRPr lang="ru-RU" sz="1400" b="1" spc="305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>
                <a:latin typeface="Calibri"/>
                <a:cs typeface="Calibri"/>
              </a:rPr>
              <a:t>Количество скоростей: </a:t>
            </a:r>
            <a:r>
              <a:rPr lang="ru-RU" sz="1400" b="1" spc="-10" dirty="0">
                <a:latin typeface="Calibri"/>
                <a:cs typeface="Calibri"/>
              </a:rPr>
              <a:t>3</a:t>
            </a:r>
            <a:endParaRPr sz="14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sz="1400" b="1" dirty="0">
                <a:latin typeface="Calibri"/>
                <a:cs typeface="Calibri"/>
              </a:rPr>
              <a:t>LED</a:t>
            </a:r>
            <a:r>
              <a:rPr lang="en-US" sz="1400" dirty="0">
                <a:latin typeface="Calibri"/>
                <a:cs typeface="Calibri"/>
              </a:rPr>
              <a:t> </a:t>
            </a:r>
            <a:r>
              <a:rPr lang="ru-RU" sz="1400" dirty="0">
                <a:latin typeface="Calibri"/>
                <a:cs typeface="Calibri"/>
              </a:rPr>
              <a:t>освещение: </a:t>
            </a:r>
            <a:r>
              <a:rPr lang="ru-RU" sz="1400" b="1" dirty="0">
                <a:latin typeface="Calibri"/>
                <a:cs typeface="Calibri"/>
              </a:rPr>
              <a:t>1*2вт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Уровень шума – 59 дБ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>
                <a:latin typeface="Calibri"/>
                <a:cs typeface="Calibri"/>
              </a:rPr>
              <a:t>Алюминиевый 5-слойный </a:t>
            </a:r>
            <a:r>
              <a:rPr lang="ru-RU" sz="1400" b="1" spc="-10" dirty="0" err="1">
                <a:latin typeface="Calibri"/>
                <a:cs typeface="Calibri"/>
              </a:rPr>
              <a:t>жироулавливающий</a:t>
            </a:r>
            <a:r>
              <a:rPr lang="ru-RU" sz="1400" b="1" spc="-10" dirty="0">
                <a:latin typeface="Calibri"/>
                <a:cs typeface="Calibri"/>
              </a:rPr>
              <a:t> фильтр – в комплекте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b="1" spc="-10" dirty="0">
                <a:latin typeface="Calibri"/>
                <a:cs typeface="Calibri"/>
              </a:rPr>
              <a:t>Угольный фильтр -  </a:t>
            </a:r>
            <a:r>
              <a:rPr lang="ru-RU" sz="1400" b="1" spc="-10" dirty="0" err="1">
                <a:latin typeface="Calibri"/>
                <a:cs typeface="Calibri"/>
              </a:rPr>
              <a:t>доп</a:t>
            </a:r>
            <a:r>
              <a:rPr lang="ru-RU" sz="1400" b="1" spc="-10" dirty="0">
                <a:latin typeface="Calibri"/>
                <a:cs typeface="Calibri"/>
              </a:rPr>
              <a:t>/опция</a:t>
            </a:r>
            <a:r>
              <a:rPr lang="ru-RU" sz="1400" spc="-10" dirty="0">
                <a:latin typeface="Calibri"/>
                <a:cs typeface="Calibri"/>
              </a:rPr>
              <a:t>, мод. </a:t>
            </a:r>
            <a:r>
              <a:rPr lang="en-US" sz="1400" b="1" spc="-10" dirty="0">
                <a:latin typeface="Calibri"/>
                <a:cs typeface="Calibri"/>
              </a:rPr>
              <a:t>DFC120</a:t>
            </a:r>
            <a:r>
              <a:rPr lang="ru-RU" sz="1400" b="1" spc="-10" dirty="0">
                <a:latin typeface="Calibri"/>
                <a:cs typeface="Calibri"/>
              </a:rPr>
              <a:t>-2</a:t>
            </a:r>
            <a:r>
              <a:rPr lang="en-US" sz="1400" b="1" spc="-10" dirty="0">
                <a:latin typeface="Calibri"/>
                <a:cs typeface="Calibri"/>
              </a:rPr>
              <a:t> </a:t>
            </a:r>
            <a:r>
              <a:rPr lang="en-US" sz="1400" spc="-10" dirty="0">
                <a:latin typeface="Calibri"/>
                <a:cs typeface="Calibri"/>
              </a:rPr>
              <a:t>(</a:t>
            </a:r>
            <a:r>
              <a:rPr lang="ru-RU" sz="1400" spc="-10">
                <a:latin typeface="Calibri"/>
                <a:cs typeface="Calibri"/>
              </a:rPr>
              <a:t>в упаковке </a:t>
            </a:r>
            <a:r>
              <a:rPr lang="ru-RU" sz="1400" spc="-10" dirty="0">
                <a:latin typeface="Calibri"/>
                <a:cs typeface="Calibri"/>
              </a:rPr>
              <a:t>2шт), </a:t>
            </a:r>
            <a:r>
              <a:rPr lang="ru-RU" sz="1400" b="1" spc="-10" dirty="0">
                <a:latin typeface="Calibri"/>
                <a:cs typeface="Calibri"/>
              </a:rPr>
              <a:t>для комплектации вытяжки</a:t>
            </a:r>
            <a:r>
              <a:rPr lang="ru-RU" sz="1400" spc="-10" dirty="0">
                <a:latin typeface="Calibri"/>
                <a:cs typeface="Calibri"/>
              </a:rPr>
              <a:t> необходимо </a:t>
            </a:r>
            <a:r>
              <a:rPr lang="ru-RU" sz="1400" b="1" spc="-10" dirty="0">
                <a:latin typeface="Calibri"/>
                <a:cs typeface="Calibri"/>
              </a:rPr>
              <a:t>2</a:t>
            </a:r>
            <a:r>
              <a:rPr lang="ru-RU" sz="1400" spc="-10" dirty="0">
                <a:latin typeface="Calibri"/>
                <a:cs typeface="Calibri"/>
              </a:rPr>
              <a:t> фильтра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sz="1400" spc="-10" dirty="0">
                <a:latin typeface="Calibri"/>
                <a:cs typeface="Calibri"/>
              </a:rPr>
              <a:t>Ø </a:t>
            </a:r>
            <a:r>
              <a:rPr lang="ru-RU" sz="1400" spc="-10" dirty="0">
                <a:latin typeface="Calibri"/>
                <a:cs typeface="Calibri"/>
              </a:rPr>
              <a:t>воздуховода - 150мм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 err="1">
                <a:latin typeface="Calibri"/>
                <a:cs typeface="Calibri"/>
              </a:rPr>
              <a:t>Цвет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чёрный</a:t>
            </a:r>
            <a:r>
              <a:rPr lang="ru-RU" sz="1400" spc="-10" dirty="0">
                <a:latin typeface="Calibri"/>
                <a:cs typeface="Calibri"/>
              </a:rPr>
              <a:t> или белый, материал - </a:t>
            </a:r>
            <a:r>
              <a:rPr lang="ru-RU" sz="1400" b="1" spc="-10" dirty="0">
                <a:latin typeface="Calibri"/>
                <a:cs typeface="Calibri"/>
              </a:rPr>
              <a:t>стекло</a:t>
            </a:r>
            <a:endParaRPr sz="1400" b="1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Calibri"/>
                <a:cs typeface="Calibri"/>
              </a:rPr>
              <a:t>Размеры</a:t>
            </a:r>
            <a:r>
              <a:rPr sz="1400" spc="-10" dirty="0">
                <a:latin typeface="Calibri"/>
                <a:cs typeface="Calibri"/>
              </a:rPr>
              <a:t> (ШхГхВ)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lang="ru-RU" sz="1400" spc="-35" dirty="0">
                <a:latin typeface="Calibri"/>
                <a:cs typeface="Calibri"/>
              </a:rPr>
              <a:t>с</a:t>
            </a:r>
            <a:r>
              <a:rPr sz="1400" dirty="0">
                <a:latin typeface="Calibri"/>
                <a:cs typeface="Calibri"/>
              </a:rPr>
              <a:t>м: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59,5х30,9х34,75</a:t>
            </a:r>
            <a:endParaRPr sz="14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Вес</a:t>
            </a:r>
            <a:r>
              <a:rPr lang="ru-RU" sz="1400" spc="-65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(нетто/брутто),</a:t>
            </a:r>
            <a:r>
              <a:rPr lang="ru-RU" sz="1400" spc="-70" dirty="0">
                <a:latin typeface="Calibri"/>
                <a:cs typeface="Calibri"/>
              </a:rPr>
              <a:t> </a:t>
            </a:r>
            <a:r>
              <a:rPr lang="ru-RU" sz="1400" dirty="0">
                <a:latin typeface="Calibri"/>
                <a:cs typeface="Calibri"/>
              </a:rPr>
              <a:t>кг:</a:t>
            </a:r>
            <a:r>
              <a:rPr lang="ru-RU" sz="1400" spc="-35" dirty="0">
                <a:latin typeface="Calibri"/>
                <a:cs typeface="Calibri"/>
              </a:rPr>
              <a:t> 9/10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6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6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4073" y="413165"/>
            <a:ext cx="1645919" cy="53035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8DF5C2F-A437-4BA1-8378-F346830C23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521" y="82603"/>
            <a:ext cx="1147885" cy="860913"/>
          </a:xfrm>
          <a:prstGeom prst="rect">
            <a:avLst/>
          </a:prstGeom>
        </p:spPr>
      </p:pic>
      <p:pic>
        <p:nvPicPr>
          <p:cNvPr id="11" name="图片 4">
            <a:extLst>
              <a:ext uri="{FF2B5EF4-FFF2-40B4-BE49-F238E27FC236}">
                <a16:creationId xmlns:a16="http://schemas.microsoft.com/office/drawing/2014/main" id="{1FF9B61E-7688-489D-BDFD-6EA17EEA2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88856" y="6107005"/>
            <a:ext cx="1961136" cy="34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C36170-FDA5-4574-9CE5-DD5BA7CD91D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1" y="1040909"/>
            <a:ext cx="2859500" cy="28595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E14143D-9D6C-4092-9D1B-FBEF5DC7710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5979" y="3089426"/>
            <a:ext cx="2702839" cy="268416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5F12FC-8996-4B25-A2D2-ADB53646EFD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134" y="4225254"/>
            <a:ext cx="1849610" cy="222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9630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1306" y="364150"/>
            <a:ext cx="435463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ORIANA 315 NM</a:t>
            </a:r>
            <a:endParaRPr sz="4000" b="1"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91306" y="1670649"/>
            <a:ext cx="5529596" cy="360803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Цилиндрическая </a:t>
            </a:r>
            <a:r>
              <a:rPr lang="ru-RU" b="1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пристенная</a:t>
            </a:r>
            <a:r>
              <a:rPr lang="ru-RU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вытяжка</a:t>
            </a:r>
          </a:p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Ширина: </a:t>
            </a:r>
            <a:r>
              <a:rPr lang="ru-RU" sz="1400" b="1" spc="-10" dirty="0">
                <a:latin typeface="Calibri"/>
                <a:cs typeface="Calibri"/>
              </a:rPr>
              <a:t>35 см</a:t>
            </a:r>
          </a:p>
          <a:p>
            <a:pPr marL="299085" indent="-287020"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>
                <a:latin typeface="Calibri"/>
                <a:cs typeface="Calibri"/>
              </a:rPr>
              <a:t>Глубина: 43 см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Производительность: </a:t>
            </a:r>
            <a:r>
              <a:rPr lang="ru-RU" sz="1400" b="1" spc="-10" dirty="0">
                <a:latin typeface="Calibri"/>
                <a:cs typeface="Calibri"/>
              </a:rPr>
              <a:t>1 400 м3/час </a:t>
            </a:r>
            <a:r>
              <a:rPr lang="ru-RU" sz="1400" spc="-10" dirty="0">
                <a:latin typeface="Calibri"/>
                <a:cs typeface="Calibri"/>
              </a:rPr>
              <a:t>(Отвод, рециркуляция),</a:t>
            </a:r>
            <a:r>
              <a:rPr lang="en-US" sz="1400" spc="-10" dirty="0">
                <a:latin typeface="Calibri"/>
                <a:cs typeface="Calibri"/>
              </a:rPr>
              <a:t> </a:t>
            </a:r>
            <a:endParaRPr lang="ru-RU" sz="1400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20" dirty="0">
                <a:latin typeface="Calibri"/>
                <a:cs typeface="Calibri"/>
              </a:rPr>
              <a:t>Управление: </a:t>
            </a:r>
            <a:r>
              <a:rPr lang="ru-RU" sz="1400" b="1" spc="-20" dirty="0">
                <a:latin typeface="Calibri"/>
                <a:cs typeface="Calibri"/>
              </a:rPr>
              <a:t>механическое</a:t>
            </a:r>
            <a:endParaRPr lang="ru-RU" sz="1400" b="1" spc="305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>
                <a:latin typeface="Calibri"/>
                <a:cs typeface="Calibri"/>
              </a:rPr>
              <a:t>Количество скоростей: </a:t>
            </a:r>
            <a:r>
              <a:rPr lang="ru-RU" sz="1400" b="1" spc="-10" dirty="0">
                <a:latin typeface="Calibri"/>
                <a:cs typeface="Calibri"/>
              </a:rPr>
              <a:t>3</a:t>
            </a:r>
            <a:endParaRPr sz="1400" b="1" spc="-1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n-US" sz="1400" b="1" dirty="0">
                <a:latin typeface="Calibri"/>
                <a:cs typeface="Calibri"/>
              </a:rPr>
              <a:t>LED</a:t>
            </a:r>
            <a:r>
              <a:rPr lang="en-US" sz="1400" dirty="0">
                <a:latin typeface="Calibri"/>
                <a:cs typeface="Calibri"/>
              </a:rPr>
              <a:t> </a:t>
            </a:r>
            <a:r>
              <a:rPr lang="ru-RU" sz="1400" dirty="0">
                <a:latin typeface="Calibri"/>
                <a:cs typeface="Calibri"/>
              </a:rPr>
              <a:t>освещение: </a:t>
            </a:r>
            <a:r>
              <a:rPr lang="ru-RU" sz="1400" b="1" dirty="0">
                <a:latin typeface="Calibri"/>
                <a:cs typeface="Calibri"/>
              </a:rPr>
              <a:t>2*2вт</a:t>
            </a: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>
                <a:latin typeface="Calibri"/>
                <a:cs typeface="Calibri"/>
              </a:rPr>
              <a:t>Алюминиевый </a:t>
            </a:r>
            <a:r>
              <a:rPr lang="ru-RU" sz="1400" spc="-10" dirty="0" err="1">
                <a:latin typeface="Calibri"/>
                <a:cs typeface="Calibri"/>
              </a:rPr>
              <a:t>жироулавливающий</a:t>
            </a:r>
            <a:r>
              <a:rPr lang="ru-RU" sz="1400" spc="-10" dirty="0">
                <a:latin typeface="Calibri"/>
                <a:cs typeface="Calibri"/>
              </a:rPr>
              <a:t> фильтр – в комплекте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spc="-10" dirty="0">
                <a:latin typeface="Calibri"/>
                <a:cs typeface="Calibri"/>
              </a:rPr>
              <a:t>Угольный фильтр -  опция, мод. </a:t>
            </a:r>
            <a:r>
              <a:rPr lang="en-US" sz="1400" spc="-10" dirty="0">
                <a:latin typeface="Calibri"/>
                <a:cs typeface="Calibri"/>
              </a:rPr>
              <a:t>DFC070 (</a:t>
            </a:r>
            <a:r>
              <a:rPr lang="ru-RU" sz="1400" spc="-10" dirty="0">
                <a:latin typeface="Calibri"/>
                <a:cs typeface="Calibri"/>
              </a:rPr>
              <a:t>в комплекте 1шт), для комплектации вытяжки необходимо 2 фильтра </a:t>
            </a: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 err="1">
                <a:latin typeface="Calibri"/>
                <a:cs typeface="Calibri"/>
              </a:rPr>
              <a:t>Цвет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чёрный</a:t>
            </a:r>
            <a:endParaRPr sz="1400" dirty="0">
              <a:latin typeface="Calibri"/>
              <a:cs typeface="Calibri"/>
            </a:endParaRPr>
          </a:p>
          <a:p>
            <a:pPr marL="299085" indent="-287020">
              <a:spcBef>
                <a:spcPts val="3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Calibri"/>
                <a:cs typeface="Calibri"/>
              </a:rPr>
              <a:t>Размеры</a:t>
            </a:r>
            <a:r>
              <a:rPr sz="1400" spc="-10" dirty="0">
                <a:latin typeface="Calibri"/>
                <a:cs typeface="Calibri"/>
              </a:rPr>
              <a:t> (ШхГхВ)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lang="ru-RU" sz="1400" spc="-35" dirty="0">
                <a:latin typeface="Calibri"/>
                <a:cs typeface="Calibri"/>
              </a:rPr>
              <a:t>с</a:t>
            </a:r>
            <a:r>
              <a:rPr sz="1400" dirty="0">
                <a:latin typeface="Calibri"/>
                <a:cs typeface="Calibri"/>
              </a:rPr>
              <a:t>м: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lang="en-US" sz="1400" spc="-10" dirty="0">
                <a:latin typeface="Calibri"/>
                <a:cs typeface="Calibri"/>
              </a:rPr>
              <a:t>35</a:t>
            </a:r>
            <a:r>
              <a:rPr lang="ru-RU" sz="1400" spc="-10" dirty="0">
                <a:latin typeface="Calibri"/>
                <a:cs typeface="Calibri"/>
              </a:rPr>
              <a:t>,</a:t>
            </a:r>
            <a:r>
              <a:rPr lang="en-US" sz="1400" spc="-10" dirty="0">
                <a:latin typeface="Calibri"/>
                <a:cs typeface="Calibri"/>
              </a:rPr>
              <a:t>15x43x93</a:t>
            </a:r>
            <a:endParaRPr sz="1400" dirty="0">
              <a:latin typeface="Calibri"/>
              <a:cs typeface="Calibri"/>
            </a:endParaRPr>
          </a:p>
          <a:p>
            <a:pPr marL="299085" indent="-287020">
              <a:spcBef>
                <a:spcPts val="33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ru-RU" sz="1400" dirty="0">
                <a:latin typeface="Calibri"/>
                <a:cs typeface="Calibri"/>
              </a:rPr>
              <a:t>Вес</a:t>
            </a:r>
            <a:r>
              <a:rPr lang="ru-RU" sz="1400" spc="-65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(нетто/брутто),</a:t>
            </a:r>
            <a:r>
              <a:rPr lang="ru-RU" sz="1400" spc="-70" dirty="0">
                <a:latin typeface="Calibri"/>
                <a:cs typeface="Calibri"/>
              </a:rPr>
              <a:t> </a:t>
            </a:r>
            <a:r>
              <a:rPr lang="ru-RU" sz="1400" dirty="0">
                <a:latin typeface="Calibri"/>
                <a:cs typeface="Calibri"/>
              </a:rPr>
              <a:t>кг:</a:t>
            </a:r>
            <a:r>
              <a:rPr lang="ru-RU" sz="1400" spc="-35" dirty="0">
                <a:latin typeface="Calibri"/>
                <a:cs typeface="Calibri"/>
              </a:rPr>
              <a:t> 13,7/15,8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9" name="object 3">
            <a:extLst>
              <a:ext uri="{FF2B5EF4-FFF2-40B4-BE49-F238E27FC236}">
                <a16:creationId xmlns:a16="http://schemas.microsoft.com/office/drawing/2014/main" id="{98FA8BBB-6D36-44E4-9F68-9E6BB951513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2"/>
            <a:ext cx="185927" cy="68579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25D62DB-7B03-4A54-943B-2C3F271FC7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828" y="198872"/>
            <a:ext cx="1004631" cy="753473"/>
          </a:xfrm>
          <a:prstGeom prst="rect">
            <a:avLst/>
          </a:prstGeom>
        </p:spPr>
      </p:pic>
      <p:pic>
        <p:nvPicPr>
          <p:cNvPr id="13" name="object 3">
            <a:extLst>
              <a:ext uri="{FF2B5EF4-FFF2-40B4-BE49-F238E27FC236}">
                <a16:creationId xmlns:a16="http://schemas.microsoft.com/office/drawing/2014/main" id="{AA2500DC-0674-42B5-A9AA-E7881DE7BCCE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64838" y="276363"/>
            <a:ext cx="1645919" cy="53035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27BEE41-6E45-44A7-A65B-1CAC541F9C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2107" y="1206993"/>
            <a:ext cx="1810003" cy="463932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5B476DD-385F-49E2-BFAE-78A861DA997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5480" y="3195960"/>
            <a:ext cx="1974039" cy="312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3653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80857" y="1223214"/>
            <a:ext cx="6141554" cy="4839786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Ширина: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45 см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Вместимость: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комплектов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Энергоэффективность: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А++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Управление: механическое,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LED-дисплей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уровня/2 корзины для посуды + корзина для столовых приборов,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разбрызгивателя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Расход воды: _ л, Уровень шума: 49 дБ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программ: 6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2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интенсивная, эко, быстрая, норм/стандарт, бокалы)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температурных режимов: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(40-45-50-55-60-65-70°C)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Половинная загрузка, Таймер отсрочки 1-24 ч, Луч на полу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Сушка конденсационная, Регулировка высоты верхней корзины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Звуковой сигнал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после завершения цикла/при неисправностях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средств 3в1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Система умягчения воды, Режим энергосбережения, Сенсор мутности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Индикация (белый цвет):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соли/ ополаскивателя/ отсутствия соли-ополаскивателя/ времени до окончания программы/запуска-окончания-отмены программы/ неисправности/ половинной загрузки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Защита от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протечек (обычная)/переполнения водой/перегрева, Система обнаружения неисправностей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Цвет корпуса – серебристый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Размеры без упаковки (</a:t>
            </a:r>
            <a:r>
              <a:rPr lang="ru-R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ШхГхВ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см: 44.8x55x81.5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Размеры ниши встраивания (</a:t>
            </a:r>
            <a:r>
              <a:rPr lang="ru-R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ШхГхВ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см: 45x58x82 (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крепление фасада - жёсткое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 (нетто/брутто), кг: 30,5/35,5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Гарантия – 3 года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5927" cy="68579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07880" y="365759"/>
            <a:ext cx="1645919" cy="53035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8200" y="408109"/>
            <a:ext cx="414034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635">
              <a:lnSpc>
                <a:spcPct val="100000"/>
              </a:lnSpc>
              <a:spcBef>
                <a:spcPts val="100"/>
              </a:spcBef>
            </a:pPr>
            <a:r>
              <a:rPr lang="en-US" b="1" dirty="0"/>
              <a:t>DDW 06S Amelia</a:t>
            </a:r>
            <a:endParaRPr b="1" spc="-1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964F9F-DBB7-4CE8-9B7C-5485A9D1D4D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8542" y="282670"/>
            <a:ext cx="1004631" cy="7534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7BDDAC-5311-4974-8BAD-950ED27767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1223214"/>
            <a:ext cx="3115110" cy="427732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80FFDC4-3920-4D4F-ADF0-1BF4EBE939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131" y="5759957"/>
            <a:ext cx="3858163" cy="762106"/>
          </a:xfrm>
          <a:prstGeom prst="rect">
            <a:avLst/>
          </a:prstGeom>
        </p:spPr>
      </p:pic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95B59380-D417-4ECC-8AFD-5C480957E59C}"/>
              </a:ext>
            </a:extLst>
          </p:cNvPr>
          <p:cNvCxnSpPr>
            <a:cxnSpLocks/>
          </p:cNvCxnSpPr>
          <p:nvPr/>
        </p:nvCxnSpPr>
        <p:spPr>
          <a:xfrm>
            <a:off x="243926" y="5225869"/>
            <a:ext cx="470516" cy="606760"/>
          </a:xfrm>
          <a:prstGeom prst="straightConnector1">
            <a:avLst/>
          </a:prstGeom>
          <a:ln w="28575">
            <a:solidFill>
              <a:srgbClr val="0000FF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20538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80857" y="1223214"/>
            <a:ext cx="6141554" cy="4839786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Ширина: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45 см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Вместимость: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комплектов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Энергоэффективность: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А++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Управление: механическое,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LED-дисплей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уровня/3 корзины (3-тья-</a:t>
            </a:r>
            <a:r>
              <a:rPr lang="en-US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EasyTray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разбрызгивателя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Расход воды: _ л, Уровень шума: 49 дБ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программ: 6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2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интенсивная, эко, быстрая, норм/стандарт, бокалы)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температурных режимов: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(40-45-50-55-60-65-70°C)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Половинная загрузка, Таймер отсрочки 1-24 ч, Луч на полу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Сушка конденсационная, Регулировка высоты верхней корзины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Звуковой сигнал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после завершения цикла/при неисправностях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средств 3в1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Система умягчения воды, Режим энергосбережения, Сенсор мутности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Индикация (белый цвет):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соли/ ополаскивателя/ отсутствия соли-ополаскивателя/ времени до окончания программы/запуска-окончания-отмены программы/ неисправности/ половинной загрузки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Защита от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протечек (обычная)/переполнения водой/перегрева, Система обнаружения неисправностей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Цвет корпуса – серебристый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Размеры без упаковки (</a:t>
            </a:r>
            <a:r>
              <a:rPr lang="ru-R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ШхГхВ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см: 44.8x55x81.5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Размеры ниши встраивания (</a:t>
            </a:r>
            <a:r>
              <a:rPr lang="ru-R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ШхГхВ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см: 45x58x82 (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крепление фасада - жёсткое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 (нетто/брутто), кг: 30,5/35,5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Гарантия – 3 года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5927" cy="68579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07880" y="365759"/>
            <a:ext cx="1645919" cy="53035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8199" y="408109"/>
            <a:ext cx="4962253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635">
              <a:lnSpc>
                <a:spcPct val="100000"/>
              </a:lnSpc>
              <a:spcBef>
                <a:spcPts val="100"/>
              </a:spcBef>
            </a:pPr>
            <a:r>
              <a:rPr lang="en-US" b="1" dirty="0"/>
              <a:t>DDW 06S Magnesite</a:t>
            </a:r>
            <a:endParaRPr b="1" spc="-1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964F9F-DBB7-4CE8-9B7C-5485A9D1D4D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5772" y="100375"/>
            <a:ext cx="1004631" cy="7534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2E1FDF-2EDA-4F89-9A95-E464CC335E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578" y="1187012"/>
            <a:ext cx="2991267" cy="430590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6FAFC3A-0CB6-4ECA-889D-DAED50B731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199" y="5721385"/>
            <a:ext cx="3322937" cy="655155"/>
          </a:xfrm>
          <a:prstGeom prst="rect">
            <a:avLst/>
          </a:prstGeom>
        </p:spPr>
      </p:pic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0ABAEBD-2E72-430D-8F42-5589C6BBB304}"/>
              </a:ext>
            </a:extLst>
          </p:cNvPr>
          <p:cNvCxnSpPr>
            <a:cxnSpLocks/>
          </p:cNvCxnSpPr>
          <p:nvPr/>
        </p:nvCxnSpPr>
        <p:spPr>
          <a:xfrm>
            <a:off x="532760" y="5189533"/>
            <a:ext cx="470516" cy="606760"/>
          </a:xfrm>
          <a:prstGeom prst="straightConnector1">
            <a:avLst/>
          </a:prstGeom>
          <a:ln w="28575">
            <a:solidFill>
              <a:srgbClr val="0000FF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44782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80857" y="1223214"/>
            <a:ext cx="6141554" cy="4839786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Ширина: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45 см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Вместимость: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комплектов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Энергоэффективность: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А+++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Управление: механическое,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LED-дисплей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уровня/3 корзины (3-тья-</a:t>
            </a:r>
            <a:r>
              <a:rPr lang="en-US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EasyTray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разбрызгивателя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Расход воды: _ л, Уровень шума: 49 дБ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программ: 6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(интенсивная, эко, быстрая, норм/стандарт, бокалы, 90 мин)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температурных режимов: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(45-55-60-65-72°C)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Половинная загрузка, Таймер отсрочки 1-24 ч, </a:t>
            </a:r>
            <a:r>
              <a:rPr lang="ru-RU" sz="12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АВТООТКРЫВАНИЕ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Луч на полу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Сушка конденсационная, Регулировка высоты верхней корзины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Звуковой сигнал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после завершения цикла/при неисправностях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средств 3в1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Система умягчения воды, Режим энергосбережения, Сенсор мутности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Индикация (белый цвет):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соли/ ополаскивателя/ отсутствия соли-ополаскивателя/ времени до окончания программы/запуска-окончания-отмены программы/ неисправности/ половинной загрузки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Защита от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протечек (обычная)/переполнения водой/перегрева, Система обнаружения неисправностей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Цвет корпуса – серебристый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Размеры без упаковки (</a:t>
            </a:r>
            <a:r>
              <a:rPr lang="ru-R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ШхГхВ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см: 44.8x55x81.5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Размеры ниши встраивания (</a:t>
            </a:r>
            <a:r>
              <a:rPr lang="ru-R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ШхГхВ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см: 45x58x82 (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крепление фасада - жёсткое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 (нетто/брутто), кг: 30,5/35,5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Гарантия – 3 года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5927" cy="68579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07880" y="365759"/>
            <a:ext cx="1645919" cy="53035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8200" y="408109"/>
            <a:ext cx="429309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635">
              <a:lnSpc>
                <a:spcPct val="100000"/>
              </a:lnSpc>
              <a:spcBef>
                <a:spcPts val="100"/>
              </a:spcBef>
            </a:pPr>
            <a:r>
              <a:rPr lang="en-US" b="1" dirty="0"/>
              <a:t>DDW 08S Sodalite</a:t>
            </a:r>
            <a:endParaRPr b="1" spc="-1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964F9F-DBB7-4CE8-9B7C-5485A9D1D4D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1091" y="142637"/>
            <a:ext cx="1004631" cy="75347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AD25D20-90F9-44B5-AD02-954600835FE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2577" y="1266522"/>
            <a:ext cx="2821151" cy="415845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A23CD86-E735-4F92-B37C-C34FE3C364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211" y="5838772"/>
            <a:ext cx="4089082" cy="517261"/>
          </a:xfrm>
          <a:prstGeom prst="rect">
            <a:avLst/>
          </a:prstGeom>
        </p:spPr>
      </p:pic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AE847CB9-7339-4AD1-8753-CFAA1B4D012F}"/>
              </a:ext>
            </a:extLst>
          </p:cNvPr>
          <p:cNvCxnSpPr>
            <a:cxnSpLocks/>
          </p:cNvCxnSpPr>
          <p:nvPr/>
        </p:nvCxnSpPr>
        <p:spPr>
          <a:xfrm>
            <a:off x="3133817" y="5495278"/>
            <a:ext cx="358120" cy="399495"/>
          </a:xfrm>
          <a:prstGeom prst="straightConnector1">
            <a:avLst/>
          </a:prstGeom>
          <a:ln w="28575">
            <a:solidFill>
              <a:srgbClr val="0000FF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64845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80857" y="1044580"/>
            <a:ext cx="6141554" cy="505010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Ширина: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45 см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Вместимость: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комплектов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Инверторный мотор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Энергоэффективность: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А+++,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 мойки/сушки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А/А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Управление: сенсорное,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LED-дисплей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уровня/3 корзины,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разбрызгивателя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Расход воды: 9,1 л, Уровень шума: 49 дБ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программ: 8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(Предварительная мойка, интенсивная, эко, быстрая, норм/стандарт, бокалы, Самоочищение (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Self-</a:t>
            </a:r>
            <a:r>
              <a:rPr lang="ru-RU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clean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Детские бутылочки (Гигиена))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температурных режимов: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(49-50-65-70-72°C)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Половинная загрузка, Таймер отсрочки 1-24 ч, </a:t>
            </a:r>
            <a:r>
              <a:rPr lang="ru-RU" sz="12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АВТООТКРЫВАНИЕ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Луч на полу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Сушка конденсационная, Регулировка высоты верхней корзины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Звуковой сигнал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после завершения цикла/при неисправностях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средств 3в1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Система умягчения воды, Режим энергосбережения, 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Индикация (белый цвет):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соли/ ополаскивателя/ отсутствия соли-ополаскивателя/ времени до окончания программы/запуска-окончания-отмены программы/ неисправности/ половинной загрузки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Защита от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протечек (обычная)/переполнения водой/перегрева, Система обнаружения неисправностей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Цвет корпуса – серебристый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Размеры без упаковки (</a:t>
            </a:r>
            <a:r>
              <a:rPr lang="ru-R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ШхГхВ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см:  44.8х56.0х81.6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Размеры ниши встраивания (</a:t>
            </a:r>
            <a:r>
              <a:rPr lang="ru-R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ШхГхВ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см: 45.3х58.6х82-88 (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крепление фасада - жёсткое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 (нетто/брутто), кг: 27,5/31,5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Гарантия – 3 года</a:t>
            </a:r>
            <a:endParaRPr lang="ru-RU" sz="13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5927" cy="68579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07880" y="365759"/>
            <a:ext cx="1645919" cy="53035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8200" y="408109"/>
            <a:ext cx="429309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635">
              <a:lnSpc>
                <a:spcPct val="100000"/>
              </a:lnSpc>
              <a:spcBef>
                <a:spcPts val="100"/>
              </a:spcBef>
            </a:pPr>
            <a:r>
              <a:rPr lang="en-US" b="1" dirty="0"/>
              <a:t>DDW 08S </a:t>
            </a:r>
            <a:r>
              <a:rPr lang="en-US" b="1" dirty="0" err="1"/>
              <a:t>Topazio</a:t>
            </a:r>
            <a:endParaRPr b="1" spc="-1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964F9F-DBB7-4CE8-9B7C-5485A9D1D4D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1091" y="142637"/>
            <a:ext cx="1004631" cy="7534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B7232B2-40DE-4051-BDBE-3A7B3313A3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8086" y="1097259"/>
            <a:ext cx="2802595" cy="455561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82F47F6-FD2C-414E-8278-A668FD14E91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589" y="6058856"/>
            <a:ext cx="4725442" cy="505715"/>
          </a:xfrm>
          <a:prstGeom prst="rect">
            <a:avLst/>
          </a:prstGeom>
        </p:spPr>
      </p:pic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A1157417-1382-4918-BFD1-FE5FA8A3B0D2}"/>
              </a:ext>
            </a:extLst>
          </p:cNvPr>
          <p:cNvCxnSpPr>
            <a:cxnSpLocks/>
          </p:cNvCxnSpPr>
          <p:nvPr/>
        </p:nvCxnSpPr>
        <p:spPr>
          <a:xfrm>
            <a:off x="3780984" y="5652089"/>
            <a:ext cx="399697" cy="512017"/>
          </a:xfrm>
          <a:prstGeom prst="straightConnector1">
            <a:avLst/>
          </a:prstGeom>
          <a:ln w="28575">
            <a:solidFill>
              <a:srgbClr val="0000FF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1142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80857" y="1223214"/>
            <a:ext cx="6141554" cy="4839786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Ширина: </a:t>
            </a:r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см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Вместимость: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 комплектов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Энергоэффективность: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А++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Управление: механическое,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LED-дисплей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уровня/3 корзины (3-тья-</a:t>
            </a:r>
            <a:r>
              <a:rPr lang="en-US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EasyTray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разбрызгивателя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Расход воды: _ л, Уровень шума: 49 дБ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программ: 6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(интенсивная, эко, быстрая, норм/стандарт, бокалы,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90 мин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температурных режимов: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(45-50-55-60-65°C)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Половинная загрузка, Таймер отсрочки 1-24 ч, Луч на полу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Сушка конденсационная, Регулировка высоты верхней корзины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Звуковой сигнал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после завершения цикла/при неисправностях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средств 3в1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Система умягчения воды, Режим энергосбережения, Сенсор мутности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Индикация (белый цвет):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соли/ ополаскивателя/ отсутствия соли-ополаскивателя/ времени до окончания программы/запуска-окончания-отмены программы/ неисправности/ половинной загрузки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Защита от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протечек (обычная)/переполнения водой/перегрева, Система обнаружения неисправностей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Цвет корпуса – серебристый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Размеры без упаковки (</a:t>
            </a:r>
            <a:r>
              <a:rPr lang="ru-R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ШхГхВ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см: 59.8х55х81.5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Размеры ниши встраивания (</a:t>
            </a:r>
            <a:r>
              <a:rPr lang="ru-R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ШхГхВ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см: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60x58x82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крепление фасада - жёсткое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 (нетто/брутто), кг: 33,5/39,5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Гарантия – 3 года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5927" cy="68579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07880" y="365759"/>
            <a:ext cx="1645919" cy="53035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8199" y="408109"/>
            <a:ext cx="4962253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635">
              <a:lnSpc>
                <a:spcPct val="100000"/>
              </a:lnSpc>
              <a:spcBef>
                <a:spcPts val="100"/>
              </a:spcBef>
            </a:pPr>
            <a:r>
              <a:rPr lang="en-US" b="1" dirty="0"/>
              <a:t>DDW 06F Magnesite</a:t>
            </a:r>
            <a:endParaRPr b="1" spc="-1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964F9F-DBB7-4CE8-9B7C-5485A9D1D4D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5772" y="100375"/>
            <a:ext cx="1004631" cy="75347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6AB03CC-24DF-4252-9962-D07D279890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3692" y="5589826"/>
            <a:ext cx="2813225" cy="67680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47279B-EE5A-44BA-BB88-687DF9E3EA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1285" y="1268174"/>
            <a:ext cx="3735923" cy="417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37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80857" y="1223214"/>
            <a:ext cx="6141554" cy="4839786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Ширина: </a:t>
            </a: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см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Вместимость: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комплектов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Энергоэффективность: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А+++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Управление: механическое,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LED-дисплей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уровня/3 корзины (3-тья-</a:t>
            </a:r>
            <a:r>
              <a:rPr lang="en-US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EasyTray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разбрызгивателя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Расход воды: _ л, Уровень шума: 49 дБ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программ: 6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(интенсивная, эко, быстрая, норм/стандарт, бокалы,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90 мин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температурных режимов: </a:t>
            </a: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(45-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50-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55-60-65-72°C)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Половинная загрузка, Таймер отсрочки 1-24 ч, </a:t>
            </a:r>
            <a:r>
              <a:rPr lang="ru-RU" sz="12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АВТООТКРЫВАНИЕ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Луч на полу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Сушка конденсационная, Регулировка высоты верхней корзины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Звуковой сигнал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после завершения цикла/при неисправностях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средств 3в1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Система умягчения воды, Режим энергосбережения, Сенсор мутности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Индикация (белый цвет):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соли/ ополаскивателя/ отсутствия соли-ополаскивателя/ времени до окончания программы/запуска-окончания-отмены программы/ неисправности/ половинной загрузки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Защита от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протечек (обычная)/переполнения водой/перегрева, Система обнаружения неисправностей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Цвет корпуса – серебристый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Размеры без упаковки (</a:t>
            </a:r>
            <a:r>
              <a:rPr lang="ru-R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ШхГхВ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см: 59.8х55х81.5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Размеры ниши встраивания (</a:t>
            </a:r>
            <a:r>
              <a:rPr lang="ru-R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ШхГхВ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см: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60x58x82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крепление фасада - жёсткое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 (нетто/брутто), кг: 3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,5/3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,5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Гарантия – </a:t>
            </a:r>
            <a:r>
              <a:rPr lang="ru-RU" sz="13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года</a:t>
            </a:r>
            <a:endParaRPr lang="ru-RU" sz="13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5927" cy="68579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07880" y="365759"/>
            <a:ext cx="1645919" cy="53035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8200" y="408109"/>
            <a:ext cx="429309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635">
              <a:lnSpc>
                <a:spcPct val="100000"/>
              </a:lnSpc>
              <a:spcBef>
                <a:spcPts val="100"/>
              </a:spcBef>
            </a:pPr>
            <a:r>
              <a:rPr lang="en-US" b="1" dirty="0"/>
              <a:t>DDW 08F Sodalite</a:t>
            </a:r>
            <a:endParaRPr b="1" spc="-1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964F9F-DBB7-4CE8-9B7C-5485A9D1D4D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1091" y="142637"/>
            <a:ext cx="1004631" cy="75347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A23C545-0076-4F9B-953F-14824BF159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589" y="5698169"/>
            <a:ext cx="4561705" cy="572095"/>
          </a:xfrm>
          <a:prstGeom prst="rect">
            <a:avLst/>
          </a:prstGeom>
        </p:spPr>
      </p:pic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5A2C4F6-8E28-4263-ABA7-1F5CCAA784F4}"/>
              </a:ext>
            </a:extLst>
          </p:cNvPr>
          <p:cNvCxnSpPr>
            <a:cxnSpLocks/>
          </p:cNvCxnSpPr>
          <p:nvPr/>
        </p:nvCxnSpPr>
        <p:spPr>
          <a:xfrm>
            <a:off x="3324777" y="5053245"/>
            <a:ext cx="358120" cy="399495"/>
          </a:xfrm>
          <a:prstGeom prst="straightConnector1">
            <a:avLst/>
          </a:prstGeom>
          <a:ln w="28575">
            <a:solidFill>
              <a:srgbClr val="0000FF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B4AD9F1-AB0F-42AD-BC41-0372356DC7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7456" y="1159831"/>
            <a:ext cx="3311872" cy="429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3411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15079" y="896110"/>
            <a:ext cx="6141554" cy="5896486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Ширина: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 см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Вместимость: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 комплектов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Инверторный </a:t>
            </a:r>
            <a:r>
              <a:rPr lang="ru-R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мотор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Энергоэффективность: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А+++,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 мойки/сушки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А/А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Управление: сенсорное,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LED-дисплей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уровня/3 корзины (3-тья-</a:t>
            </a:r>
            <a:r>
              <a:rPr lang="en-US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EasyTray</a:t>
            </a: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разбрызгивателя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Расход воды: 10 л, Уровень шума: 49 дБ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программ: 8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(Предварительная мойка, интенсивная</a:t>
            </a:r>
            <a:r>
              <a:rPr lang="ru-RU" sz="12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эко</a:t>
            </a:r>
            <a:r>
              <a:rPr lang="ru-RU" sz="12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быстрая</a:t>
            </a:r>
            <a:r>
              <a:rPr lang="ru-RU" sz="12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бокалы</a:t>
            </a:r>
            <a:r>
              <a:rPr lang="ru-RU" sz="12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Самоочищение (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Self-</a:t>
            </a:r>
            <a:r>
              <a:rPr lang="ru-RU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clean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2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*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верхняя корзина</a:t>
            </a:r>
            <a:r>
              <a:rPr lang="ru-RU" sz="12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нижняя корзина</a:t>
            </a:r>
            <a:r>
              <a:rPr lang="ru-RU" sz="12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температурных режимов: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(50-51-55-60°C)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Таймер отсрочки 1-24 ч, </a:t>
            </a:r>
            <a:r>
              <a:rPr lang="ru-RU" sz="12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АВТООТКРЫВАНИЕ (предусмотрено в программах*)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Луч на полу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Сушка конденсационная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Звуковой сигнал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после завершения цикла/при неисправностях, 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Блокировка от детей (</a:t>
            </a:r>
            <a:r>
              <a:rPr lang="ru-RU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Bambino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Controle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средств 3в1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Система умягчения воды, Режим энергосбережения, 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Индикация (белый цвет):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соли/ ополаскивателя/ отсутствия соли-ополаскивателя/ времени до окончания программы/запуска-окончания программы/ неисправности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Защита от протечек 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Aqua Stop, Защита от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протечек (обычная)/переполнения водой/перегрева, Система обнаружения неисправностей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Цвет корпуса – серебристый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Размеры без упаковки (</a:t>
            </a:r>
            <a:r>
              <a:rPr lang="ru-R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ШхГхВ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см:  59.8х55.3х81.2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Размеры ниши встраивания (</a:t>
            </a:r>
            <a:r>
              <a:rPr lang="ru-R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ШхГхВ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см: 60.3х58.0х82.5-88.0  (</a:t>
            </a: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крепление фасада - жёсткое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 (нетто/брутто), кг: 35/40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Гарантия – 3 года</a:t>
            </a: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3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РРЦ – 43 990</a:t>
            </a:r>
            <a:endParaRPr lang="ru-RU" sz="13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200"/>
              </a:spcAft>
              <a:buFont typeface="Arial MT"/>
              <a:buChar char="•"/>
              <a:tabLst>
                <a:tab pos="45720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Поступление: </a:t>
            </a:r>
            <a:r>
              <a:rPr lang="ru-RU" sz="1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УЖЕ на СКЛАДЕ</a:t>
            </a:r>
            <a:endParaRPr lang="ru-RU" sz="1300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5927" cy="68579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07880" y="365759"/>
            <a:ext cx="1645919" cy="53035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8200" y="408109"/>
            <a:ext cx="429309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635">
              <a:lnSpc>
                <a:spcPct val="100000"/>
              </a:lnSpc>
              <a:spcBef>
                <a:spcPts val="100"/>
              </a:spcBef>
            </a:pPr>
            <a:r>
              <a:rPr lang="en-US" b="1" dirty="0"/>
              <a:t>DDW 08F </a:t>
            </a:r>
            <a:r>
              <a:rPr lang="en-US" b="1" dirty="0" err="1"/>
              <a:t>Topazio</a:t>
            </a:r>
            <a:endParaRPr b="1" spc="-1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964F9F-DBB7-4CE8-9B7C-5485A9D1D4D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1091" y="142637"/>
            <a:ext cx="1004631" cy="753473"/>
          </a:xfrm>
          <a:prstGeom prst="rect">
            <a:avLst/>
          </a:prstGeom>
        </p:spPr>
      </p:pic>
      <p:sp>
        <p:nvSpPr>
          <p:cNvPr id="22" name="Стрелка: изогнутая вправо 21">
            <a:extLst>
              <a:ext uri="{FF2B5EF4-FFF2-40B4-BE49-F238E27FC236}">
                <a16:creationId xmlns:a16="http://schemas.microsoft.com/office/drawing/2014/main" id="{9A47334C-D141-4A34-8CFC-A26F8DDA87DF}"/>
              </a:ext>
            </a:extLst>
          </p:cNvPr>
          <p:cNvSpPr/>
          <p:nvPr/>
        </p:nvSpPr>
        <p:spPr>
          <a:xfrm>
            <a:off x="5291091" y="5894773"/>
            <a:ext cx="509362" cy="308381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9CF98D1-1790-4425-8397-5CBB560ABD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859" y="1098041"/>
            <a:ext cx="4124901" cy="466790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0F1CE51-2E38-45A5-8BF5-D005159B1D6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032" y="6137036"/>
            <a:ext cx="5070942" cy="33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9014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62146" y="247884"/>
            <a:ext cx="1645919" cy="53035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FCFE979-BD84-4210-A2D4-BFB581900E9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4140" y="4971495"/>
            <a:ext cx="1647963" cy="163638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B2FED52-4E2C-4A06-81BB-D358ACE62D5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1120" y="2661975"/>
            <a:ext cx="1618519" cy="104739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B8CCF63-75D5-40FE-8DB0-3BD7101DA71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9415" y="2493081"/>
            <a:ext cx="1577672" cy="104739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665DC25-205F-49BC-9ABF-B4A06B1388D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1020000">
            <a:off x="6641873" y="1110307"/>
            <a:ext cx="1768255" cy="1073658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CF349DB-1B4A-454C-B562-6F3EE843320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4586" y="1216241"/>
            <a:ext cx="1865014" cy="86179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691D57-F20E-4E66-A6FD-3B47A544B27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8450" y="3647130"/>
            <a:ext cx="1483739" cy="95578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B4B0EC4-D9FC-42DF-8974-045EB736549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0320" y="4779968"/>
            <a:ext cx="2397558" cy="176395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ED9E668-840B-4E8B-9ED9-975E055DD610}"/>
              </a:ext>
            </a:extLst>
          </p:cNvPr>
          <p:cNvSpPr txBox="1"/>
          <p:nvPr/>
        </p:nvSpPr>
        <p:spPr>
          <a:xfrm>
            <a:off x="680505" y="443883"/>
            <a:ext cx="3580777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>
                <a:effectLst/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Пример: Комплект </a:t>
            </a:r>
            <a:r>
              <a:rPr lang="ru-RU" sz="3200" b="1" i="1" dirty="0">
                <a:effectLst/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E21832-23C0-45A4-A124-ABBB94B36B3B}"/>
              </a:ext>
            </a:extLst>
          </p:cNvPr>
          <p:cNvSpPr txBox="1"/>
          <p:nvPr/>
        </p:nvSpPr>
        <p:spPr>
          <a:xfrm>
            <a:off x="680505" y="1140070"/>
            <a:ext cx="5755806" cy="3966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Духовой шкаф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DEO</a:t>
            </a: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615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NB Mia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(65л, статика)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Варочная поверхность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SATORA 6E0 CT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(Hi Light, 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GATTA</a:t>
            </a: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 NB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(газ, эл/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поджиг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газ/контр, ВОК)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СВЧ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DMO</a:t>
            </a: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NB MATERO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(20л, механика, 8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автопр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Вытяжка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Olmo</a:t>
            </a: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506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NM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(блок, 650 м3/час, мех-ка, эмаль)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Grano</a:t>
            </a: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606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NM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(телескоп, 650 м3/час, мех-ка, эмаль)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ПММ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DDW</a:t>
            </a: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06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Amelia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(45см, 2 корз, </a:t>
            </a: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АВТО, Луч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BFC2FB-6EE1-4FF0-8714-BF33FBB653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75324" y="4854364"/>
            <a:ext cx="1144314" cy="28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8889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62146" y="247884"/>
            <a:ext cx="1645919" cy="53035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B2FED52-4E2C-4A06-81BB-D358ACE62D5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1775" y="2646987"/>
            <a:ext cx="1618519" cy="104739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B8CCF63-75D5-40FE-8DB0-3BD7101DA71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5613" y="2559170"/>
            <a:ext cx="1577672" cy="104739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665DC25-205F-49BC-9ABF-B4A06B1388D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1020000">
            <a:off x="6641873" y="1110307"/>
            <a:ext cx="1768255" cy="1073658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CF349DB-1B4A-454C-B562-6F3EE843320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4586" y="1216241"/>
            <a:ext cx="1865014" cy="86179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691D57-F20E-4E66-A6FD-3B47A544B27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1994" y="3673976"/>
            <a:ext cx="1337829" cy="86179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ED9E668-840B-4E8B-9ED9-975E055DD610}"/>
              </a:ext>
            </a:extLst>
          </p:cNvPr>
          <p:cNvSpPr txBox="1"/>
          <p:nvPr/>
        </p:nvSpPr>
        <p:spPr>
          <a:xfrm>
            <a:off x="680504" y="443883"/>
            <a:ext cx="808175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>
                <a:effectLst/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Пример: Комплект 2 </a:t>
            </a:r>
            <a:r>
              <a:rPr lang="ru-RU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трёх цветах: белый, чёрный, нержавейка)</a:t>
            </a:r>
            <a:endParaRPr lang="ru-RU" sz="3200" b="1" i="1" dirty="0">
              <a:effectLst/>
              <a:highlight>
                <a:srgbClr val="FF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E21832-23C0-45A4-A124-ABBB94B36B3B}"/>
              </a:ext>
            </a:extLst>
          </p:cNvPr>
          <p:cNvSpPr txBox="1"/>
          <p:nvPr/>
        </p:nvSpPr>
        <p:spPr>
          <a:xfrm>
            <a:off x="528796" y="976786"/>
            <a:ext cx="5784824" cy="4142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Духовой шкаф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DEO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615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NB Fabiola 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+(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BB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(65л, 6ф, таймер, конвекция)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Варочная поверхность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SATORA 6E0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CT(Hi Light, 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/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BELLA 1B0P CT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индукция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 Booster)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GATTA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 NB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+(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BB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(газ, эл/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поджиг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газ/контр, ВОК)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СВЧ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DMO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NB MATERO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+(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BB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(20л, механика, 8 </a:t>
            </a:r>
            <a:r>
              <a:rPr lang="ru-RU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автопр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Вытяжка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Olmo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506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NM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+(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BB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(блок, 650 м3/час, мех-ка, эмаль)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Grano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606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NM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+(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BB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(телескоп, 650 м3/час, мех-ка, эмаль)</a:t>
            </a:r>
          </a:p>
          <a:p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ПММ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DDW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06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Magnesite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45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см,3 корз, 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Луч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)/ 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DDW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06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 Magnesite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</a:t>
            </a: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см,3 корз, Луч, 90мин)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5358CAB-082B-4D24-875D-B87D7E4B4B6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919" y="5278460"/>
            <a:ext cx="1205508" cy="120550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4D14752-DA27-473B-A689-2DBE6299DC69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9873" y="5278460"/>
            <a:ext cx="1205508" cy="120174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4FA3340-1BD7-4C6E-B276-7252C89B750B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4373" y="5274694"/>
            <a:ext cx="1209264" cy="120550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4EFA504-84B9-4511-BFAB-492032BCD4E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9096" y="2574275"/>
            <a:ext cx="1114152" cy="94949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454467-7C91-43A2-BB36-E851E98C6A02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9480" y="4930743"/>
            <a:ext cx="2148693" cy="167685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F3FA82-57BA-4439-96D1-E91EBD91036A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3345" y="4930743"/>
            <a:ext cx="2313181" cy="158146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11F855D-83B5-447D-8F4A-9BFEA1FF0D20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2207" y="5110418"/>
            <a:ext cx="809920" cy="32855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D0B33AA-5DB7-4E80-BCBE-3360F993A486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5582" y="5019019"/>
            <a:ext cx="1306389" cy="32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9118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62146" y="247884"/>
            <a:ext cx="1645919" cy="53035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B8CCF63-75D5-40FE-8DB0-3BD7101DA71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0345" y="2419002"/>
            <a:ext cx="1750529" cy="116214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CF349DB-1B4A-454C-B562-6F3EE843320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4192" y="1285662"/>
            <a:ext cx="1645920" cy="76055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ED9E668-840B-4E8B-9ED9-975E055DD610}"/>
              </a:ext>
            </a:extLst>
          </p:cNvPr>
          <p:cNvSpPr txBox="1"/>
          <p:nvPr/>
        </p:nvSpPr>
        <p:spPr>
          <a:xfrm>
            <a:off x="528796" y="247884"/>
            <a:ext cx="8033948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>
                <a:effectLst/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Пример: Комплект </a:t>
            </a:r>
            <a:r>
              <a:rPr lang="en-US" sz="2800" b="1" i="1" dirty="0">
                <a:effectLst/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800" b="1" i="1" dirty="0">
                <a:effectLst/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трёх цветах: белый, чёрный, нержавейка)</a:t>
            </a:r>
            <a:endParaRPr lang="ru-RU" sz="3200" b="1" i="1" dirty="0">
              <a:effectLst/>
              <a:highlight>
                <a:srgbClr val="FF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E21832-23C0-45A4-A124-ABBB94B36B3B}"/>
              </a:ext>
            </a:extLst>
          </p:cNvPr>
          <p:cNvSpPr txBox="1"/>
          <p:nvPr/>
        </p:nvSpPr>
        <p:spPr>
          <a:xfrm>
            <a:off x="528796" y="976786"/>
            <a:ext cx="5784824" cy="4310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Духовой шкаф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DEO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755 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NB TERESA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+(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BB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(65л, 9ф, </a:t>
            </a:r>
            <a:r>
              <a:rPr lang="ru-RU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сенсор+РР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Air </a:t>
            </a:r>
            <a:r>
              <a:rPr lang="ru-RU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Grill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,телескоп)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DEO 735 NB NORMA 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(65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9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РР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Air Grill)</a:t>
            </a:r>
            <a:endParaRPr lang="ru-RU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Варочная поверхность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ELISA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 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 Light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сенсор, 1 зона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ELETTRA 1B0P CR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индукция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rotondo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 Booster)</a:t>
            </a:r>
            <a:endParaRPr lang="ru-RU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GATTA 6GW NB+(BB/IM)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газ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эл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поджиг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газ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ВОК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СВЧ 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DMO </a:t>
            </a:r>
            <a:r>
              <a:rPr lang="en-US" sz="13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DMO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25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NB TEANO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(25л, сенсор, 8 </a:t>
            </a:r>
            <a:r>
              <a:rPr lang="ru-RU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автопр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Вытяжка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Cedro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510 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NM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+(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BB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(блок, 950 м3/час, мех-ка, эмаль)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3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Grano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606 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NB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+(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BB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(телескоп, 650 м3/час, мех-ка, стекло)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Paula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606 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NB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+(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BB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наклонка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650 м3/час, мех-ка, стекло)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ПММ 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DDW 08S Sodalite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45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,3 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корз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АВТООТКРЫВАНИЕ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Луч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)/ 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DDW 08F Sodalite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</a:t>
            </a:r>
            <a:r>
              <a:rPr lang="ru-RU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,3 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корз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АВТООТКРЫВАНИЕ Луч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578361-482E-4CF8-ABF2-44792274CB1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919" y="5306101"/>
            <a:ext cx="1211535" cy="120610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476D17C-01A8-46FA-9BB5-D75A962B96A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5783" y="5306102"/>
            <a:ext cx="1215428" cy="120610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D67BB94-F779-440B-9385-13AA3D28577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7001" y="5287197"/>
            <a:ext cx="1221725" cy="120610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0310189-8E45-4B39-97DB-3B66A9DFCC1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856" y="2559170"/>
            <a:ext cx="1614557" cy="99657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A5987D8-4D72-4C72-85C6-E8DC836FFB12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4552" y="2419002"/>
            <a:ext cx="1277479" cy="113673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65836A5-B407-48B7-AA05-D862729E3D8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2744" y="3842128"/>
            <a:ext cx="1365462" cy="90451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8163463-3887-4835-9749-793B0D2BA42E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2088" y="1089227"/>
            <a:ext cx="1457325" cy="103632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BB9DCC0-A42B-44F6-AEE6-DC5B5329D2EE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5757" y="662123"/>
            <a:ext cx="1419524" cy="135585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0BB9253-15A0-4C4E-9707-DE0C7CC23EA9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6489" y="4850758"/>
            <a:ext cx="2034704" cy="183602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8E8F011-0D14-4EBB-8F55-1555E7D38A64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6160" y="4901039"/>
            <a:ext cx="2459403" cy="170907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DCAE13D-AF93-4C1C-A09B-A52CD5DFD638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1621" y="5648391"/>
            <a:ext cx="1330410" cy="27354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D898984-42F8-4C0C-9F61-5EAC409966CA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6240" y="5110439"/>
            <a:ext cx="809920" cy="32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3089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3">
            <a:extLst>
              <a:ext uri="{FF2B5EF4-FFF2-40B4-BE49-F238E27FC236}">
                <a16:creationId xmlns:a16="http://schemas.microsoft.com/office/drawing/2014/main" id="{B8BAADFA-95D4-45AC-8322-E24BC3A599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0266FDD-B51D-4CEA-A2CE-150B5FA5B32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62146" y="247884"/>
            <a:ext cx="1645919" cy="53035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B8CCF63-75D5-40FE-8DB0-3BD7101DA71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1044" y="2419002"/>
            <a:ext cx="1750529" cy="116214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ED9E668-840B-4E8B-9ED9-975E055DD610}"/>
              </a:ext>
            </a:extLst>
          </p:cNvPr>
          <p:cNvSpPr txBox="1"/>
          <p:nvPr/>
        </p:nvSpPr>
        <p:spPr>
          <a:xfrm>
            <a:off x="671848" y="247884"/>
            <a:ext cx="4858940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>
                <a:effectLst/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Пример: Комплект </a:t>
            </a:r>
            <a:r>
              <a:rPr lang="ru-RU" sz="2800" b="1" i="1" dirty="0"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28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200" b="1" i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E21832-23C0-45A4-A124-ABBB94B36B3B}"/>
              </a:ext>
            </a:extLst>
          </p:cNvPr>
          <p:cNvSpPr txBox="1"/>
          <p:nvPr/>
        </p:nvSpPr>
        <p:spPr>
          <a:xfrm>
            <a:off x="459369" y="757658"/>
            <a:ext cx="5784824" cy="4934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Духовой шкаф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DEO</a:t>
            </a:r>
            <a:r>
              <a:rPr lang="ru-RU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735 </a:t>
            </a: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NB ATERNA 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(78л, 12ф, сенсор, </a:t>
            </a:r>
            <a:r>
              <a:rPr lang="en-US" sz="125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AirFly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телескоп)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DEO</a:t>
            </a:r>
            <a:r>
              <a:rPr lang="ru-RU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775 </a:t>
            </a: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NB SAVIA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(78л, 10ф, </a:t>
            </a:r>
            <a:r>
              <a:rPr lang="ru-RU" sz="125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сенсор+механ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цифр/</a:t>
            </a:r>
            <a:r>
              <a:rPr lang="ru-RU" sz="125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цветн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программатор, телескоп)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DEO</a:t>
            </a:r>
            <a:r>
              <a:rPr lang="ru-RU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785 </a:t>
            </a: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NB SAVIA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(78л, 10ф, </a:t>
            </a:r>
            <a:r>
              <a:rPr lang="ru-RU" sz="125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сенсор+механ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 цифр/</a:t>
            </a:r>
            <a:r>
              <a:rPr lang="ru-RU" sz="125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цветн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программатор, </a:t>
            </a:r>
            <a:r>
              <a:rPr lang="en-US" sz="125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AirFly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телескоп)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Варочная поверхность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ELISA 6E2 HR</a:t>
            </a:r>
            <a:r>
              <a:rPr lang="en-US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/(Hi Light, 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</a:t>
            </a:r>
            <a:r>
              <a:rPr lang="en-US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 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зона</a:t>
            </a:r>
            <a:r>
              <a:rPr lang="en-US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ru-RU" sz="12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FLORIANA 6B4 CR</a:t>
            </a:r>
            <a:r>
              <a:rPr lang="en-US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индукция</a:t>
            </a:r>
            <a:r>
              <a:rPr lang="en-US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</a:t>
            </a:r>
            <a:r>
              <a:rPr lang="en-US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5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rotondo</a:t>
            </a:r>
            <a:r>
              <a:rPr lang="en-US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4 Booster, 2* Bridge zone)</a:t>
            </a:r>
            <a:endParaRPr lang="ru-RU" sz="12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GATTA</a:t>
            </a:r>
            <a:r>
              <a:rPr lang="ru-RU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</a:t>
            </a: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 NB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(газ, эл/</a:t>
            </a:r>
            <a:r>
              <a:rPr lang="ru-RU" sz="125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поджиг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газ/контр, ВОК)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СВЧ </a:t>
            </a: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DMO</a:t>
            </a:r>
            <a:r>
              <a:rPr lang="ru-RU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25</a:t>
            </a: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NB TEANO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(25л, сенсор, 8 </a:t>
            </a:r>
            <a:r>
              <a:rPr lang="ru-RU" sz="125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автопр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Вытяжка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NUOVO</a:t>
            </a:r>
            <a:r>
              <a:rPr lang="ru-RU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508 </a:t>
            </a: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NB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(блок, 950 м3/час, сенсор, стекло)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Ella</a:t>
            </a:r>
            <a:r>
              <a:rPr lang="ru-RU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610 </a:t>
            </a: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NB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25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наклонка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950 м3/час, сенсор, стекло)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ORIANA</a:t>
            </a:r>
            <a:r>
              <a:rPr lang="ru-RU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315 </a:t>
            </a: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NM</a:t>
            </a:r>
            <a:r>
              <a:rPr lang="ru-RU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(цилиндрическая </a:t>
            </a:r>
            <a:r>
              <a:rPr lang="ru-RU" sz="125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пристенная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1400 м3/час, </a:t>
            </a:r>
            <a:r>
              <a:rPr lang="ru-RU" sz="125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25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ПММ </a:t>
            </a: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DDW</a:t>
            </a:r>
            <a:r>
              <a:rPr lang="ru-RU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08</a:t>
            </a: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en-US" sz="125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Topazio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45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см, </a:t>
            </a:r>
            <a:r>
              <a:rPr lang="ru-RU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инвертер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3 корз, </a:t>
            </a:r>
            <a:r>
              <a:rPr lang="ru-RU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АВТООТКРЫВАНИЕ, Луч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)/ </a:t>
            </a: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DDW</a:t>
            </a:r>
            <a:r>
              <a:rPr lang="ru-RU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08</a:t>
            </a:r>
            <a:r>
              <a:rPr lang="en-US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 </a:t>
            </a:r>
            <a:r>
              <a:rPr lang="en-US" sz="125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Topazio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2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</a:t>
            </a:r>
            <a:r>
              <a:rPr lang="ru-RU" sz="12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см, инвертер, 3 корз, АВТООТКРЫВАНИЕ 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Луч)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0310189-8E45-4B39-97DB-3B66A9DFCC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856" y="2559170"/>
            <a:ext cx="1614557" cy="99657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65836A5-B407-48B7-AA05-D862729E3D8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1534" y="3835308"/>
            <a:ext cx="1365462" cy="90451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39B829-CDD1-408D-B6D6-951338D2A1C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769" y="5691701"/>
            <a:ext cx="1064094" cy="106047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55A65F-6F70-4F33-88C1-F0CB967DE69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9999" y="5702263"/>
            <a:ext cx="1041315" cy="103455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0B6C8ED-C4CC-4AB7-923C-AE6A0569CCE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6353" y="5711534"/>
            <a:ext cx="1041315" cy="104886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46AAD55-8F6D-453F-B36A-F9F0315AA65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1533" y="2443092"/>
            <a:ext cx="1304091" cy="116214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D5C7A45-C50A-4AB0-B935-4D4A9A76B9C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0060" y="970596"/>
            <a:ext cx="1394542" cy="99657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402331C-37F6-4C8D-B3D3-3ADCEF62EA83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2118" y="507971"/>
            <a:ext cx="1482897" cy="1486749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759BF0A8-CDB8-4B21-A42C-C5DD7879D013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9232" y="4939295"/>
            <a:ext cx="2026487" cy="18211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D80F721-A030-4331-9071-ABE04CE7E4FF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0256" y="5059358"/>
            <a:ext cx="1397708" cy="1568252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4DFE5A80-E92B-4829-9742-A16FF8083865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4296" y="6007234"/>
            <a:ext cx="1129511" cy="304789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91825986-E66E-478B-8D18-88791F9D4F67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3238" y="5551769"/>
            <a:ext cx="1164949" cy="23952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FE62D792-EFD7-4B44-BAC5-C6EE925C7E69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5719" y="5103397"/>
            <a:ext cx="809920" cy="32855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95E050A-3499-486C-B741-82DAACCA6C68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5603" y="627885"/>
            <a:ext cx="785300" cy="168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6993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8712" y="1348866"/>
            <a:ext cx="5168265" cy="450187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sz="1400" b="1" spc="-25" dirty="0" err="1">
                <a:latin typeface="Calibri"/>
                <a:cs typeface="Calibri"/>
              </a:rPr>
              <a:t>Отдельностоящая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lang="ru-RU" sz="1400" b="1" spc="-10" dirty="0">
                <a:latin typeface="Calibri"/>
                <a:cs typeface="Calibri"/>
              </a:rPr>
              <a:t>стиральная</a:t>
            </a:r>
            <a:r>
              <a:rPr sz="1400" b="1" spc="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машина</a:t>
            </a:r>
            <a:endParaRPr sz="1400" b="1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300" spc="-55" dirty="0" err="1">
                <a:latin typeface="Calibri"/>
                <a:cs typeface="Calibri"/>
              </a:rPr>
              <a:t>Глубина</a:t>
            </a:r>
            <a:r>
              <a:rPr sz="1300" spc="-70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45</a:t>
            </a:r>
            <a:r>
              <a:rPr sz="1300" b="1" spc="-10" dirty="0">
                <a:latin typeface="Calibri"/>
                <a:cs typeface="Calibri"/>
              </a:rPr>
              <a:t> </a:t>
            </a:r>
            <a:r>
              <a:rPr sz="1300" b="1" spc="-25" dirty="0">
                <a:latin typeface="Calibri"/>
                <a:cs typeface="Calibri"/>
              </a:rPr>
              <a:t>см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300" b="1" spc="-20" dirty="0">
                <a:latin typeface="Calibri"/>
                <a:cs typeface="Calibri"/>
              </a:rPr>
              <a:t>1</a:t>
            </a:r>
            <a:r>
              <a:rPr lang="ru-RU" sz="1300" b="1" spc="-20" dirty="0">
                <a:latin typeface="Calibri"/>
                <a:cs typeface="Calibri"/>
              </a:rPr>
              <a:t>0</a:t>
            </a:r>
            <a:r>
              <a:rPr sz="1300" b="1" spc="-20" dirty="0">
                <a:latin typeface="Calibri"/>
                <a:cs typeface="Calibri"/>
              </a:rPr>
              <a:t>00</a:t>
            </a:r>
            <a:r>
              <a:rPr sz="1300" b="1" spc="-3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об/мин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300" spc="-10" dirty="0" err="1">
                <a:latin typeface="Calibri"/>
                <a:cs typeface="Calibri"/>
              </a:rPr>
              <a:t>Загрузка</a:t>
            </a:r>
            <a:r>
              <a:rPr sz="1300" spc="-70" dirty="0">
                <a:latin typeface="Calibri"/>
                <a:cs typeface="Calibri"/>
              </a:rPr>
              <a:t> </a:t>
            </a:r>
            <a:r>
              <a:rPr lang="ru-RU" sz="1300" b="1" spc="-70" dirty="0">
                <a:latin typeface="Calibri"/>
                <a:cs typeface="Calibri"/>
              </a:rPr>
              <a:t>6</a:t>
            </a:r>
            <a:r>
              <a:rPr sz="1300" b="1" spc="-70" dirty="0">
                <a:latin typeface="Calibri"/>
                <a:cs typeface="Calibri"/>
              </a:rPr>
              <a:t> </a:t>
            </a:r>
            <a:r>
              <a:rPr sz="1300" b="1" spc="-25" dirty="0">
                <a:latin typeface="Calibri"/>
                <a:cs typeface="Calibri"/>
              </a:rPr>
              <a:t>кг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300" spc="-10" dirty="0">
                <a:latin typeface="Calibri"/>
                <a:cs typeface="Calibri"/>
              </a:rPr>
              <a:t>Класс</a:t>
            </a:r>
            <a:r>
              <a:rPr sz="1300" spc="-8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энергопотребления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b="1" spc="-20" dirty="0">
                <a:latin typeface="Calibri"/>
                <a:cs typeface="Calibri"/>
              </a:rPr>
              <a:t>А+++</a:t>
            </a:r>
            <a:r>
              <a:rPr lang="ru-RU" sz="1300" b="1" spc="-20" dirty="0">
                <a:latin typeface="Calibri"/>
                <a:cs typeface="Calibri"/>
              </a:rPr>
              <a:t>, стирки А, отжима С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b="1" dirty="0">
                <a:latin typeface="Calibri"/>
                <a:cs typeface="Calibri"/>
              </a:rPr>
              <a:t>LED</a:t>
            </a:r>
            <a:r>
              <a:rPr sz="1300" b="1" spc="-6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дисплей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b="1" dirty="0">
                <a:latin typeface="Calibri"/>
                <a:cs typeface="Calibri"/>
              </a:rPr>
              <a:t>1</a:t>
            </a:r>
            <a:r>
              <a:rPr lang="ru-RU" sz="1300" b="1" dirty="0">
                <a:latin typeface="Calibri"/>
                <a:cs typeface="Calibri"/>
              </a:rPr>
              <a:t>6</a:t>
            </a:r>
            <a:r>
              <a:rPr sz="1300" b="1" spc="-10" dirty="0">
                <a:latin typeface="Calibri"/>
                <a:cs typeface="Calibri"/>
              </a:rPr>
              <a:t> </a:t>
            </a:r>
            <a:r>
              <a:rPr sz="1300" b="1" spc="-10" dirty="0" err="1">
                <a:latin typeface="Calibri"/>
                <a:cs typeface="Calibri"/>
              </a:rPr>
              <a:t>программ</a:t>
            </a:r>
            <a:r>
              <a:rPr sz="1300" b="1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(</a:t>
            </a:r>
            <a:r>
              <a:rPr lang="ru-RU" sz="1300" b="1" spc="-10" dirty="0">
                <a:latin typeface="Calibri"/>
                <a:cs typeface="Calibri"/>
              </a:rPr>
              <a:t>Интенсивная, </a:t>
            </a:r>
            <a:r>
              <a:rPr lang="ru-RU" sz="1300" b="1" spc="-10" dirty="0" err="1">
                <a:latin typeface="Calibri"/>
                <a:cs typeface="Calibri"/>
              </a:rPr>
              <a:t>Антиаллергия</a:t>
            </a:r>
            <a:r>
              <a:rPr lang="ru-RU" sz="1300" b="1" spc="-10" dirty="0">
                <a:latin typeface="Calibri"/>
                <a:cs typeface="Calibri"/>
              </a:rPr>
              <a:t>, Пост. бельё с паром, ЭКО  40°С/60)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Очистка барабана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Регулировка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отжима</a:t>
            </a:r>
            <a:r>
              <a:rPr sz="1300" spc="-6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и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температуры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стирки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Функция пара </a:t>
            </a:r>
            <a:r>
              <a:rPr lang="en-US" sz="1300" dirty="0">
                <a:latin typeface="Calibri"/>
                <a:cs typeface="Calibri"/>
              </a:rPr>
              <a:t>Steam Assist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300" spc="-20" dirty="0" err="1">
                <a:latin typeface="Calibri"/>
                <a:cs typeface="Calibri"/>
              </a:rPr>
              <a:t>Отсрочка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старта,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звуковой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сигнал</a:t>
            </a:r>
            <a:endParaRPr sz="1300" dirty="0">
              <a:latin typeface="Calibri"/>
              <a:cs typeface="Calibri"/>
            </a:endParaRP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Дозагрузка белья, Отображение цикла стирки, Старт/пауза</a:t>
            </a:r>
            <a:endParaRPr lang="en-US" sz="1300" b="1" spc="-10" dirty="0">
              <a:latin typeface="Calibri"/>
              <a:cs typeface="Calibri"/>
            </a:endParaRP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sz="1300" b="1" spc="-10" dirty="0" err="1">
                <a:latin typeface="Calibri"/>
                <a:cs typeface="Calibri"/>
              </a:rPr>
              <a:t>Безопасность</a:t>
            </a:r>
            <a:r>
              <a:rPr sz="1300" b="1" spc="-10" dirty="0">
                <a:latin typeface="Calibri"/>
                <a:cs typeface="Calibri"/>
              </a:rPr>
              <a:t>:</a:t>
            </a:r>
            <a:r>
              <a:rPr sz="1300" b="1" spc="-45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контроль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пенообразования,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контроль дисбаланса,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система</a:t>
            </a:r>
            <a:r>
              <a:rPr sz="1300" b="1" spc="-4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обнаружения</a:t>
            </a:r>
            <a:r>
              <a:rPr sz="1300" b="1" spc="-5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неисправностей,</a:t>
            </a:r>
            <a:r>
              <a:rPr sz="1300" b="1" spc="-4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защита</a:t>
            </a:r>
            <a:r>
              <a:rPr sz="1300" b="1" spc="-5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от</a:t>
            </a:r>
            <a:r>
              <a:rPr sz="1300" b="1" spc="1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детей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20" dirty="0">
                <a:latin typeface="Calibri"/>
                <a:cs typeface="Calibri"/>
              </a:rPr>
              <a:t>Уровень</a:t>
            </a:r>
            <a:r>
              <a:rPr sz="1300" spc="-6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шума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(стирка/отжим):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62</a:t>
            </a:r>
            <a:r>
              <a:rPr sz="1300" spc="-10" dirty="0">
                <a:latin typeface="Calibri"/>
                <a:cs typeface="Calibri"/>
              </a:rPr>
              <a:t>/7</a:t>
            </a:r>
            <a:r>
              <a:rPr lang="ru-RU" sz="1300" spc="-10" dirty="0">
                <a:latin typeface="Calibri"/>
                <a:cs typeface="Calibri"/>
              </a:rPr>
              <a:t>6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дБ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dirty="0" err="1">
                <a:latin typeface="Calibri"/>
                <a:cs typeface="Calibri"/>
              </a:rPr>
              <a:t>Цвет</a:t>
            </a:r>
            <a:r>
              <a:rPr lang="ru-RU" sz="1300" dirty="0">
                <a:latin typeface="Calibri"/>
                <a:cs typeface="Calibri"/>
              </a:rPr>
              <a:t> корпуса</a:t>
            </a:r>
            <a:r>
              <a:rPr sz="1300" spc="-80" dirty="0">
                <a:latin typeface="Calibri"/>
                <a:cs typeface="Calibri"/>
              </a:rPr>
              <a:t> </a:t>
            </a:r>
            <a:r>
              <a:rPr lang="ru-RU" sz="1300" spc="-80" dirty="0">
                <a:latin typeface="Calibri"/>
                <a:cs typeface="Calibri"/>
              </a:rPr>
              <a:t>- </a:t>
            </a:r>
            <a:r>
              <a:rPr sz="1300" spc="-10" dirty="0" err="1">
                <a:latin typeface="Calibri"/>
                <a:cs typeface="Calibri"/>
              </a:rPr>
              <a:t>белый</a:t>
            </a:r>
            <a:r>
              <a:rPr lang="en-US" sz="1300" spc="-10" dirty="0">
                <a:latin typeface="Calibri"/>
                <a:cs typeface="Calibri"/>
              </a:rPr>
              <a:t>/</a:t>
            </a:r>
            <a:r>
              <a:rPr lang="ru-RU" sz="1300" spc="-10" dirty="0">
                <a:latin typeface="Calibri"/>
                <a:cs typeface="Calibri"/>
              </a:rPr>
              <a:t>цвет двери люка - чёрный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>
                <a:latin typeface="Calibri"/>
                <a:cs typeface="Calibri"/>
              </a:rPr>
              <a:t>Размеры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без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упаковки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(ШхГхВ),</a:t>
            </a:r>
            <a:r>
              <a:rPr sz="1300" spc="-6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мм: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600</a:t>
            </a:r>
            <a:r>
              <a:rPr lang="en-US" sz="1300" spc="-10" dirty="0">
                <a:latin typeface="Calibri"/>
                <a:cs typeface="Calibri"/>
              </a:rPr>
              <a:t>x440x850</a:t>
            </a:r>
            <a:endParaRPr lang="ru-RU" sz="1300" spc="-1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 err="1">
                <a:latin typeface="Calibri"/>
                <a:cs typeface="Calibri"/>
              </a:rPr>
              <a:t>Размеры</a:t>
            </a:r>
            <a:r>
              <a:rPr sz="1300" dirty="0">
                <a:latin typeface="Calibri"/>
                <a:cs typeface="Calibri"/>
              </a:rPr>
              <a:t> в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упаковке</a:t>
            </a:r>
            <a:r>
              <a:rPr lang="ru-RU" sz="1300" spc="-10" dirty="0">
                <a:latin typeface="Calibri"/>
                <a:cs typeface="Calibri"/>
              </a:rPr>
              <a:t>/картон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(ШхГхВ),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мм: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lang="en-US" sz="1300" spc="-10" dirty="0">
                <a:latin typeface="Calibri"/>
                <a:cs typeface="Calibri"/>
              </a:rPr>
              <a:t>6</a:t>
            </a:r>
            <a:r>
              <a:rPr lang="ru-RU" sz="1300" spc="-10" dirty="0">
                <a:latin typeface="Calibri"/>
                <a:cs typeface="Calibri"/>
              </a:rPr>
              <a:t>49</a:t>
            </a:r>
            <a:r>
              <a:rPr lang="en-US" sz="1300" spc="-10" dirty="0">
                <a:latin typeface="Calibri"/>
                <a:cs typeface="Calibri"/>
              </a:rPr>
              <a:t>x4</a:t>
            </a:r>
            <a:r>
              <a:rPr lang="ru-RU" sz="1300" spc="-10" dirty="0">
                <a:latin typeface="Calibri"/>
                <a:cs typeface="Calibri"/>
              </a:rPr>
              <a:t>82</a:t>
            </a:r>
            <a:r>
              <a:rPr lang="en-US" sz="1300" spc="-10" dirty="0">
                <a:latin typeface="Calibri"/>
                <a:cs typeface="Calibri"/>
              </a:rPr>
              <a:t>x8</a:t>
            </a:r>
            <a:r>
              <a:rPr lang="ru-RU" sz="1300" spc="-10" dirty="0">
                <a:latin typeface="Calibri"/>
                <a:cs typeface="Calibri"/>
              </a:rPr>
              <a:t>90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dirty="0" err="1">
                <a:latin typeface="Calibri"/>
                <a:cs typeface="Calibri"/>
              </a:rPr>
              <a:t>Вес</a:t>
            </a:r>
            <a:r>
              <a:rPr sz="1300" spc="-6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(нетто/брутто),</a:t>
            </a:r>
            <a:r>
              <a:rPr sz="1300" spc="-7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кг: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50</a:t>
            </a:r>
            <a:r>
              <a:rPr sz="1300" spc="-10" dirty="0">
                <a:latin typeface="Calibri"/>
                <a:cs typeface="Calibri"/>
              </a:rPr>
              <a:t>/</a:t>
            </a:r>
            <a:r>
              <a:rPr lang="ru-RU" sz="1300" spc="-10" dirty="0">
                <a:latin typeface="Calibri"/>
                <a:cs typeface="Calibri"/>
              </a:rPr>
              <a:t>53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713" y="227838"/>
            <a:ext cx="5168265" cy="772006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dirty="0"/>
              <a:t>CARMELLA L 614 VI </a:t>
            </a:r>
            <a:endParaRPr b="1" spc="-10" dirty="0"/>
          </a:p>
        </p:txBody>
      </p:sp>
      <p:pic>
        <p:nvPicPr>
          <p:cNvPr id="13" name="object 3">
            <a:extLst>
              <a:ext uri="{FF2B5EF4-FFF2-40B4-BE49-F238E27FC236}">
                <a16:creationId xmlns:a16="http://schemas.microsoft.com/office/drawing/2014/main" id="{7C490073-1ADE-4E40-A4F8-B9369355278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12" name="object 3">
            <a:extLst>
              <a:ext uri="{FF2B5EF4-FFF2-40B4-BE49-F238E27FC236}">
                <a16:creationId xmlns:a16="http://schemas.microsoft.com/office/drawing/2014/main" id="{CE9C7633-829C-49CF-AFD9-0DD42428BC6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69542"/>
            <a:ext cx="185927" cy="685799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627A930-A38D-4437-BA3D-AF604B7E6E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828" y="198872"/>
            <a:ext cx="1004631" cy="753473"/>
          </a:xfrm>
          <a:prstGeom prst="rect">
            <a:avLst/>
          </a:prstGeom>
        </p:spPr>
      </p:pic>
      <p:pic>
        <p:nvPicPr>
          <p:cNvPr id="17" name="object 3">
            <a:extLst>
              <a:ext uri="{FF2B5EF4-FFF2-40B4-BE49-F238E27FC236}">
                <a16:creationId xmlns:a16="http://schemas.microsoft.com/office/drawing/2014/main" id="{65F3C4BD-8BBA-4309-9A2F-EA397AE3FCB1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23669" y="198872"/>
            <a:ext cx="1645919" cy="53035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E80EF2-5BB2-4D59-B4DB-7EED75B7C84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4510" y="2027233"/>
            <a:ext cx="3175507" cy="422133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4318F7-FFBA-434C-8398-99527284C02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4510" y="1348866"/>
            <a:ext cx="2992974" cy="33056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A1A10C1-C2C5-4F34-81E7-8828000E73F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6591" y="1328482"/>
            <a:ext cx="1936726" cy="100604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F38AD1A-B1C3-4DAB-9A1B-EA501EFAAB3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6591" y="2732304"/>
            <a:ext cx="1931439" cy="101369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05BCB19-175A-42C1-A58C-5A3FF4D9CB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12942" y="4047417"/>
            <a:ext cx="1419656" cy="141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4527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8712" y="1348866"/>
            <a:ext cx="5342694" cy="450187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25" dirty="0" err="1">
                <a:latin typeface="Calibri"/>
                <a:cs typeface="Calibri"/>
              </a:rPr>
              <a:t>Отдельностоящая</a:t>
            </a:r>
            <a:r>
              <a:rPr lang="ru-RU" sz="1400" b="1" spc="15" dirty="0">
                <a:latin typeface="Calibri"/>
                <a:cs typeface="Calibri"/>
              </a:rPr>
              <a:t> </a:t>
            </a:r>
            <a:r>
              <a:rPr lang="ru-RU" sz="1400" b="1" spc="-10" dirty="0">
                <a:latin typeface="Calibri"/>
                <a:cs typeface="Calibri"/>
              </a:rPr>
              <a:t>стиральная</a:t>
            </a:r>
            <a:r>
              <a:rPr lang="ru-RU" sz="1400" b="1" spc="40" dirty="0">
                <a:latin typeface="Calibri"/>
                <a:cs typeface="Calibri"/>
              </a:rPr>
              <a:t> </a:t>
            </a:r>
            <a:r>
              <a:rPr lang="ru-RU" sz="1400" b="1" spc="-10" dirty="0">
                <a:latin typeface="Calibri"/>
                <a:cs typeface="Calibri"/>
              </a:rPr>
              <a:t>машина</a:t>
            </a:r>
            <a:endParaRPr lang="ru-RU" sz="1400" b="1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55" dirty="0">
                <a:latin typeface="Calibri"/>
                <a:cs typeface="Calibri"/>
              </a:rPr>
              <a:t>Глубина</a:t>
            </a:r>
            <a:r>
              <a:rPr lang="ru-RU" sz="1300" spc="-70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47 </a:t>
            </a:r>
            <a:r>
              <a:rPr lang="ru-RU" sz="1300" b="1" spc="-25" dirty="0">
                <a:latin typeface="Calibri"/>
                <a:cs typeface="Calibri"/>
              </a:rPr>
              <a:t>см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b="1" spc="-20" dirty="0">
                <a:latin typeface="Calibri"/>
                <a:cs typeface="Calibri"/>
              </a:rPr>
              <a:t>1000</a:t>
            </a:r>
            <a:r>
              <a:rPr lang="ru-RU" sz="1300" b="1" spc="-3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об/мин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Загрузка</a:t>
            </a:r>
            <a:r>
              <a:rPr lang="ru-RU" sz="1300" spc="-70" dirty="0">
                <a:latin typeface="Calibri"/>
                <a:cs typeface="Calibri"/>
              </a:rPr>
              <a:t> </a:t>
            </a:r>
            <a:r>
              <a:rPr lang="ru-RU" sz="1300" b="1" spc="-70" dirty="0">
                <a:latin typeface="Calibri"/>
                <a:cs typeface="Calibri"/>
              </a:rPr>
              <a:t>7 </a:t>
            </a:r>
            <a:r>
              <a:rPr lang="ru-RU" sz="1300" b="1" spc="-25" dirty="0">
                <a:latin typeface="Calibri"/>
                <a:cs typeface="Calibri"/>
              </a:rPr>
              <a:t>кг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Класс</a:t>
            </a:r>
            <a:r>
              <a:rPr lang="ru-RU" sz="1300" spc="-8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энергопотребления</a:t>
            </a:r>
            <a:r>
              <a:rPr lang="ru-RU" sz="1300" spc="-20" dirty="0">
                <a:latin typeface="Calibri"/>
                <a:cs typeface="Calibri"/>
              </a:rPr>
              <a:t> </a:t>
            </a:r>
            <a:r>
              <a:rPr lang="ru-RU" sz="1300" b="1" spc="-20" dirty="0">
                <a:latin typeface="Calibri"/>
                <a:cs typeface="Calibri"/>
              </a:rPr>
              <a:t>А+++, стирки А, отжима В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dirty="0">
                <a:latin typeface="Calibri"/>
                <a:cs typeface="Calibri"/>
              </a:rPr>
              <a:t>LED</a:t>
            </a:r>
            <a:r>
              <a:rPr lang="ru-RU" sz="1300" b="1" spc="-6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дисплей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dirty="0">
                <a:latin typeface="Calibri"/>
                <a:cs typeface="Calibri"/>
              </a:rPr>
              <a:t>16</a:t>
            </a:r>
            <a:r>
              <a:rPr lang="ru-RU" sz="1300" b="1" spc="-10" dirty="0">
                <a:latin typeface="Calibri"/>
                <a:cs typeface="Calibri"/>
              </a:rPr>
              <a:t> программ</a:t>
            </a:r>
            <a:r>
              <a:rPr lang="ru-RU" sz="1300" b="1" spc="-3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(</a:t>
            </a:r>
            <a:r>
              <a:rPr lang="ru-RU" sz="1300" b="1" spc="-10" dirty="0">
                <a:latin typeface="Calibri"/>
                <a:cs typeface="Calibri"/>
              </a:rPr>
              <a:t>Интенсивная, </a:t>
            </a:r>
            <a:r>
              <a:rPr lang="ru-RU" sz="1300" b="1" spc="-10" dirty="0" err="1">
                <a:latin typeface="Calibri"/>
                <a:cs typeface="Calibri"/>
              </a:rPr>
              <a:t>Антиаллергия</a:t>
            </a:r>
            <a:r>
              <a:rPr lang="ru-RU" sz="1300" b="1" spc="-10" dirty="0">
                <a:latin typeface="Calibri"/>
                <a:cs typeface="Calibri"/>
              </a:rPr>
              <a:t>, Пост. бельё с паром, ЭКО  40°С/60)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Очистка барабана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Регулировка</a:t>
            </a:r>
            <a:r>
              <a:rPr lang="ru-RU" sz="1300" spc="-3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отжима</a:t>
            </a:r>
            <a:r>
              <a:rPr lang="ru-RU" sz="1300" spc="-6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и</a:t>
            </a:r>
            <a:r>
              <a:rPr lang="ru-RU" sz="1300" spc="-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температуры</a:t>
            </a:r>
            <a:r>
              <a:rPr lang="ru-RU" sz="1300" spc="-2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стирки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Функция пара </a:t>
            </a:r>
            <a:r>
              <a:rPr lang="ru-RU" sz="1300" dirty="0" err="1">
                <a:latin typeface="Calibri"/>
                <a:cs typeface="Calibri"/>
              </a:rPr>
              <a:t>Steam</a:t>
            </a:r>
            <a:r>
              <a:rPr lang="ru-RU" sz="1300" dirty="0">
                <a:latin typeface="Calibri"/>
                <a:cs typeface="Calibri"/>
              </a:rPr>
              <a:t> Assist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20" dirty="0">
                <a:latin typeface="Calibri"/>
                <a:cs typeface="Calibri"/>
              </a:rPr>
              <a:t>Отсрочка</a:t>
            </a:r>
            <a:r>
              <a:rPr lang="ru-RU" sz="1300" spc="-3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старта,</a:t>
            </a:r>
            <a:r>
              <a:rPr lang="ru-RU" sz="1300" spc="-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звуковой</a:t>
            </a:r>
            <a:r>
              <a:rPr lang="ru-RU" sz="130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сигнал</a:t>
            </a:r>
            <a:endParaRPr lang="ru-RU" sz="1300" dirty="0">
              <a:latin typeface="Calibri"/>
              <a:cs typeface="Calibri"/>
            </a:endParaRP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Дозагрузка белья, Отображение цикла стирки, Старт/пауза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Безопасность:</a:t>
            </a:r>
            <a:r>
              <a:rPr lang="ru-RU" sz="1300" b="1" spc="-4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контроль</a:t>
            </a:r>
            <a:r>
              <a:rPr lang="ru-RU" sz="1300" spc="-1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пенообразования,</a:t>
            </a:r>
            <a:r>
              <a:rPr lang="ru-RU" sz="1300" spc="-3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контроль дисбаланса,</a:t>
            </a:r>
            <a:r>
              <a:rPr lang="ru-RU" sz="1300" spc="-30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система</a:t>
            </a:r>
            <a:r>
              <a:rPr lang="ru-RU" sz="1300" b="1" spc="-4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обнаружения</a:t>
            </a:r>
            <a:r>
              <a:rPr lang="ru-RU" sz="1300" b="1" spc="-5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неисправностей,</a:t>
            </a:r>
            <a:r>
              <a:rPr lang="ru-RU" sz="1300" b="1" spc="-4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защита</a:t>
            </a:r>
            <a:r>
              <a:rPr lang="ru-RU" sz="1300" b="1" spc="-55" dirty="0">
                <a:latin typeface="Calibri"/>
                <a:cs typeface="Calibri"/>
              </a:rPr>
              <a:t> </a:t>
            </a:r>
            <a:r>
              <a:rPr lang="ru-RU" sz="1300" b="1" dirty="0">
                <a:latin typeface="Calibri"/>
                <a:cs typeface="Calibri"/>
              </a:rPr>
              <a:t>от</a:t>
            </a:r>
            <a:r>
              <a:rPr lang="ru-RU" sz="1300" b="1" spc="10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детей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spc="-20" dirty="0">
                <a:latin typeface="Calibri"/>
                <a:cs typeface="Calibri"/>
              </a:rPr>
              <a:t>Уровень</a:t>
            </a:r>
            <a:r>
              <a:rPr lang="ru-RU" sz="1300" spc="-65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шума</a:t>
            </a:r>
            <a:r>
              <a:rPr lang="ru-RU" sz="1300" spc="1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(стирка/отжим):</a:t>
            </a:r>
            <a:r>
              <a:rPr lang="ru-RU" sz="1300" spc="-5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62/76</a:t>
            </a:r>
            <a:r>
              <a:rPr lang="ru-RU" sz="1300" spc="-35" dirty="0">
                <a:latin typeface="Calibri"/>
                <a:cs typeface="Calibri"/>
              </a:rPr>
              <a:t> </a:t>
            </a:r>
            <a:r>
              <a:rPr lang="ru-RU" sz="1300" spc="-25" dirty="0">
                <a:latin typeface="Calibri"/>
                <a:cs typeface="Calibri"/>
              </a:rPr>
              <a:t>дБ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Цвет корпуса</a:t>
            </a:r>
            <a:r>
              <a:rPr lang="ru-RU" sz="1300" spc="-80" dirty="0">
                <a:latin typeface="Calibri"/>
                <a:cs typeface="Calibri"/>
              </a:rPr>
              <a:t> - </a:t>
            </a:r>
            <a:r>
              <a:rPr lang="ru-RU" sz="1300" spc="-10" dirty="0">
                <a:latin typeface="Calibri"/>
                <a:cs typeface="Calibri"/>
              </a:rPr>
              <a:t>белый/цвет двери люка - чёрный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Размеры</a:t>
            </a:r>
            <a:r>
              <a:rPr lang="ru-RU" sz="1300" spc="-25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без</a:t>
            </a:r>
            <a:r>
              <a:rPr lang="ru-RU" sz="1300" spc="-2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упаковки</a:t>
            </a:r>
            <a:r>
              <a:rPr lang="ru-RU" sz="1300" spc="-35" dirty="0">
                <a:latin typeface="Calibri"/>
                <a:cs typeface="Calibri"/>
              </a:rPr>
              <a:t> </a:t>
            </a:r>
            <a:r>
              <a:rPr lang="ru-RU" sz="1300" spc="-20" dirty="0">
                <a:latin typeface="Calibri"/>
                <a:cs typeface="Calibri"/>
              </a:rPr>
              <a:t>(</a:t>
            </a:r>
            <a:r>
              <a:rPr lang="ru-RU" sz="1300" spc="-20" dirty="0" err="1">
                <a:latin typeface="Calibri"/>
                <a:cs typeface="Calibri"/>
              </a:rPr>
              <a:t>ШхГхВ</a:t>
            </a:r>
            <a:r>
              <a:rPr lang="ru-RU" sz="1300" spc="-20" dirty="0">
                <a:latin typeface="Calibri"/>
                <a:cs typeface="Calibri"/>
              </a:rPr>
              <a:t>),</a:t>
            </a:r>
            <a:r>
              <a:rPr lang="ru-RU" sz="1300" spc="-6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мм:</a:t>
            </a:r>
            <a:r>
              <a:rPr lang="ru-RU" sz="1300" spc="-5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595x470x850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Размеры</a:t>
            </a:r>
            <a:r>
              <a:rPr lang="ru-RU" sz="1300" dirty="0">
                <a:latin typeface="Calibri"/>
                <a:cs typeface="Calibri"/>
              </a:rPr>
              <a:t> в</a:t>
            </a:r>
            <a:r>
              <a:rPr lang="ru-RU" sz="1300" spc="1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упаковке/картон </a:t>
            </a:r>
            <a:r>
              <a:rPr lang="ru-RU" sz="1300" spc="-20" dirty="0">
                <a:latin typeface="Calibri"/>
                <a:cs typeface="Calibri"/>
              </a:rPr>
              <a:t>(</a:t>
            </a:r>
            <a:r>
              <a:rPr lang="ru-RU" sz="1300" spc="-20" dirty="0" err="1">
                <a:latin typeface="Calibri"/>
                <a:cs typeface="Calibri"/>
              </a:rPr>
              <a:t>ШхГхВ</a:t>
            </a:r>
            <a:r>
              <a:rPr lang="ru-RU" sz="1300" spc="-20" dirty="0">
                <a:latin typeface="Calibri"/>
                <a:cs typeface="Calibri"/>
              </a:rPr>
              <a:t>),</a:t>
            </a:r>
            <a:r>
              <a:rPr lang="ru-RU" sz="1300" spc="-5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мм:</a:t>
            </a:r>
            <a:r>
              <a:rPr lang="ru-RU" sz="1300" spc="-2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650x510x890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Вес</a:t>
            </a:r>
            <a:r>
              <a:rPr lang="ru-RU" sz="1300" spc="-6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(нетто/брутто),</a:t>
            </a:r>
            <a:r>
              <a:rPr lang="ru-RU" sz="1300" spc="-7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кг:</a:t>
            </a:r>
            <a:r>
              <a:rPr lang="ru-RU" sz="1300" spc="-3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50/53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713" y="227838"/>
            <a:ext cx="5168265" cy="772006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dirty="0"/>
              <a:t>CARMELLA L 7</a:t>
            </a:r>
            <a:r>
              <a:rPr lang="ru-RU" b="1" dirty="0"/>
              <a:t>1</a:t>
            </a:r>
            <a:r>
              <a:rPr lang="en-US" b="1" dirty="0"/>
              <a:t>4 VI</a:t>
            </a:r>
            <a:endParaRPr lang="en-US" b="1" spc="-10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5C3560AB-4EE0-431A-9262-04B3F0E310E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13" name="object 3">
            <a:extLst>
              <a:ext uri="{FF2B5EF4-FFF2-40B4-BE49-F238E27FC236}">
                <a16:creationId xmlns:a16="http://schemas.microsoft.com/office/drawing/2014/main" id="{9A95A904-3469-4C47-A82E-CB776740021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2"/>
            <a:ext cx="185927" cy="685799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CAD79EF-73ED-470C-89A5-AA3C79A623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828" y="198872"/>
            <a:ext cx="1004631" cy="753473"/>
          </a:xfrm>
          <a:prstGeom prst="rect">
            <a:avLst/>
          </a:prstGeom>
        </p:spPr>
      </p:pic>
      <p:pic>
        <p:nvPicPr>
          <p:cNvPr id="17" name="object 3">
            <a:extLst>
              <a:ext uri="{FF2B5EF4-FFF2-40B4-BE49-F238E27FC236}">
                <a16:creationId xmlns:a16="http://schemas.microsoft.com/office/drawing/2014/main" id="{605A3965-A335-478C-8AA9-DD1C8B684B27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05914" y="198872"/>
            <a:ext cx="1645919" cy="53035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BD65C3-CB1C-4BF1-9660-9671B0AC0B2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1406" y="1963699"/>
            <a:ext cx="3231977" cy="425475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3643906-12D1-456F-A0B0-3B45B92FEB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1788" y="1242256"/>
            <a:ext cx="2943636" cy="37152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1211838-9E92-4B18-896B-65E2E64006D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7984" y="1242256"/>
            <a:ext cx="2016256" cy="89521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9AC869D-AAC9-4E6A-80C7-C8545BBBDC6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0036" y="2613858"/>
            <a:ext cx="1912152" cy="99431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E202D67-01E4-4695-81CE-CC0A25FBCA0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3571" y="4091076"/>
            <a:ext cx="1738617" cy="175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396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0713" y="961951"/>
            <a:ext cx="6378257" cy="50250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sz="1400" b="1" spc="-25" dirty="0" err="1">
                <a:latin typeface="Calibri"/>
                <a:cs typeface="Calibri"/>
              </a:rPr>
              <a:t>Отдельностоящая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lang="ru-RU" sz="1400" b="1" spc="-10" dirty="0">
                <a:latin typeface="Calibri"/>
                <a:cs typeface="Calibri"/>
              </a:rPr>
              <a:t>стиральная</a:t>
            </a:r>
            <a:r>
              <a:rPr sz="1400" b="1" spc="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машина</a:t>
            </a:r>
            <a:endParaRPr sz="1400" b="1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55" dirty="0" err="1">
                <a:latin typeface="Calibri"/>
                <a:cs typeface="Calibri"/>
              </a:rPr>
              <a:t>Глубина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latin typeface="Calibri"/>
                <a:cs typeface="Calibri"/>
              </a:rPr>
              <a:t>47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см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b="1" spc="-20" dirty="0">
                <a:solidFill>
                  <a:srgbClr val="0000FF"/>
                </a:solidFill>
                <a:latin typeface="Calibri"/>
                <a:cs typeface="Calibri"/>
              </a:rPr>
              <a:t>1</a:t>
            </a: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0</a:t>
            </a:r>
            <a:r>
              <a:rPr sz="1200" b="1" spc="-20" dirty="0">
                <a:solidFill>
                  <a:srgbClr val="0000FF"/>
                </a:solidFill>
                <a:latin typeface="Calibri"/>
                <a:cs typeface="Calibri"/>
              </a:rPr>
              <a:t>00</a:t>
            </a:r>
            <a:r>
              <a:rPr sz="1200" b="1" spc="-3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0000FF"/>
                </a:solidFill>
                <a:latin typeface="Calibri"/>
                <a:cs typeface="Calibri"/>
              </a:rPr>
              <a:t>об/мин</a:t>
            </a:r>
            <a:endParaRPr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10" dirty="0" err="1">
                <a:latin typeface="Calibri"/>
                <a:cs typeface="Calibri"/>
              </a:rPr>
              <a:t>Загрузка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lang="ru-RU" sz="1200" b="1" spc="-70" dirty="0">
                <a:latin typeface="Calibri"/>
                <a:cs typeface="Calibri"/>
              </a:rPr>
              <a:t>7</a:t>
            </a:r>
            <a:r>
              <a:rPr sz="1200" b="1" spc="-70" dirty="0">
                <a:latin typeface="Calibri"/>
                <a:cs typeface="Calibri"/>
              </a:rPr>
              <a:t> </a:t>
            </a:r>
            <a:r>
              <a:rPr sz="1200" b="1" spc="-25" dirty="0" err="1">
                <a:latin typeface="Calibri"/>
                <a:cs typeface="Calibri"/>
              </a:rPr>
              <a:t>кг</a:t>
            </a:r>
            <a:endParaRPr lang="ru-RU" sz="1200" b="1" spc="-25" dirty="0">
              <a:latin typeface="Calibri"/>
              <a:cs typeface="Calibri"/>
            </a:endParaRP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latin typeface="Calibri"/>
                <a:cs typeface="Calibri"/>
              </a:rPr>
              <a:t>Инверторный</a:t>
            </a:r>
            <a:r>
              <a:rPr lang="ru-RU" sz="1200" b="1" spc="-20" dirty="0">
                <a:latin typeface="Calibri"/>
                <a:cs typeface="Calibri"/>
              </a:rPr>
              <a:t> мотор </a:t>
            </a:r>
            <a:r>
              <a:rPr lang="ru-RU" sz="1200" spc="-20" dirty="0">
                <a:latin typeface="Calibri"/>
                <a:cs typeface="Calibri"/>
              </a:rPr>
              <a:t>(</a:t>
            </a:r>
            <a:r>
              <a:rPr lang="ru-RU" sz="1200" b="1" spc="-20" dirty="0">
                <a:latin typeface="Calibri"/>
                <a:cs typeface="Calibri"/>
              </a:rPr>
              <a:t>привод- прямой </a:t>
            </a:r>
            <a:r>
              <a:rPr lang="ru-RU" sz="1200" spc="-20" dirty="0">
                <a:latin typeface="Calibri"/>
                <a:cs typeface="Calibri"/>
              </a:rPr>
              <a:t>(</a:t>
            </a:r>
            <a:r>
              <a:rPr lang="en-US" sz="1200" spc="-20" dirty="0">
                <a:latin typeface="Calibri"/>
                <a:cs typeface="Calibri"/>
              </a:rPr>
              <a:t>BLDC Inverter)</a:t>
            </a:r>
            <a:r>
              <a:rPr lang="ru-RU" sz="1200" spc="-20" dirty="0">
                <a:latin typeface="Calibri"/>
                <a:cs typeface="Calibri"/>
              </a:rPr>
              <a:t>)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10" dirty="0" err="1">
                <a:latin typeface="Calibri"/>
                <a:cs typeface="Calibri"/>
              </a:rPr>
              <a:t>Класс</a:t>
            </a:r>
            <a:r>
              <a:rPr sz="1200" spc="-8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энергопотребления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А+++</a:t>
            </a:r>
            <a:r>
              <a:rPr lang="ru-RU" sz="1200" b="1" spc="-20" dirty="0">
                <a:latin typeface="Calibri"/>
                <a:cs typeface="Calibri"/>
              </a:rPr>
              <a:t>, стирки А, отжима С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Инновационный</a:t>
            </a:r>
            <a:r>
              <a:rPr lang="en-US" sz="1200" b="1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ЦВЕТНОЙ </a:t>
            </a:r>
            <a:r>
              <a:rPr lang="en-US" sz="1200" b="1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LED </a:t>
            </a:r>
            <a:r>
              <a:rPr lang="ru-RU" sz="1200" b="1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дисплей с сенсорным управлением</a:t>
            </a:r>
          </a:p>
          <a:p>
            <a:pPr marL="240665" indent="-227965"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b="1" dirty="0">
                <a:latin typeface="Calibri"/>
                <a:cs typeface="Calibri"/>
              </a:rPr>
              <a:t>1</a:t>
            </a:r>
            <a:r>
              <a:rPr lang="ru-RU" sz="1200" b="1" dirty="0">
                <a:latin typeface="Calibri"/>
                <a:cs typeface="Calibri"/>
              </a:rPr>
              <a:t>5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10" dirty="0" err="1">
                <a:latin typeface="Calibri"/>
                <a:cs typeface="Calibri"/>
              </a:rPr>
              <a:t>программ</a:t>
            </a:r>
            <a:r>
              <a:rPr lang="ru-RU" sz="1200" b="1" spc="-10" dirty="0">
                <a:latin typeface="Calibri"/>
                <a:cs typeface="Calibri"/>
              </a:rPr>
              <a:t>:</a:t>
            </a:r>
            <a:r>
              <a:rPr lang="ru-RU" sz="1200" spc="-10" dirty="0">
                <a:latin typeface="Calibri"/>
                <a:cs typeface="Calibri"/>
              </a:rPr>
              <a:t> Хлопок холодная/ 20°С , Хлопок, Интенсивная, Эко 40°С/60, Шерсть, Пост. Бельё, Блузки/рубашки, Быстрая стирка 15 мин/30 мин, Смешанная стирка/ ткани, </a:t>
            </a:r>
            <a:r>
              <a:rPr lang="ru-RU" sz="1200" spc="-10" dirty="0" err="1">
                <a:latin typeface="Calibri"/>
                <a:cs typeface="Calibri"/>
              </a:rPr>
              <a:t>Антиаллергия</a:t>
            </a:r>
            <a:r>
              <a:rPr lang="ru-RU" sz="1200" spc="-10" dirty="0">
                <a:latin typeface="Calibri"/>
                <a:cs typeface="Calibri"/>
              </a:rPr>
              <a:t>, Спортивная одежда, Ручная стирка/Деликатная, Полоскание/отжим, Отжим, Очистка барабана. </a:t>
            </a:r>
          </a:p>
          <a:p>
            <a:pPr marL="240665" indent="-227965"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Предварительная стирка (есть как функция), Стирка с паром. </a:t>
            </a:r>
          </a:p>
          <a:p>
            <a:pPr marL="240665" indent="-227965"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Регулировка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отжима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температуры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стирки</a:t>
            </a:r>
            <a:r>
              <a:rPr lang="ru-RU" sz="1200" spc="-10" dirty="0">
                <a:latin typeface="Calibri"/>
                <a:cs typeface="Calibri"/>
              </a:rPr>
              <a:t>, Дополнительное полоскание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Функция пара </a:t>
            </a:r>
            <a:r>
              <a:rPr lang="en-US" sz="1200" b="1" dirty="0">
                <a:latin typeface="Calibri"/>
                <a:cs typeface="Calibri"/>
              </a:rPr>
              <a:t>Steam Assist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20" dirty="0" err="1">
                <a:latin typeface="Calibri"/>
                <a:cs typeface="Calibri"/>
              </a:rPr>
              <a:t>Отсрочка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старта,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звуковой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сигнал</a:t>
            </a:r>
            <a:endParaRPr sz="1200" dirty="0">
              <a:latin typeface="Calibri"/>
              <a:cs typeface="Calibri"/>
            </a:endParaRP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spc="-10" dirty="0">
                <a:latin typeface="Calibri"/>
                <a:cs typeface="Calibri"/>
              </a:rPr>
              <a:t>Дозагрузка белья, Отображение цикла стирки, Старт/пауза, Автоматическое взвешивание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sz="1200" b="1" spc="-10" dirty="0" err="1">
                <a:latin typeface="Calibri"/>
                <a:cs typeface="Calibri"/>
              </a:rPr>
              <a:t>Безопасность</a:t>
            </a:r>
            <a:r>
              <a:rPr sz="1200" b="1" spc="-10" dirty="0">
                <a:latin typeface="Calibri"/>
                <a:cs typeface="Calibri"/>
              </a:rPr>
              <a:t>: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lang="ru-RU" sz="1200" spc="-45" dirty="0">
                <a:latin typeface="Calibri"/>
                <a:cs typeface="Calibri"/>
              </a:rPr>
              <a:t>замок для защиты от доступа детей, Блокировка дверцы (</a:t>
            </a:r>
            <a:r>
              <a:rPr lang="ru-RU" sz="1200" spc="-45" dirty="0" err="1">
                <a:latin typeface="Calibri"/>
                <a:cs typeface="Calibri"/>
              </a:rPr>
              <a:t>Electromagnetic</a:t>
            </a:r>
            <a:r>
              <a:rPr lang="ru-RU" sz="1200" spc="-45" dirty="0">
                <a:latin typeface="Calibri"/>
                <a:cs typeface="Calibri"/>
              </a:rPr>
              <a:t> Lock), Защита от перелива/от протечек/от перегрева, Контроль дисбаланса,  Контроль пенообразования,  Система обнаружения неисправностей</a:t>
            </a:r>
            <a:r>
              <a:rPr lang="ru-RU" sz="1200" spc="-10" dirty="0">
                <a:latin typeface="Calibri"/>
                <a:cs typeface="Calibri"/>
              </a:rPr>
              <a:t>.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20" dirty="0">
                <a:latin typeface="Calibri"/>
                <a:cs typeface="Calibri"/>
              </a:rPr>
              <a:t>Уровень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шума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(стирка/отжим):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62</a:t>
            </a:r>
            <a:r>
              <a:rPr sz="1200" spc="-10" dirty="0">
                <a:latin typeface="Calibri"/>
                <a:cs typeface="Calibri"/>
              </a:rPr>
              <a:t>/7</a:t>
            </a:r>
            <a:r>
              <a:rPr lang="ru-RU" sz="1200" spc="-10" dirty="0">
                <a:latin typeface="Calibri"/>
                <a:cs typeface="Calibri"/>
              </a:rPr>
              <a:t>5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5" dirty="0" err="1">
                <a:latin typeface="Calibri"/>
                <a:cs typeface="Calibri"/>
              </a:rPr>
              <a:t>дБ</a:t>
            </a:r>
            <a:endParaRPr lang="ru-RU" sz="1200" spc="-25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25" dirty="0">
                <a:latin typeface="Calibri"/>
                <a:cs typeface="Calibri"/>
              </a:rPr>
              <a:t>Объём барабана – 42л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dirty="0" err="1">
                <a:latin typeface="Calibri"/>
                <a:cs typeface="Calibri"/>
              </a:rPr>
              <a:t>Цвет</a:t>
            </a:r>
            <a:r>
              <a:rPr lang="ru-RU" sz="1200" dirty="0">
                <a:latin typeface="Calibri"/>
                <a:cs typeface="Calibri"/>
              </a:rPr>
              <a:t> корпуса</a:t>
            </a:r>
            <a:r>
              <a:rPr sz="1200" spc="-80" dirty="0">
                <a:latin typeface="Calibri"/>
                <a:cs typeface="Calibri"/>
              </a:rPr>
              <a:t> </a:t>
            </a:r>
            <a:r>
              <a:rPr lang="ru-RU" sz="1200" spc="-80" dirty="0">
                <a:latin typeface="Calibri"/>
                <a:cs typeface="Calibri"/>
              </a:rPr>
              <a:t>- </a:t>
            </a:r>
            <a:r>
              <a:rPr sz="1200" spc="-10" dirty="0" err="1">
                <a:latin typeface="Calibri"/>
                <a:cs typeface="Calibri"/>
              </a:rPr>
              <a:t>белый</a:t>
            </a:r>
            <a:r>
              <a:rPr lang="en-US" sz="1200" spc="-10" dirty="0">
                <a:latin typeface="Calibri"/>
                <a:cs typeface="Calibri"/>
              </a:rPr>
              <a:t>/</a:t>
            </a:r>
            <a:r>
              <a:rPr lang="ru-RU" sz="1200" spc="-10" dirty="0">
                <a:latin typeface="Calibri"/>
                <a:cs typeface="Calibri"/>
              </a:rPr>
              <a:t>цвет двери люка - чёрный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10" dirty="0">
                <a:latin typeface="Calibri"/>
                <a:cs typeface="Calibri"/>
              </a:rPr>
              <a:t>Размеры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без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упаковки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(ШхГхВ),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мм: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598х470х845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10" dirty="0" err="1">
                <a:latin typeface="Calibri"/>
                <a:cs typeface="Calibri"/>
              </a:rPr>
              <a:t>Размеры</a:t>
            </a:r>
            <a:r>
              <a:rPr sz="1200" dirty="0">
                <a:latin typeface="Calibri"/>
                <a:cs typeface="Calibri"/>
              </a:rPr>
              <a:t> в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упаковке</a:t>
            </a:r>
            <a:r>
              <a:rPr lang="ru-RU"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(ШхГхВ),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мм: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650х510х890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dirty="0" err="1">
                <a:latin typeface="Calibri"/>
                <a:cs typeface="Calibri"/>
              </a:rPr>
              <a:t>Вес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(нетто/брутто),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кг: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lang="ru-RU" sz="1200" spc="-35" dirty="0">
                <a:latin typeface="Calibri"/>
                <a:cs typeface="Calibri"/>
              </a:rPr>
              <a:t>50</a:t>
            </a:r>
            <a:r>
              <a:rPr sz="1200" spc="-10" dirty="0">
                <a:latin typeface="Calibri"/>
                <a:cs typeface="Calibri"/>
              </a:rPr>
              <a:t>/</a:t>
            </a:r>
            <a:r>
              <a:rPr lang="ru-RU" sz="1200" spc="-10" dirty="0">
                <a:latin typeface="Calibri"/>
                <a:cs typeface="Calibri"/>
              </a:rPr>
              <a:t>53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42396" y="176234"/>
            <a:ext cx="1645919" cy="53035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714" y="258615"/>
            <a:ext cx="4321760" cy="710451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BELVEDERO L </a:t>
            </a:r>
            <a:r>
              <a:rPr lang="ru-RU" sz="4000" b="1" dirty="0"/>
              <a:t>7</a:t>
            </a:r>
            <a:r>
              <a:rPr lang="en-US" sz="4000" b="1" dirty="0"/>
              <a:t>14 VI</a:t>
            </a:r>
            <a:r>
              <a:rPr lang="ru-RU" sz="4000" b="1" dirty="0"/>
              <a:t> </a:t>
            </a:r>
            <a:endParaRPr sz="4000" b="1" spc="-10" dirty="0"/>
          </a:p>
        </p:txBody>
      </p:sp>
      <p:pic>
        <p:nvPicPr>
          <p:cNvPr id="13" name="object 3">
            <a:extLst>
              <a:ext uri="{FF2B5EF4-FFF2-40B4-BE49-F238E27FC236}">
                <a16:creationId xmlns:a16="http://schemas.microsoft.com/office/drawing/2014/main" id="{7C490073-1ADE-4E40-A4F8-B9369355278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825302E-2253-400B-82DB-5640F563CF1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0474" y="215593"/>
            <a:ext cx="1004631" cy="75347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0E78B8E-FDA3-4CBE-87FB-C394B4E6DD6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5449" y="812157"/>
            <a:ext cx="3271740" cy="467391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9094788-33E6-4EB2-B616-8C9FE62D071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7394" y="5621417"/>
            <a:ext cx="4182618" cy="77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562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0713" y="961951"/>
            <a:ext cx="6378257" cy="50250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sz="1400" b="1" spc="-25" dirty="0" err="1">
                <a:latin typeface="Calibri"/>
                <a:cs typeface="Calibri"/>
              </a:rPr>
              <a:t>Отдельностоящая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lang="ru-RU" sz="1400" b="1" spc="-10" dirty="0">
                <a:latin typeface="Calibri"/>
                <a:cs typeface="Calibri"/>
              </a:rPr>
              <a:t>стиральная</a:t>
            </a:r>
            <a:r>
              <a:rPr sz="1400" b="1" spc="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машина</a:t>
            </a:r>
            <a:endParaRPr sz="1400" b="1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55" dirty="0" err="1">
                <a:latin typeface="Calibri"/>
                <a:cs typeface="Calibri"/>
              </a:rPr>
              <a:t>Глубина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latin typeface="Calibri"/>
                <a:cs typeface="Calibri"/>
              </a:rPr>
              <a:t>56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см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b="1" spc="-20" dirty="0">
                <a:solidFill>
                  <a:srgbClr val="0000FF"/>
                </a:solidFill>
                <a:latin typeface="Calibri"/>
                <a:cs typeface="Calibri"/>
              </a:rPr>
              <a:t>1</a:t>
            </a: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4</a:t>
            </a:r>
            <a:r>
              <a:rPr sz="1200" b="1" spc="-20" dirty="0">
                <a:solidFill>
                  <a:srgbClr val="0000FF"/>
                </a:solidFill>
                <a:latin typeface="Calibri"/>
                <a:cs typeface="Calibri"/>
              </a:rPr>
              <a:t>00</a:t>
            </a:r>
            <a:r>
              <a:rPr sz="1200" b="1" spc="-3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0000FF"/>
                </a:solidFill>
                <a:latin typeface="Calibri"/>
                <a:cs typeface="Calibri"/>
              </a:rPr>
              <a:t>об/мин</a:t>
            </a:r>
            <a:endParaRPr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10" dirty="0" err="1">
                <a:latin typeface="Calibri"/>
                <a:cs typeface="Calibri"/>
              </a:rPr>
              <a:t>Загрузка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lang="ru-RU" sz="1200" b="1" spc="-70" dirty="0">
                <a:latin typeface="Calibri"/>
                <a:cs typeface="Calibri"/>
              </a:rPr>
              <a:t>10,5</a:t>
            </a:r>
            <a:r>
              <a:rPr sz="1200" b="1" spc="-70" dirty="0">
                <a:latin typeface="Calibri"/>
                <a:cs typeface="Calibri"/>
              </a:rPr>
              <a:t> </a:t>
            </a:r>
            <a:r>
              <a:rPr sz="1200" b="1" spc="-25" dirty="0" err="1">
                <a:latin typeface="Calibri"/>
                <a:cs typeface="Calibri"/>
              </a:rPr>
              <a:t>кг</a:t>
            </a:r>
            <a:endParaRPr lang="ru-RU" sz="1200" b="1" spc="-25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latin typeface="Calibri"/>
                <a:cs typeface="Calibri"/>
              </a:rPr>
              <a:t>Инверторный</a:t>
            </a:r>
            <a:r>
              <a:rPr lang="ru-RU" sz="1200" b="1" spc="-20" dirty="0">
                <a:latin typeface="Calibri"/>
                <a:cs typeface="Calibri"/>
              </a:rPr>
              <a:t> мотор </a:t>
            </a:r>
            <a:r>
              <a:rPr lang="ru-RU" sz="1200" spc="-20" dirty="0">
                <a:latin typeface="Calibri"/>
                <a:cs typeface="Calibri"/>
              </a:rPr>
              <a:t>(</a:t>
            </a:r>
            <a:r>
              <a:rPr lang="ru-RU" sz="1200" b="1" spc="-20" dirty="0">
                <a:latin typeface="Calibri"/>
                <a:cs typeface="Calibri"/>
              </a:rPr>
              <a:t>привод- прямой </a:t>
            </a:r>
            <a:r>
              <a:rPr lang="ru-RU" sz="1200" spc="-20" dirty="0">
                <a:latin typeface="Calibri"/>
                <a:cs typeface="Calibri"/>
              </a:rPr>
              <a:t>(</a:t>
            </a:r>
            <a:r>
              <a:rPr lang="en-US" sz="1200" spc="-20" dirty="0">
                <a:latin typeface="Calibri"/>
                <a:cs typeface="Calibri"/>
              </a:rPr>
              <a:t>BLDC Inverter)</a:t>
            </a:r>
            <a:r>
              <a:rPr lang="ru-RU" sz="1200" spc="-20" dirty="0">
                <a:latin typeface="Calibri"/>
                <a:cs typeface="Calibri"/>
              </a:rPr>
              <a:t>)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10" dirty="0" err="1">
                <a:latin typeface="Calibri"/>
                <a:cs typeface="Calibri"/>
              </a:rPr>
              <a:t>Класс</a:t>
            </a:r>
            <a:r>
              <a:rPr sz="1200" spc="-8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энергопотребления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А+++</a:t>
            </a:r>
            <a:r>
              <a:rPr lang="ru-RU" sz="1200" b="1" spc="-20" dirty="0">
                <a:latin typeface="Calibri"/>
                <a:cs typeface="Calibri"/>
              </a:rPr>
              <a:t>, стирки А, отжима В</a:t>
            </a:r>
            <a:endParaRPr lang="en-US" sz="1200" dirty="0">
              <a:latin typeface="Calibri"/>
              <a:cs typeface="Calibri"/>
            </a:endParaRPr>
          </a:p>
          <a:p>
            <a:pPr marL="240665" indent="-227965"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Инновационный</a:t>
            </a:r>
            <a:r>
              <a:rPr lang="en-US" sz="1200" b="1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ЦВЕТНОЙ </a:t>
            </a:r>
            <a:r>
              <a:rPr lang="en-US" sz="1200" b="1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LED </a:t>
            </a:r>
            <a:r>
              <a:rPr lang="ru-RU" sz="1200" b="1" dirty="0">
                <a:solidFill>
                  <a:srgbClr val="0000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дисплей с сенсорным управлением</a:t>
            </a:r>
          </a:p>
          <a:p>
            <a:pPr marL="240665" indent="-227965"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b="1" dirty="0">
                <a:latin typeface="Calibri"/>
                <a:cs typeface="Calibri"/>
              </a:rPr>
              <a:t>1</a:t>
            </a:r>
            <a:r>
              <a:rPr lang="ru-RU" sz="1200" b="1" dirty="0">
                <a:latin typeface="Calibri"/>
                <a:cs typeface="Calibri"/>
              </a:rPr>
              <a:t>5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10" dirty="0" err="1">
                <a:latin typeface="Calibri"/>
                <a:cs typeface="Calibri"/>
              </a:rPr>
              <a:t>программ</a:t>
            </a:r>
            <a:r>
              <a:rPr lang="ru-RU" sz="1200" b="1" spc="-10" dirty="0">
                <a:latin typeface="Calibri"/>
                <a:cs typeface="Calibri"/>
              </a:rPr>
              <a:t>:</a:t>
            </a:r>
            <a:r>
              <a:rPr lang="ru-RU" sz="1200" spc="-10" dirty="0">
                <a:latin typeface="Calibri"/>
                <a:cs typeface="Calibri"/>
              </a:rPr>
              <a:t> Хлопок холодная/ 20°С , Хлопок, Интенсивная, Эко 40°С/60, Шерсть, Пост. Бельё, Блузки/рубашки, Быстрая стирка 15 мин/30 мин, Смешанная стирка/ ткани, </a:t>
            </a:r>
            <a:r>
              <a:rPr lang="ru-RU" sz="1200" spc="-10" dirty="0" err="1">
                <a:latin typeface="Calibri"/>
                <a:cs typeface="Calibri"/>
              </a:rPr>
              <a:t>Антиаллергия</a:t>
            </a:r>
            <a:r>
              <a:rPr lang="ru-RU" sz="1200" spc="-10" dirty="0">
                <a:latin typeface="Calibri"/>
                <a:cs typeface="Calibri"/>
              </a:rPr>
              <a:t>, Спортивная одежда, Ручная стирка/Деликатная, Полоскание/отжим, Отжим, Очистка барабана. </a:t>
            </a:r>
          </a:p>
          <a:p>
            <a:pPr marL="240665" indent="-227965"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Предварительная стирка (есть как функция), Стирка с паром. </a:t>
            </a:r>
          </a:p>
          <a:p>
            <a:pPr marL="240665" indent="-227965"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Регулировка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отжима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температуры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стирки</a:t>
            </a:r>
            <a:r>
              <a:rPr lang="ru-RU" sz="1200" spc="-10" dirty="0">
                <a:latin typeface="Calibri"/>
                <a:cs typeface="Calibri"/>
              </a:rPr>
              <a:t>, Дополнительное полоскание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Функция пара </a:t>
            </a:r>
            <a:r>
              <a:rPr lang="en-US" sz="1200" b="1" dirty="0">
                <a:latin typeface="Calibri"/>
                <a:cs typeface="Calibri"/>
              </a:rPr>
              <a:t>Steam Assist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20" dirty="0" err="1">
                <a:latin typeface="Calibri"/>
                <a:cs typeface="Calibri"/>
              </a:rPr>
              <a:t>Отсрочка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старта,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звуковой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сигнал</a:t>
            </a:r>
            <a:endParaRPr sz="1200" dirty="0">
              <a:latin typeface="Calibri"/>
              <a:cs typeface="Calibri"/>
            </a:endParaRP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spc="-10" dirty="0">
                <a:latin typeface="Calibri"/>
                <a:cs typeface="Calibri"/>
              </a:rPr>
              <a:t>Дозагрузка белья, Отображение цикла стирки, Старт/пауза, Автоматическое взвешивание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sz="1200" b="1" spc="-10" dirty="0" err="1">
                <a:latin typeface="Calibri"/>
                <a:cs typeface="Calibri"/>
              </a:rPr>
              <a:t>Безопасность</a:t>
            </a:r>
            <a:r>
              <a:rPr sz="1200" b="1" spc="-10" dirty="0">
                <a:latin typeface="Calibri"/>
                <a:cs typeface="Calibri"/>
              </a:rPr>
              <a:t>: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lang="ru-RU" sz="1200" spc="-45" dirty="0">
                <a:latin typeface="Calibri"/>
                <a:cs typeface="Calibri"/>
              </a:rPr>
              <a:t>замок для защиты от доступа детей, Блокировка дверцы (</a:t>
            </a:r>
            <a:r>
              <a:rPr lang="ru-RU" sz="1200" spc="-45" dirty="0" err="1">
                <a:latin typeface="Calibri"/>
                <a:cs typeface="Calibri"/>
              </a:rPr>
              <a:t>Electromagnetic</a:t>
            </a:r>
            <a:r>
              <a:rPr lang="ru-RU" sz="1200" spc="-45" dirty="0">
                <a:latin typeface="Calibri"/>
                <a:cs typeface="Calibri"/>
              </a:rPr>
              <a:t> Lock), Защита от перелива/от протечек/от перегрева, Контроль дисбаланса,  Контроль пенообразования,  Система обнаружения неисправностей</a:t>
            </a:r>
            <a:r>
              <a:rPr lang="ru-RU" sz="1200" spc="-10" dirty="0">
                <a:latin typeface="Calibri"/>
                <a:cs typeface="Calibri"/>
              </a:rPr>
              <a:t>.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20" dirty="0">
                <a:latin typeface="Calibri"/>
                <a:cs typeface="Calibri"/>
              </a:rPr>
              <a:t>Уровень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шума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</a:t>
            </a:r>
            <a:r>
              <a:rPr sz="1200" spc="-10" dirty="0" err="1">
                <a:latin typeface="Calibri"/>
                <a:cs typeface="Calibri"/>
              </a:rPr>
              <a:t>стирка</a:t>
            </a:r>
            <a:r>
              <a:rPr sz="1200" spc="-10" dirty="0">
                <a:latin typeface="Calibri"/>
                <a:cs typeface="Calibri"/>
              </a:rPr>
              <a:t>/отжим):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62</a:t>
            </a:r>
            <a:r>
              <a:rPr sz="1200" spc="-10" dirty="0">
                <a:latin typeface="Calibri"/>
                <a:cs typeface="Calibri"/>
              </a:rPr>
              <a:t>/7</a:t>
            </a:r>
            <a:r>
              <a:rPr lang="ru-RU" sz="1200" spc="-10" dirty="0">
                <a:latin typeface="Calibri"/>
                <a:cs typeface="Calibri"/>
              </a:rPr>
              <a:t>5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5" dirty="0" err="1">
                <a:latin typeface="Calibri"/>
                <a:cs typeface="Calibri"/>
              </a:rPr>
              <a:t>дБ</a:t>
            </a:r>
            <a:endParaRPr lang="ru-RU" sz="1200" spc="-25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25" dirty="0">
                <a:latin typeface="Calibri"/>
                <a:cs typeface="Calibri"/>
              </a:rPr>
              <a:t>Объём барабана – __л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dirty="0" err="1">
                <a:latin typeface="Calibri"/>
                <a:cs typeface="Calibri"/>
              </a:rPr>
              <a:t>Цвет</a:t>
            </a:r>
            <a:r>
              <a:rPr lang="ru-RU" sz="1200" dirty="0">
                <a:latin typeface="Calibri"/>
                <a:cs typeface="Calibri"/>
              </a:rPr>
              <a:t> корпуса</a:t>
            </a:r>
            <a:r>
              <a:rPr sz="1200" spc="-80" dirty="0">
                <a:latin typeface="Calibri"/>
                <a:cs typeface="Calibri"/>
              </a:rPr>
              <a:t> </a:t>
            </a:r>
            <a:r>
              <a:rPr lang="ru-RU" sz="1200" spc="-80" dirty="0">
                <a:latin typeface="Calibri"/>
                <a:cs typeface="Calibri"/>
              </a:rPr>
              <a:t>- </a:t>
            </a:r>
            <a:r>
              <a:rPr sz="1200" spc="-10" dirty="0" err="1">
                <a:latin typeface="Calibri"/>
                <a:cs typeface="Calibri"/>
              </a:rPr>
              <a:t>белый</a:t>
            </a:r>
            <a:r>
              <a:rPr lang="en-US" sz="1200" spc="-10" dirty="0">
                <a:latin typeface="Calibri"/>
                <a:cs typeface="Calibri"/>
              </a:rPr>
              <a:t>/</a:t>
            </a:r>
            <a:r>
              <a:rPr lang="ru-RU" sz="1200" spc="-10" dirty="0">
                <a:latin typeface="Calibri"/>
                <a:cs typeface="Calibri"/>
              </a:rPr>
              <a:t>цвет двери люка - чёрный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10" dirty="0">
                <a:latin typeface="Calibri"/>
                <a:cs typeface="Calibri"/>
              </a:rPr>
              <a:t>Размеры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без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упаковки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(ШхГхВ),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мм: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598х560х845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10" dirty="0" err="1">
                <a:latin typeface="Calibri"/>
                <a:cs typeface="Calibri"/>
              </a:rPr>
              <a:t>Размеры</a:t>
            </a:r>
            <a:r>
              <a:rPr sz="1200" dirty="0">
                <a:latin typeface="Calibri"/>
                <a:cs typeface="Calibri"/>
              </a:rPr>
              <a:t> в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упаковке</a:t>
            </a:r>
            <a:r>
              <a:rPr lang="ru-RU"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(ШхГхВ),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мм: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660х615х890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dirty="0" err="1">
                <a:latin typeface="Calibri"/>
                <a:cs typeface="Calibri"/>
              </a:rPr>
              <a:t>Вес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(нетто/брутто),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кг: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lang="ru-RU" sz="1200" spc="-35" dirty="0">
                <a:latin typeface="Calibri"/>
                <a:cs typeface="Calibri"/>
              </a:rPr>
              <a:t>64</a:t>
            </a:r>
            <a:r>
              <a:rPr sz="1200" spc="-10" dirty="0">
                <a:latin typeface="Calibri"/>
                <a:cs typeface="Calibri"/>
              </a:rPr>
              <a:t>/</a:t>
            </a:r>
            <a:r>
              <a:rPr lang="ru-RU" sz="1200" spc="-10" dirty="0">
                <a:latin typeface="Calibri"/>
                <a:cs typeface="Calibri"/>
              </a:rPr>
              <a:t>67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42396" y="176234"/>
            <a:ext cx="1645919" cy="53035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714" y="258615"/>
            <a:ext cx="4582924" cy="710451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/>
              <a:t>BELVEDERO L </a:t>
            </a:r>
            <a:r>
              <a:rPr lang="ru-RU" sz="4000" b="1" dirty="0"/>
              <a:t>1045 </a:t>
            </a:r>
            <a:r>
              <a:rPr lang="en-US" sz="4000" b="1" dirty="0"/>
              <a:t>VI</a:t>
            </a:r>
            <a:r>
              <a:rPr lang="ru-RU" sz="4000" b="1" dirty="0"/>
              <a:t> </a:t>
            </a:r>
            <a:endParaRPr sz="4000" b="1" spc="-10" dirty="0"/>
          </a:p>
        </p:txBody>
      </p:sp>
      <p:pic>
        <p:nvPicPr>
          <p:cNvPr id="13" name="object 3">
            <a:extLst>
              <a:ext uri="{FF2B5EF4-FFF2-40B4-BE49-F238E27FC236}">
                <a16:creationId xmlns:a16="http://schemas.microsoft.com/office/drawing/2014/main" id="{7C490073-1ADE-4E40-A4F8-B9369355278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825302E-2253-400B-82DB-5640F563CF1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1638" y="208478"/>
            <a:ext cx="1004631" cy="7534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9C7A667-0E0B-4E1C-86C7-1FA828BD8A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5085" y="1181621"/>
            <a:ext cx="3095728" cy="44947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BC5D1A2-4222-46F1-B32E-EA457BC214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3756" y="5769142"/>
            <a:ext cx="4179197" cy="76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2796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8716" y="999845"/>
            <a:ext cx="5413711" cy="548675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spc="-25" dirty="0" err="1">
                <a:latin typeface="Calibri"/>
                <a:cs typeface="Calibri"/>
              </a:rPr>
              <a:t>Отдельностоящая</a:t>
            </a:r>
            <a:r>
              <a:rPr lang="ru-RU" sz="1300" b="1" spc="1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стиральная машина</a:t>
            </a:r>
            <a:endParaRPr lang="ru-RU" sz="1300" b="1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55" dirty="0">
                <a:latin typeface="Calibri"/>
                <a:cs typeface="Calibri"/>
              </a:rPr>
              <a:t>Глубина</a:t>
            </a:r>
            <a:r>
              <a:rPr lang="ru-RU" sz="1300" spc="-70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53 </a:t>
            </a:r>
            <a:r>
              <a:rPr lang="ru-RU" sz="1300" b="1" spc="-25" dirty="0">
                <a:latin typeface="Calibri"/>
                <a:cs typeface="Calibri"/>
              </a:rPr>
              <a:t>см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b="1" spc="-20" dirty="0">
                <a:latin typeface="Calibri"/>
                <a:cs typeface="Calibri"/>
              </a:rPr>
              <a:t>1200</a:t>
            </a:r>
            <a:r>
              <a:rPr lang="ru-RU" sz="1300" b="1" spc="-3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об/мин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Загрузка</a:t>
            </a:r>
            <a:r>
              <a:rPr lang="ru-RU" sz="1300" spc="-70" dirty="0">
                <a:latin typeface="Calibri"/>
                <a:cs typeface="Calibri"/>
              </a:rPr>
              <a:t> </a:t>
            </a:r>
            <a:r>
              <a:rPr lang="ru-RU" sz="1300" b="1" spc="-70" dirty="0">
                <a:latin typeface="Calibri"/>
                <a:cs typeface="Calibri"/>
              </a:rPr>
              <a:t>10,5 </a:t>
            </a:r>
            <a:r>
              <a:rPr lang="ru-RU" sz="1300" b="1" spc="-25" dirty="0">
                <a:latin typeface="Calibri"/>
                <a:cs typeface="Calibri"/>
              </a:rPr>
              <a:t>кг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Класс</a:t>
            </a:r>
            <a:r>
              <a:rPr lang="ru-RU" sz="1300" spc="-8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энергопотребления</a:t>
            </a:r>
            <a:r>
              <a:rPr lang="ru-RU" sz="1300" spc="-20" dirty="0">
                <a:latin typeface="Calibri"/>
                <a:cs typeface="Calibri"/>
              </a:rPr>
              <a:t> </a:t>
            </a:r>
            <a:r>
              <a:rPr lang="ru-RU" sz="1300" b="1" spc="-20" dirty="0">
                <a:latin typeface="Calibri"/>
                <a:cs typeface="Calibri"/>
              </a:rPr>
              <a:t>А++, стирки А, отжима В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b="1" dirty="0">
                <a:latin typeface="Calibri"/>
                <a:cs typeface="Calibri"/>
              </a:rPr>
              <a:t>Инверторный </a:t>
            </a:r>
            <a:r>
              <a:rPr lang="ru-RU" sz="1300" dirty="0">
                <a:latin typeface="Calibri"/>
                <a:cs typeface="Calibri"/>
              </a:rPr>
              <a:t>мотор</a:t>
            </a:r>
            <a:r>
              <a:rPr lang="ru-RU" sz="1300" b="1" dirty="0">
                <a:latin typeface="Calibri"/>
                <a:cs typeface="Calibri"/>
              </a:rPr>
              <a:t>, </a:t>
            </a:r>
            <a:r>
              <a:rPr lang="ru-RU" sz="1300" spc="-20" dirty="0">
                <a:latin typeface="Calibri"/>
                <a:cs typeface="Calibri"/>
              </a:rPr>
              <a:t>привод</a:t>
            </a:r>
            <a:r>
              <a:rPr lang="ru-RU" sz="1300" b="1" spc="-20" dirty="0">
                <a:latin typeface="Calibri"/>
                <a:cs typeface="Calibri"/>
              </a:rPr>
              <a:t> </a:t>
            </a:r>
            <a:r>
              <a:rPr lang="ru-RU" sz="1300" spc="-20" dirty="0">
                <a:latin typeface="Calibri"/>
                <a:cs typeface="Calibri"/>
              </a:rPr>
              <a:t>ременной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dirty="0">
                <a:latin typeface="Calibri"/>
                <a:cs typeface="Calibri"/>
              </a:rPr>
              <a:t>LED</a:t>
            </a:r>
            <a:r>
              <a:rPr lang="ru-RU" sz="1300" b="1" spc="-6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дисплей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dirty="0">
                <a:latin typeface="Calibri"/>
                <a:cs typeface="Calibri"/>
              </a:rPr>
              <a:t>14</a:t>
            </a:r>
            <a:r>
              <a:rPr lang="ru-RU" sz="1300" b="1" spc="-10" dirty="0">
                <a:latin typeface="Calibri"/>
                <a:cs typeface="Calibri"/>
              </a:rPr>
              <a:t> программ</a:t>
            </a:r>
            <a:r>
              <a:rPr lang="ru-RU" sz="1300" b="1" spc="-30" dirty="0">
                <a:latin typeface="Calibri"/>
                <a:cs typeface="Calibri"/>
              </a:rPr>
              <a:t>: </a:t>
            </a:r>
            <a:r>
              <a:rPr lang="ru-RU" sz="1300" spc="-10" dirty="0">
                <a:latin typeface="Calibri"/>
                <a:cs typeface="Calibri"/>
              </a:rPr>
              <a:t>Стирка с паром, Хлопок холодная/20°С, Хлопок, Интенсив, Эко 40°С/60, Шерсть, Постельное белье, Верхняя одежда, Быстрая стирка 15 мин, Смешанная стирка/ ткани, Ручная стирка/Деликатная, Полоскание/отжим, Отжим, Очистка барабана</a:t>
            </a:r>
            <a:r>
              <a:rPr lang="ru-RU" sz="1300" b="1" spc="-10" dirty="0">
                <a:latin typeface="Calibri"/>
                <a:cs typeface="Calibri"/>
              </a:rPr>
              <a:t>.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lang="ru-RU" sz="1300" b="1" dirty="0">
                <a:latin typeface="Calibri"/>
                <a:cs typeface="Calibri"/>
              </a:rPr>
              <a:t>Функции:</a:t>
            </a:r>
            <a:r>
              <a:rPr lang="ru-RU" sz="1300" dirty="0">
                <a:latin typeface="Calibri"/>
                <a:cs typeface="Calibri"/>
              </a:rPr>
              <a:t> Старт/Пауза, Регулировка</a:t>
            </a:r>
            <a:r>
              <a:rPr lang="ru-RU" sz="1300" spc="-3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отжима/температуры</a:t>
            </a:r>
            <a:r>
              <a:rPr lang="ru-RU" sz="1300" spc="-2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стирки, Доп. полоскание, Авто взвешивание, </a:t>
            </a:r>
            <a:r>
              <a:rPr lang="ru-RU" sz="1300" dirty="0">
                <a:latin typeface="Calibri"/>
                <a:cs typeface="Calibri"/>
              </a:rPr>
              <a:t>Функция пара </a:t>
            </a:r>
            <a:r>
              <a:rPr lang="ru-RU" sz="1300" dirty="0" err="1">
                <a:latin typeface="Calibri"/>
                <a:cs typeface="Calibri"/>
              </a:rPr>
              <a:t>Steam</a:t>
            </a:r>
            <a:r>
              <a:rPr lang="ru-RU" sz="1300" dirty="0">
                <a:latin typeface="Calibri"/>
                <a:cs typeface="Calibri"/>
              </a:rPr>
              <a:t> Assist (1 программа), Дозагрузка белья, Функция очистки барабана, </a:t>
            </a:r>
            <a:r>
              <a:rPr lang="ru-RU" sz="1300" spc="-20" dirty="0">
                <a:latin typeface="Calibri"/>
                <a:cs typeface="Calibri"/>
              </a:rPr>
              <a:t>Отсрочка</a:t>
            </a:r>
            <a:r>
              <a:rPr lang="ru-RU" sz="1300" spc="-3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старта,</a:t>
            </a:r>
            <a:r>
              <a:rPr lang="ru-RU" sz="1300" spc="-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звуковой</a:t>
            </a:r>
            <a:r>
              <a:rPr lang="ru-RU" sz="130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сигнал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Безопасность:</a:t>
            </a:r>
            <a:r>
              <a:rPr lang="ru-RU" sz="1300" b="1" spc="-4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контроль</a:t>
            </a:r>
            <a:r>
              <a:rPr lang="ru-RU" sz="1300" spc="-1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пенообразования/дисбаланса,</a:t>
            </a:r>
            <a:r>
              <a:rPr lang="ru-RU" sz="1300" spc="-30" dirty="0">
                <a:latin typeface="Calibri"/>
                <a:cs typeface="Calibri"/>
              </a:rPr>
              <a:t> Блокировка дверцы (</a:t>
            </a:r>
            <a:r>
              <a:rPr lang="en-US" sz="1300" spc="-30" dirty="0">
                <a:latin typeface="Calibri"/>
                <a:cs typeface="Calibri"/>
              </a:rPr>
              <a:t>PTC Lock)</a:t>
            </a:r>
            <a:r>
              <a:rPr lang="ru-RU" sz="1300" spc="-30" dirty="0">
                <a:latin typeface="Calibri"/>
                <a:cs typeface="Calibri"/>
              </a:rPr>
              <a:t>, Защита от протечек/перегрева, </a:t>
            </a:r>
            <a:r>
              <a:rPr lang="ru-RU" sz="1300" spc="-10" dirty="0">
                <a:latin typeface="Calibri"/>
                <a:cs typeface="Calibri"/>
              </a:rPr>
              <a:t>система</a:t>
            </a:r>
            <a:r>
              <a:rPr lang="ru-RU" sz="1300" spc="-4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обнаружения</a:t>
            </a:r>
            <a:r>
              <a:rPr lang="ru-RU" sz="1300" spc="-5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неисправностей,</a:t>
            </a:r>
            <a:r>
              <a:rPr lang="ru-RU" sz="1300" spc="-4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защита</a:t>
            </a:r>
            <a:r>
              <a:rPr lang="ru-RU" sz="1300" spc="-55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от</a:t>
            </a:r>
            <a:r>
              <a:rPr lang="ru-RU" sz="1300" spc="1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детей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spc="-20" dirty="0">
                <a:latin typeface="Calibri"/>
                <a:cs typeface="Calibri"/>
              </a:rPr>
              <a:t>Уровень</a:t>
            </a:r>
            <a:r>
              <a:rPr lang="ru-RU" sz="1300" spc="-65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шума</a:t>
            </a:r>
            <a:r>
              <a:rPr lang="ru-RU" sz="1300" spc="1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(стирка/отжим):</a:t>
            </a:r>
            <a:r>
              <a:rPr lang="ru-RU" sz="1300" spc="-5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58/74</a:t>
            </a:r>
            <a:r>
              <a:rPr lang="ru-RU" sz="1300" spc="-35" dirty="0">
                <a:latin typeface="Calibri"/>
                <a:cs typeface="Calibri"/>
              </a:rPr>
              <a:t> </a:t>
            </a:r>
            <a:r>
              <a:rPr lang="ru-RU" sz="1300" spc="-25" dirty="0">
                <a:latin typeface="Calibri"/>
                <a:cs typeface="Calibri"/>
              </a:rPr>
              <a:t>дБ</a:t>
            </a: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Объём барабана - 61л</a:t>
            </a:r>
            <a:endParaRPr lang="ru-RU" sz="1300" spc="-25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Диаметр барабана -530мм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Цвет корпуса</a:t>
            </a:r>
            <a:r>
              <a:rPr lang="ru-RU" sz="1300" spc="-80" dirty="0">
                <a:latin typeface="Calibri"/>
                <a:cs typeface="Calibri"/>
              </a:rPr>
              <a:t> - </a:t>
            </a:r>
            <a:r>
              <a:rPr lang="ru-RU" sz="1300" spc="-10" dirty="0">
                <a:latin typeface="Calibri"/>
                <a:cs typeface="Calibri"/>
              </a:rPr>
              <a:t>белый/цвет двери люка - чёрный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Размеры</a:t>
            </a:r>
            <a:r>
              <a:rPr lang="ru-RU" sz="1300" spc="-25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без</a:t>
            </a:r>
            <a:r>
              <a:rPr lang="ru-RU" sz="1300" spc="-2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упаковки</a:t>
            </a:r>
            <a:r>
              <a:rPr lang="ru-RU" sz="1300" spc="-35" dirty="0">
                <a:latin typeface="Calibri"/>
                <a:cs typeface="Calibri"/>
              </a:rPr>
              <a:t> </a:t>
            </a:r>
            <a:r>
              <a:rPr lang="ru-RU" sz="1300" spc="-20" dirty="0">
                <a:latin typeface="Calibri"/>
                <a:cs typeface="Calibri"/>
              </a:rPr>
              <a:t>(</a:t>
            </a:r>
            <a:r>
              <a:rPr lang="ru-RU" sz="1300" spc="-20" dirty="0" err="1">
                <a:latin typeface="Calibri"/>
                <a:cs typeface="Calibri"/>
              </a:rPr>
              <a:t>ШхГхВ</a:t>
            </a:r>
            <a:r>
              <a:rPr lang="ru-RU" sz="1300" spc="-20" dirty="0">
                <a:latin typeface="Calibri"/>
                <a:cs typeface="Calibri"/>
              </a:rPr>
              <a:t>),</a:t>
            </a:r>
            <a:r>
              <a:rPr lang="ru-RU" sz="1300" spc="-6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мм:</a:t>
            </a:r>
            <a:r>
              <a:rPr lang="ru-RU" sz="1300" spc="-5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600х530х840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Размеры</a:t>
            </a:r>
            <a:r>
              <a:rPr lang="ru-RU" sz="1300" dirty="0">
                <a:latin typeface="Calibri"/>
                <a:cs typeface="Calibri"/>
              </a:rPr>
              <a:t> в</a:t>
            </a:r>
            <a:r>
              <a:rPr lang="ru-RU" sz="1300" spc="1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упаковке/картон </a:t>
            </a:r>
            <a:r>
              <a:rPr lang="ru-RU" sz="1300" spc="-20" dirty="0">
                <a:latin typeface="Calibri"/>
                <a:cs typeface="Calibri"/>
              </a:rPr>
              <a:t>(</a:t>
            </a:r>
            <a:r>
              <a:rPr lang="ru-RU" sz="1300" spc="-20" dirty="0" err="1">
                <a:latin typeface="Calibri"/>
                <a:cs typeface="Calibri"/>
              </a:rPr>
              <a:t>ШхГхВ</a:t>
            </a:r>
            <a:r>
              <a:rPr lang="ru-RU" sz="1300" spc="-20" dirty="0">
                <a:latin typeface="Calibri"/>
                <a:cs typeface="Calibri"/>
              </a:rPr>
              <a:t>),</a:t>
            </a:r>
            <a:r>
              <a:rPr lang="ru-RU" sz="1300" spc="-5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мм:</a:t>
            </a:r>
            <a:r>
              <a:rPr lang="ru-RU" sz="1300" spc="-20" dirty="0">
                <a:latin typeface="Calibri"/>
                <a:cs typeface="Calibri"/>
              </a:rPr>
              <a:t> </a:t>
            </a:r>
            <a:r>
              <a:rPr lang="en-US" sz="1300" spc="-10" dirty="0">
                <a:latin typeface="Calibri"/>
                <a:cs typeface="Calibri"/>
              </a:rPr>
              <a:t>630x590x870</a:t>
            </a:r>
            <a:endParaRPr lang="ru-RU" sz="1300" spc="-1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Вес</a:t>
            </a:r>
            <a:r>
              <a:rPr lang="ru-RU" sz="1300" spc="-6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(нетто/брутто),</a:t>
            </a:r>
            <a:r>
              <a:rPr lang="ru-RU" sz="1300" spc="-7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кг:</a:t>
            </a:r>
            <a:r>
              <a:rPr lang="ru-RU" sz="1300" spc="-35" dirty="0">
                <a:latin typeface="Calibri"/>
                <a:cs typeface="Calibri"/>
              </a:rPr>
              <a:t> 63</a:t>
            </a:r>
            <a:r>
              <a:rPr lang="ru-RU" sz="1300" spc="-10" dirty="0">
                <a:latin typeface="Calibri"/>
                <a:cs typeface="Calibri"/>
              </a:rPr>
              <a:t>/64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713" y="227838"/>
            <a:ext cx="5168265" cy="772006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dirty="0"/>
              <a:t>MARSELLA L 1025 VI</a:t>
            </a:r>
            <a:endParaRPr b="1" spc="-10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4A6DCE7F-2489-4281-8744-AE2B2AFC870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11" name="object 3">
            <a:extLst>
              <a:ext uri="{FF2B5EF4-FFF2-40B4-BE49-F238E27FC236}">
                <a16:creationId xmlns:a16="http://schemas.microsoft.com/office/drawing/2014/main" id="{8B0B578B-D357-43F9-A358-EF0EDE13BD1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"/>
            <a:ext cx="185927" cy="685799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F019973-537D-4113-A6DC-DE543AEC80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828" y="198872"/>
            <a:ext cx="1004631" cy="753473"/>
          </a:xfrm>
          <a:prstGeom prst="rect">
            <a:avLst/>
          </a:prstGeom>
        </p:spPr>
      </p:pic>
      <p:pic>
        <p:nvPicPr>
          <p:cNvPr id="13" name="object 3">
            <a:extLst>
              <a:ext uri="{FF2B5EF4-FFF2-40B4-BE49-F238E27FC236}">
                <a16:creationId xmlns:a16="http://schemas.microsoft.com/office/drawing/2014/main" id="{F45C9F6F-EECD-41D6-B6F2-2193708F4FE9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05914" y="198872"/>
            <a:ext cx="1645919" cy="53035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3D39E3-4B2C-4EE6-9A7B-D6F54C7EFD7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8995" y="896834"/>
            <a:ext cx="3516579" cy="48412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3DF6A5-F97B-40B4-9BF2-C9A59A54129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8995" y="5961165"/>
            <a:ext cx="3562808" cy="58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153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8713" y="999844"/>
            <a:ext cx="5351571" cy="510203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25" dirty="0" err="1">
                <a:latin typeface="Calibri"/>
                <a:cs typeface="Calibri"/>
              </a:rPr>
              <a:t>Отдельностоящая</a:t>
            </a:r>
            <a:r>
              <a:rPr lang="ru-RU" sz="1400" b="1" spc="15" dirty="0">
                <a:latin typeface="Calibri"/>
                <a:cs typeface="Calibri"/>
              </a:rPr>
              <a:t> </a:t>
            </a:r>
            <a:r>
              <a:rPr lang="ru-RU" sz="1400" b="1" spc="-10" dirty="0">
                <a:latin typeface="Calibri"/>
                <a:cs typeface="Calibri"/>
              </a:rPr>
              <a:t>стиральная машина</a:t>
            </a:r>
            <a:endParaRPr lang="ru-RU" sz="1400" b="1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55" dirty="0">
                <a:latin typeface="Calibri"/>
                <a:cs typeface="Calibri"/>
              </a:rPr>
              <a:t>Глубина</a:t>
            </a:r>
            <a:r>
              <a:rPr lang="ru-RU" sz="1300" spc="-70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60 </a:t>
            </a:r>
            <a:r>
              <a:rPr lang="ru-RU" sz="1300" b="1" spc="-25" dirty="0">
                <a:latin typeface="Calibri"/>
                <a:cs typeface="Calibri"/>
              </a:rPr>
              <a:t>см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b="1" spc="-20" dirty="0">
                <a:latin typeface="Calibri"/>
                <a:cs typeface="Calibri"/>
              </a:rPr>
              <a:t>1400</a:t>
            </a:r>
            <a:r>
              <a:rPr lang="ru-RU" sz="1300" b="1" spc="-3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об/мин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Загрузка</a:t>
            </a:r>
            <a:r>
              <a:rPr lang="ru-RU" sz="1300" spc="-70" dirty="0">
                <a:latin typeface="Calibri"/>
                <a:cs typeface="Calibri"/>
              </a:rPr>
              <a:t> </a:t>
            </a:r>
            <a:r>
              <a:rPr lang="ru-RU" sz="1300" b="1" spc="-70" dirty="0">
                <a:latin typeface="Calibri"/>
                <a:cs typeface="Calibri"/>
              </a:rPr>
              <a:t>10,5 </a:t>
            </a:r>
            <a:r>
              <a:rPr lang="ru-RU" sz="1300" b="1" spc="-25" dirty="0">
                <a:latin typeface="Calibri"/>
                <a:cs typeface="Calibri"/>
              </a:rPr>
              <a:t>кг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Класс</a:t>
            </a:r>
            <a:r>
              <a:rPr lang="ru-RU" sz="1300" spc="-8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энергопотребления</a:t>
            </a:r>
            <a:r>
              <a:rPr lang="ru-RU" sz="1300" spc="-20" dirty="0">
                <a:latin typeface="Calibri"/>
                <a:cs typeface="Calibri"/>
              </a:rPr>
              <a:t> </a:t>
            </a:r>
            <a:r>
              <a:rPr lang="ru-RU" sz="1300" b="1" spc="-20" dirty="0">
                <a:latin typeface="Calibri"/>
                <a:cs typeface="Calibri"/>
              </a:rPr>
              <a:t>А+++, стирки А, отжима В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b="1" dirty="0">
                <a:latin typeface="Calibri"/>
                <a:cs typeface="Calibri"/>
              </a:rPr>
              <a:t>Инверторный</a:t>
            </a:r>
            <a:r>
              <a:rPr lang="ru-RU" sz="1300" b="1" spc="-20" dirty="0">
                <a:latin typeface="Calibri"/>
                <a:cs typeface="Calibri"/>
              </a:rPr>
              <a:t> мотор </a:t>
            </a:r>
            <a:r>
              <a:rPr lang="ru-RU" sz="1300" spc="-20" dirty="0">
                <a:latin typeface="Calibri"/>
                <a:cs typeface="Calibri"/>
              </a:rPr>
              <a:t>(привод ременной)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dirty="0">
                <a:latin typeface="Calibri"/>
                <a:cs typeface="Calibri"/>
              </a:rPr>
              <a:t>LED</a:t>
            </a:r>
            <a:r>
              <a:rPr lang="ru-RU" sz="1300" b="1" spc="-6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дисплей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dirty="0">
                <a:latin typeface="Calibri"/>
                <a:cs typeface="Calibri"/>
              </a:rPr>
              <a:t>15</a:t>
            </a:r>
            <a:r>
              <a:rPr lang="ru-RU" sz="1300" b="1" spc="-10" dirty="0">
                <a:latin typeface="Calibri"/>
                <a:cs typeface="Calibri"/>
              </a:rPr>
              <a:t> программ</a:t>
            </a:r>
            <a:r>
              <a:rPr lang="ru-RU" sz="1300" b="1" spc="-3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(</a:t>
            </a:r>
            <a:r>
              <a:rPr lang="ru-RU" sz="1300" b="1" spc="-10" dirty="0">
                <a:latin typeface="Calibri"/>
                <a:cs typeface="Calibri"/>
              </a:rPr>
              <a:t>Интенсивная (с паром), </a:t>
            </a:r>
            <a:r>
              <a:rPr lang="ru-RU" sz="1300" b="1" spc="-10" dirty="0" err="1">
                <a:latin typeface="Calibri"/>
                <a:cs typeface="Calibri"/>
              </a:rPr>
              <a:t>Антиаллергия</a:t>
            </a:r>
            <a:r>
              <a:rPr lang="ru-RU" sz="1300" b="1" spc="-10" dirty="0">
                <a:latin typeface="Calibri"/>
                <a:cs typeface="Calibri"/>
              </a:rPr>
              <a:t>, Пост. бельё с паром, ЭКО  40°С/60), Быстрая стирка 15мин/42мин, Детская одежда с паром…)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Очистка барабана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Регулировка</a:t>
            </a:r>
            <a:r>
              <a:rPr lang="ru-RU" sz="1300" spc="-3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отжима/температуры</a:t>
            </a:r>
            <a:r>
              <a:rPr lang="ru-RU" sz="1300" spc="-2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стирки, Дополнительное полоскание (возможность выбора кол-ва циклов полоскания).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Функция пара </a:t>
            </a:r>
            <a:r>
              <a:rPr lang="ru-RU" sz="1300" dirty="0" err="1">
                <a:latin typeface="Calibri"/>
                <a:cs typeface="Calibri"/>
              </a:rPr>
              <a:t>Steam</a:t>
            </a:r>
            <a:r>
              <a:rPr lang="ru-RU" sz="1300" dirty="0">
                <a:latin typeface="Calibri"/>
                <a:cs typeface="Calibri"/>
              </a:rPr>
              <a:t> Assist (5 программ)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20" dirty="0">
                <a:latin typeface="Calibri"/>
                <a:cs typeface="Calibri"/>
              </a:rPr>
              <a:t>Отсрочка</a:t>
            </a:r>
            <a:r>
              <a:rPr lang="ru-RU" sz="1300" spc="-3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старта,</a:t>
            </a:r>
            <a:r>
              <a:rPr lang="ru-RU" sz="1300" spc="-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звуковой</a:t>
            </a:r>
            <a:r>
              <a:rPr lang="ru-RU" sz="130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сигнал</a:t>
            </a:r>
            <a:endParaRPr lang="ru-RU" sz="1300" dirty="0">
              <a:latin typeface="Calibri"/>
              <a:cs typeface="Calibri"/>
            </a:endParaRP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Отображение цикла стирки, Старт/пауза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Безопасность:</a:t>
            </a:r>
            <a:r>
              <a:rPr lang="ru-RU" sz="1300" b="1" spc="-4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контроль</a:t>
            </a:r>
            <a:r>
              <a:rPr lang="ru-RU" sz="1300" spc="-1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пенообразования,</a:t>
            </a:r>
            <a:r>
              <a:rPr lang="ru-RU" sz="1300" spc="-3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контроль дисбаланса,</a:t>
            </a:r>
            <a:r>
              <a:rPr lang="ru-RU" sz="1300" spc="-30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система</a:t>
            </a:r>
            <a:r>
              <a:rPr lang="ru-RU" sz="1300" b="1" spc="-4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обнаружения</a:t>
            </a:r>
            <a:r>
              <a:rPr lang="ru-RU" sz="1300" b="1" spc="-5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неисправностей,</a:t>
            </a:r>
            <a:r>
              <a:rPr lang="ru-RU" sz="1300" b="1" spc="-4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защита</a:t>
            </a:r>
            <a:r>
              <a:rPr lang="ru-RU" sz="1300" b="1" spc="-55" dirty="0">
                <a:latin typeface="Calibri"/>
                <a:cs typeface="Calibri"/>
              </a:rPr>
              <a:t> </a:t>
            </a:r>
            <a:r>
              <a:rPr lang="ru-RU" sz="1300" b="1" dirty="0">
                <a:latin typeface="Calibri"/>
                <a:cs typeface="Calibri"/>
              </a:rPr>
              <a:t>от</a:t>
            </a:r>
            <a:r>
              <a:rPr lang="ru-RU" sz="1300" b="1" spc="10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детей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spc="-20" dirty="0">
                <a:latin typeface="Calibri"/>
                <a:cs typeface="Calibri"/>
              </a:rPr>
              <a:t>Уровень</a:t>
            </a:r>
            <a:r>
              <a:rPr lang="ru-RU" sz="1300" spc="-65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шума</a:t>
            </a:r>
            <a:r>
              <a:rPr lang="ru-RU" sz="1300" spc="1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(стирка/отжим):</a:t>
            </a:r>
            <a:r>
              <a:rPr lang="ru-RU" sz="1300" spc="-5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60/76</a:t>
            </a:r>
            <a:r>
              <a:rPr lang="ru-RU" sz="1300" spc="-35" dirty="0">
                <a:latin typeface="Calibri"/>
                <a:cs typeface="Calibri"/>
              </a:rPr>
              <a:t> </a:t>
            </a:r>
            <a:r>
              <a:rPr lang="ru-RU" sz="1300" spc="-25" dirty="0">
                <a:latin typeface="Calibri"/>
                <a:cs typeface="Calibri"/>
              </a:rPr>
              <a:t>дБ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Цвет корпуса</a:t>
            </a:r>
            <a:r>
              <a:rPr lang="ru-RU" sz="1300" spc="-80" dirty="0">
                <a:latin typeface="Calibri"/>
                <a:cs typeface="Calibri"/>
              </a:rPr>
              <a:t> - </a:t>
            </a:r>
            <a:r>
              <a:rPr lang="ru-RU" sz="1300" spc="-10" dirty="0">
                <a:latin typeface="Calibri"/>
                <a:cs typeface="Calibri"/>
              </a:rPr>
              <a:t>белый/цвет двери люка - чёрный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Размеры</a:t>
            </a:r>
            <a:r>
              <a:rPr lang="ru-RU" sz="1300" spc="-25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без</a:t>
            </a:r>
            <a:r>
              <a:rPr lang="ru-RU" sz="1300" spc="-2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упаковки</a:t>
            </a:r>
            <a:r>
              <a:rPr lang="ru-RU" sz="1300" spc="-35" dirty="0">
                <a:latin typeface="Calibri"/>
                <a:cs typeface="Calibri"/>
              </a:rPr>
              <a:t> </a:t>
            </a:r>
            <a:r>
              <a:rPr lang="ru-RU" sz="1300" spc="-20" dirty="0">
                <a:latin typeface="Calibri"/>
                <a:cs typeface="Calibri"/>
              </a:rPr>
              <a:t>(</a:t>
            </a:r>
            <a:r>
              <a:rPr lang="ru-RU" sz="1300" spc="-20" dirty="0" err="1">
                <a:latin typeface="Calibri"/>
                <a:cs typeface="Calibri"/>
              </a:rPr>
              <a:t>ШхГхВ</a:t>
            </a:r>
            <a:r>
              <a:rPr lang="ru-RU" sz="1300" spc="-20" dirty="0">
                <a:latin typeface="Calibri"/>
                <a:cs typeface="Calibri"/>
              </a:rPr>
              <a:t>),</a:t>
            </a:r>
            <a:r>
              <a:rPr lang="ru-RU" sz="1300" spc="-6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мм:</a:t>
            </a:r>
            <a:r>
              <a:rPr lang="ru-RU" sz="1300" spc="-50" dirty="0">
                <a:latin typeface="Calibri"/>
                <a:cs typeface="Calibri"/>
              </a:rPr>
              <a:t> </a:t>
            </a:r>
            <a:r>
              <a:rPr lang="en-US" sz="1300" spc="-10" dirty="0">
                <a:latin typeface="Calibri"/>
                <a:cs typeface="Calibri"/>
              </a:rPr>
              <a:t>595</a:t>
            </a:r>
            <a:r>
              <a:rPr lang="ru-RU" sz="1300" spc="-10" dirty="0">
                <a:latin typeface="Calibri"/>
                <a:cs typeface="Calibri"/>
              </a:rPr>
              <a:t>х</a:t>
            </a:r>
            <a:r>
              <a:rPr lang="en-US" sz="1300" spc="-10" dirty="0">
                <a:latin typeface="Calibri"/>
                <a:cs typeface="Calibri"/>
              </a:rPr>
              <a:t>600</a:t>
            </a:r>
            <a:r>
              <a:rPr lang="ru-RU" sz="1300" spc="-10" dirty="0">
                <a:latin typeface="Calibri"/>
                <a:cs typeface="Calibri"/>
              </a:rPr>
              <a:t>х</a:t>
            </a:r>
            <a:r>
              <a:rPr lang="en-US" sz="1300" spc="-10" dirty="0">
                <a:latin typeface="Calibri"/>
                <a:cs typeface="Calibri"/>
              </a:rPr>
              <a:t>850</a:t>
            </a:r>
            <a:endParaRPr lang="ru-RU" sz="1300" spc="-1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Размеры</a:t>
            </a:r>
            <a:r>
              <a:rPr lang="ru-RU" sz="1300" dirty="0">
                <a:latin typeface="Calibri"/>
                <a:cs typeface="Calibri"/>
              </a:rPr>
              <a:t> в</a:t>
            </a:r>
            <a:r>
              <a:rPr lang="ru-RU" sz="1300" spc="1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упаковке/картон </a:t>
            </a:r>
            <a:r>
              <a:rPr lang="ru-RU" sz="1300" spc="-20" dirty="0">
                <a:latin typeface="Calibri"/>
                <a:cs typeface="Calibri"/>
              </a:rPr>
              <a:t>(</a:t>
            </a:r>
            <a:r>
              <a:rPr lang="ru-RU" sz="1300" spc="-20" dirty="0" err="1">
                <a:latin typeface="Calibri"/>
                <a:cs typeface="Calibri"/>
              </a:rPr>
              <a:t>ШхГхВ</a:t>
            </a:r>
            <a:r>
              <a:rPr lang="ru-RU" sz="1300" spc="-20" dirty="0">
                <a:latin typeface="Calibri"/>
                <a:cs typeface="Calibri"/>
              </a:rPr>
              <a:t>),</a:t>
            </a:r>
            <a:r>
              <a:rPr lang="ru-RU" sz="1300" spc="-5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мм:</a:t>
            </a:r>
            <a:r>
              <a:rPr lang="ru-RU" sz="1300" spc="-2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660x615x890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Вес</a:t>
            </a:r>
            <a:r>
              <a:rPr lang="ru-RU" sz="1300" spc="-6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(нетто/брутто),</a:t>
            </a:r>
            <a:r>
              <a:rPr lang="ru-RU" sz="1300" spc="-7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кг:</a:t>
            </a:r>
            <a:r>
              <a:rPr lang="ru-RU" sz="1300" spc="-35" dirty="0">
                <a:latin typeface="Calibri"/>
                <a:cs typeface="Calibri"/>
              </a:rPr>
              <a:t> 73</a:t>
            </a:r>
            <a:r>
              <a:rPr lang="ru-RU" sz="1300" spc="-10" dirty="0">
                <a:latin typeface="Calibri"/>
                <a:cs typeface="Calibri"/>
              </a:rPr>
              <a:t>/77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713" y="227838"/>
            <a:ext cx="4428293" cy="772006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dirty="0"/>
              <a:t>ALBA LA 10754 VI</a:t>
            </a:r>
            <a:endParaRPr b="1" spc="-10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4A6DCE7F-2489-4281-8744-AE2B2AFC870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13" name="object 3">
            <a:extLst>
              <a:ext uri="{FF2B5EF4-FFF2-40B4-BE49-F238E27FC236}">
                <a16:creationId xmlns:a16="http://schemas.microsoft.com/office/drawing/2014/main" id="{06BD07F3-94DC-41D7-AE5F-65DA1F24BB6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23486" y="1"/>
            <a:ext cx="185927" cy="685799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83DF0F1-CB41-4102-8225-FBD85FCD1E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828" y="198872"/>
            <a:ext cx="1004631" cy="753473"/>
          </a:xfrm>
          <a:prstGeom prst="rect">
            <a:avLst/>
          </a:prstGeom>
        </p:spPr>
      </p:pic>
      <p:pic>
        <p:nvPicPr>
          <p:cNvPr id="16" name="object 3">
            <a:extLst>
              <a:ext uri="{FF2B5EF4-FFF2-40B4-BE49-F238E27FC236}">
                <a16:creationId xmlns:a16="http://schemas.microsoft.com/office/drawing/2014/main" id="{0DE0B993-D160-49E8-8EA1-F89196C64D6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41424" y="198872"/>
            <a:ext cx="1645919" cy="53035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97F28F-ED62-42AE-8FEB-975798B952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016" y="1608008"/>
            <a:ext cx="3477110" cy="472505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168F557-B6ED-46B9-9286-006D71F6B4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9089" y="924879"/>
            <a:ext cx="3409037" cy="58595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C8D32AB-EF4B-4F02-96BE-614F97479A5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5747" y="1607122"/>
            <a:ext cx="2001262" cy="78660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C4986B5-1768-4294-B3FF-D2ACCE4EF8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78201" y="2731041"/>
            <a:ext cx="1876354" cy="183981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3446168-FE50-4F28-BCC6-15F6B21A54C3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8201" y="4798423"/>
            <a:ext cx="1876354" cy="150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3974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8716" y="999845"/>
            <a:ext cx="5014216" cy="56457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25" dirty="0" err="1">
                <a:latin typeface="Calibri"/>
                <a:cs typeface="Calibri"/>
              </a:rPr>
              <a:t>Отдельностоящая</a:t>
            </a:r>
            <a:r>
              <a:rPr lang="ru-RU" sz="1400" b="1" spc="15" dirty="0">
                <a:latin typeface="Calibri"/>
                <a:cs typeface="Calibri"/>
              </a:rPr>
              <a:t> </a:t>
            </a:r>
            <a:r>
              <a:rPr lang="ru-RU" sz="1400" b="1" spc="-10" dirty="0">
                <a:latin typeface="Calibri"/>
                <a:cs typeface="Calibri"/>
              </a:rPr>
              <a:t>стиральная машина</a:t>
            </a:r>
            <a:endParaRPr lang="ru-RU" sz="1400" b="1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55" dirty="0">
                <a:latin typeface="Calibri"/>
                <a:cs typeface="Calibri"/>
              </a:rPr>
              <a:t>Глубина</a:t>
            </a:r>
            <a:r>
              <a:rPr lang="ru-RU" sz="1300" spc="-70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62,8 </a:t>
            </a:r>
            <a:r>
              <a:rPr lang="ru-RU" sz="1300" b="1" spc="-25" dirty="0">
                <a:latin typeface="Calibri"/>
                <a:cs typeface="Calibri"/>
              </a:rPr>
              <a:t>см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b="1" spc="-20" dirty="0">
                <a:latin typeface="Calibri"/>
                <a:cs typeface="Calibri"/>
              </a:rPr>
              <a:t>1200</a:t>
            </a:r>
            <a:r>
              <a:rPr lang="ru-RU" sz="1300" b="1" spc="-3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об/мин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Загрузка</a:t>
            </a:r>
            <a:r>
              <a:rPr lang="ru-RU" sz="1300" spc="-70" dirty="0">
                <a:latin typeface="Calibri"/>
                <a:cs typeface="Calibri"/>
              </a:rPr>
              <a:t> </a:t>
            </a:r>
            <a:r>
              <a:rPr lang="ru-RU" sz="1300" b="1" spc="-70" dirty="0">
                <a:latin typeface="Calibri"/>
                <a:cs typeface="Calibri"/>
              </a:rPr>
              <a:t>10,5 </a:t>
            </a:r>
            <a:r>
              <a:rPr lang="ru-RU" sz="1300" b="1" spc="-25" dirty="0">
                <a:latin typeface="Calibri"/>
                <a:cs typeface="Calibri"/>
              </a:rPr>
              <a:t>кг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Класс</a:t>
            </a:r>
            <a:r>
              <a:rPr lang="ru-RU" sz="1300" spc="-8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энергопотребления</a:t>
            </a:r>
            <a:r>
              <a:rPr lang="ru-RU" sz="1300" spc="-20" dirty="0">
                <a:latin typeface="Calibri"/>
                <a:cs typeface="Calibri"/>
              </a:rPr>
              <a:t> </a:t>
            </a:r>
            <a:r>
              <a:rPr lang="ru-RU" sz="1300" b="1" spc="-20" dirty="0">
                <a:latin typeface="Calibri"/>
                <a:cs typeface="Calibri"/>
              </a:rPr>
              <a:t>А+++, стирки А, отжима В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Инверторный мотор </a:t>
            </a:r>
            <a:r>
              <a:rPr lang="ru-RU" sz="1300" b="1" dirty="0">
                <a:latin typeface="Calibri"/>
                <a:cs typeface="Calibri"/>
              </a:rPr>
              <a:t>(</a:t>
            </a:r>
            <a:r>
              <a:rPr lang="en-US" sz="1300" b="1" dirty="0">
                <a:latin typeface="Calibri"/>
                <a:cs typeface="Calibri"/>
              </a:rPr>
              <a:t>Direct Drive Inverter Motor)</a:t>
            </a:r>
            <a:r>
              <a:rPr lang="ru-RU" sz="1300" b="1" dirty="0">
                <a:latin typeface="Calibri"/>
                <a:cs typeface="Calibri"/>
              </a:rPr>
              <a:t>,</a:t>
            </a:r>
            <a:r>
              <a:rPr lang="ru-RU" sz="1300" b="1" spc="-20" dirty="0">
                <a:latin typeface="Calibri"/>
                <a:cs typeface="Calibri"/>
              </a:rPr>
              <a:t>привод прямой</a:t>
            </a:r>
            <a:endParaRPr lang="ru-RU" sz="1300" b="1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dirty="0">
                <a:latin typeface="Calibri"/>
                <a:cs typeface="Calibri"/>
              </a:rPr>
              <a:t>LED</a:t>
            </a:r>
            <a:r>
              <a:rPr lang="ru-RU" sz="1300" b="1" spc="-6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дисплей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dirty="0">
                <a:latin typeface="Calibri"/>
                <a:cs typeface="Calibri"/>
              </a:rPr>
              <a:t>14</a:t>
            </a:r>
            <a:r>
              <a:rPr lang="ru-RU" sz="1300" b="1" spc="-10" dirty="0">
                <a:latin typeface="Calibri"/>
                <a:cs typeface="Calibri"/>
              </a:rPr>
              <a:t> программ</a:t>
            </a:r>
            <a:r>
              <a:rPr lang="ru-RU" sz="1300" b="1" spc="-30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(Предварительная стирка, Интенсивная (с паром), Хлопок/Шерсть/Пух, </a:t>
            </a:r>
            <a:r>
              <a:rPr lang="ru-RU" sz="1300" b="1" spc="-10" dirty="0" err="1">
                <a:latin typeface="Calibri"/>
                <a:cs typeface="Calibri"/>
              </a:rPr>
              <a:t>Антиаллергия</a:t>
            </a:r>
            <a:r>
              <a:rPr lang="ru-RU" sz="1300" b="1" spc="-10" dirty="0">
                <a:latin typeface="Calibri"/>
                <a:cs typeface="Calibri"/>
              </a:rPr>
              <a:t>, Пост. бельё с паром, Быстрая стирка 15мин, Смешанные ткани, Гигиена, Дезинфекция, Полоскание/отжим, Отжим…)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Очистка барабана, Отображение цикла стирки, Старт/Пауза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Регулировка</a:t>
            </a:r>
            <a:r>
              <a:rPr lang="ru-RU" sz="1300" spc="-3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отжима/температуры</a:t>
            </a:r>
            <a:r>
              <a:rPr lang="ru-RU" sz="1300" spc="-2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стирки, Доп. полоскание (возможность выбора кол-ва циклов полоскания), Авто взвешивание (</a:t>
            </a:r>
            <a:r>
              <a:rPr lang="ru-RU" sz="1300" spc="-10" dirty="0" err="1">
                <a:latin typeface="Calibri"/>
                <a:cs typeface="Calibri"/>
              </a:rPr>
              <a:t>прогр</a:t>
            </a:r>
            <a:r>
              <a:rPr lang="ru-RU" sz="1300" spc="-10" dirty="0">
                <a:latin typeface="Calibri"/>
                <a:cs typeface="Calibri"/>
              </a:rPr>
              <a:t>. Хлопок).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Функция пара </a:t>
            </a:r>
            <a:r>
              <a:rPr lang="ru-RU" sz="1300" dirty="0" err="1">
                <a:latin typeface="Calibri"/>
                <a:cs typeface="Calibri"/>
              </a:rPr>
              <a:t>Steam</a:t>
            </a:r>
            <a:r>
              <a:rPr lang="ru-RU" sz="1300" dirty="0">
                <a:latin typeface="Calibri"/>
                <a:cs typeface="Calibri"/>
              </a:rPr>
              <a:t> Assist (3 программы), Дозагрузка белья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spc="-20" dirty="0">
                <a:latin typeface="Calibri"/>
                <a:cs typeface="Calibri"/>
              </a:rPr>
              <a:t>Отсрочка</a:t>
            </a:r>
            <a:r>
              <a:rPr lang="ru-RU" sz="1300" spc="-3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старта (3-24ч),</a:t>
            </a:r>
            <a:r>
              <a:rPr lang="ru-RU" sz="1300" spc="-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звуковой</a:t>
            </a:r>
            <a:r>
              <a:rPr lang="ru-RU" sz="130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сигнал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Безопасность:</a:t>
            </a:r>
            <a:r>
              <a:rPr lang="ru-RU" sz="1300" b="1" spc="-4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контроль</a:t>
            </a:r>
            <a:r>
              <a:rPr lang="ru-RU" sz="1300" spc="-1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пенообразования/дисбаланса,</a:t>
            </a:r>
            <a:r>
              <a:rPr lang="ru-RU" sz="1300" spc="-30" dirty="0">
                <a:latin typeface="Calibri"/>
                <a:cs typeface="Calibri"/>
              </a:rPr>
              <a:t> </a:t>
            </a:r>
            <a:r>
              <a:rPr lang="en-US" sz="1300" spc="-30" dirty="0">
                <a:latin typeface="Calibri"/>
                <a:cs typeface="Calibri"/>
              </a:rPr>
              <a:t>Electromagnetic Lock</a:t>
            </a:r>
            <a:r>
              <a:rPr lang="ru-RU" sz="1300" spc="-30" dirty="0">
                <a:latin typeface="Calibri"/>
                <a:cs typeface="Calibri"/>
              </a:rPr>
              <a:t>, Защита от перелива/протечек/перегрева, </a:t>
            </a:r>
            <a:r>
              <a:rPr lang="ru-RU" sz="1300" b="1" spc="-10" dirty="0">
                <a:latin typeface="Calibri"/>
                <a:cs typeface="Calibri"/>
              </a:rPr>
              <a:t>система</a:t>
            </a:r>
            <a:r>
              <a:rPr lang="ru-RU" sz="1300" b="1" spc="-4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обнаружения</a:t>
            </a:r>
            <a:r>
              <a:rPr lang="ru-RU" sz="1300" b="1" spc="-5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неисправностей,</a:t>
            </a:r>
            <a:r>
              <a:rPr lang="ru-RU" sz="1300" b="1" spc="-4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защита</a:t>
            </a:r>
            <a:r>
              <a:rPr lang="ru-RU" sz="1300" b="1" spc="-55" dirty="0">
                <a:latin typeface="Calibri"/>
                <a:cs typeface="Calibri"/>
              </a:rPr>
              <a:t> </a:t>
            </a:r>
            <a:r>
              <a:rPr lang="ru-RU" sz="1300" b="1" dirty="0">
                <a:latin typeface="Calibri"/>
                <a:cs typeface="Calibri"/>
              </a:rPr>
              <a:t>от</a:t>
            </a:r>
            <a:r>
              <a:rPr lang="ru-RU" sz="1300" b="1" spc="10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детей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spc="-20" dirty="0">
                <a:latin typeface="Calibri"/>
                <a:cs typeface="Calibri"/>
              </a:rPr>
              <a:t>Уровень</a:t>
            </a:r>
            <a:r>
              <a:rPr lang="ru-RU" sz="1300" spc="-65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шума</a:t>
            </a:r>
            <a:r>
              <a:rPr lang="ru-RU" sz="1300" spc="1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(стирка/отжим):</a:t>
            </a:r>
            <a:r>
              <a:rPr lang="ru-RU" sz="1300" spc="-5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62/76</a:t>
            </a:r>
            <a:r>
              <a:rPr lang="ru-RU" sz="1300" spc="-35" dirty="0">
                <a:latin typeface="Calibri"/>
                <a:cs typeface="Calibri"/>
              </a:rPr>
              <a:t> </a:t>
            </a:r>
            <a:r>
              <a:rPr lang="ru-RU" sz="1300" spc="-25" dirty="0">
                <a:latin typeface="Calibri"/>
                <a:cs typeface="Calibri"/>
              </a:rPr>
              <a:t>дБ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Цвет корпуса</a:t>
            </a:r>
            <a:r>
              <a:rPr lang="ru-RU" sz="1300" spc="-80" dirty="0">
                <a:latin typeface="Calibri"/>
                <a:cs typeface="Calibri"/>
              </a:rPr>
              <a:t> - </a:t>
            </a:r>
            <a:r>
              <a:rPr lang="ru-RU" sz="1300" spc="-10" dirty="0">
                <a:latin typeface="Calibri"/>
                <a:cs typeface="Calibri"/>
              </a:rPr>
              <a:t>белый/цвет двери люка - чёрный</a:t>
            </a:r>
            <a:endParaRPr lang="ru-RU"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Размеры</a:t>
            </a:r>
            <a:r>
              <a:rPr lang="ru-RU" sz="1300" spc="-25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без</a:t>
            </a:r>
            <a:r>
              <a:rPr lang="ru-RU" sz="1300" spc="-2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упаковки</a:t>
            </a:r>
            <a:r>
              <a:rPr lang="ru-RU" sz="1300" spc="-35" dirty="0">
                <a:latin typeface="Calibri"/>
                <a:cs typeface="Calibri"/>
              </a:rPr>
              <a:t> </a:t>
            </a:r>
            <a:r>
              <a:rPr lang="ru-RU" sz="1300" spc="-20" dirty="0">
                <a:latin typeface="Calibri"/>
                <a:cs typeface="Calibri"/>
              </a:rPr>
              <a:t>(</a:t>
            </a:r>
            <a:r>
              <a:rPr lang="ru-RU" sz="1300" spc="-20" dirty="0" err="1">
                <a:latin typeface="Calibri"/>
                <a:cs typeface="Calibri"/>
              </a:rPr>
              <a:t>ШхГхВ</a:t>
            </a:r>
            <a:r>
              <a:rPr lang="ru-RU" sz="1300" spc="-20" dirty="0">
                <a:latin typeface="Calibri"/>
                <a:cs typeface="Calibri"/>
              </a:rPr>
              <a:t>),</a:t>
            </a:r>
            <a:r>
              <a:rPr lang="ru-RU" sz="1300" spc="-6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мм:</a:t>
            </a:r>
            <a:r>
              <a:rPr lang="ru-RU" sz="1300" spc="-50" dirty="0">
                <a:latin typeface="Calibri"/>
                <a:cs typeface="Calibri"/>
              </a:rPr>
              <a:t> </a:t>
            </a:r>
            <a:r>
              <a:rPr lang="en-US" sz="1300" spc="-10" dirty="0">
                <a:latin typeface="Calibri"/>
                <a:cs typeface="Calibri"/>
              </a:rPr>
              <a:t>595</a:t>
            </a:r>
            <a:r>
              <a:rPr lang="ru-RU" sz="1300" spc="-10" dirty="0">
                <a:latin typeface="Calibri"/>
                <a:cs typeface="Calibri"/>
              </a:rPr>
              <a:t>х</a:t>
            </a:r>
            <a:r>
              <a:rPr lang="en-US" sz="1300" spc="-10" dirty="0">
                <a:latin typeface="Calibri"/>
                <a:cs typeface="Calibri"/>
              </a:rPr>
              <a:t>6</a:t>
            </a:r>
            <a:r>
              <a:rPr lang="ru-RU" sz="1300" spc="-10" dirty="0">
                <a:latin typeface="Calibri"/>
                <a:cs typeface="Calibri"/>
              </a:rPr>
              <a:t>28х</a:t>
            </a:r>
            <a:r>
              <a:rPr lang="en-US" sz="1300" spc="-10" dirty="0">
                <a:latin typeface="Calibri"/>
                <a:cs typeface="Calibri"/>
              </a:rPr>
              <a:t>850</a:t>
            </a:r>
            <a:endParaRPr lang="ru-RU" sz="1300" spc="-1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Размеры</a:t>
            </a:r>
            <a:r>
              <a:rPr lang="ru-RU" sz="1300" dirty="0">
                <a:latin typeface="Calibri"/>
                <a:cs typeface="Calibri"/>
              </a:rPr>
              <a:t> в</a:t>
            </a:r>
            <a:r>
              <a:rPr lang="ru-RU" sz="1300" spc="1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упаковке/картон </a:t>
            </a:r>
            <a:r>
              <a:rPr lang="ru-RU" sz="1300" spc="-20" dirty="0">
                <a:latin typeface="Calibri"/>
                <a:cs typeface="Calibri"/>
              </a:rPr>
              <a:t>(</a:t>
            </a:r>
            <a:r>
              <a:rPr lang="ru-RU" sz="1300" spc="-20" dirty="0" err="1">
                <a:latin typeface="Calibri"/>
                <a:cs typeface="Calibri"/>
              </a:rPr>
              <a:t>ШхГхВ</a:t>
            </a:r>
            <a:r>
              <a:rPr lang="ru-RU" sz="1300" spc="-20" dirty="0">
                <a:latin typeface="Calibri"/>
                <a:cs typeface="Calibri"/>
              </a:rPr>
              <a:t>),</a:t>
            </a:r>
            <a:r>
              <a:rPr lang="ru-RU" sz="1300" spc="-5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мм:</a:t>
            </a:r>
            <a:r>
              <a:rPr lang="ru-RU" sz="1300" spc="-2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663x683x890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dirty="0">
                <a:latin typeface="Calibri"/>
                <a:cs typeface="Calibri"/>
              </a:rPr>
              <a:t>Вес</a:t>
            </a:r>
            <a:r>
              <a:rPr lang="ru-RU" sz="1300" spc="-6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(нетто/брутто),</a:t>
            </a:r>
            <a:r>
              <a:rPr lang="ru-RU" sz="1300" spc="-70" dirty="0">
                <a:latin typeface="Calibri"/>
                <a:cs typeface="Calibri"/>
              </a:rPr>
              <a:t> </a:t>
            </a:r>
            <a:r>
              <a:rPr lang="ru-RU" sz="1300" dirty="0">
                <a:latin typeface="Calibri"/>
                <a:cs typeface="Calibri"/>
              </a:rPr>
              <a:t>кг:</a:t>
            </a:r>
            <a:r>
              <a:rPr lang="ru-RU" sz="1300" spc="-35" dirty="0">
                <a:latin typeface="Calibri"/>
                <a:cs typeface="Calibri"/>
              </a:rPr>
              <a:t> 73</a:t>
            </a:r>
            <a:r>
              <a:rPr lang="ru-RU" sz="1300" spc="-10" dirty="0">
                <a:latin typeface="Calibri"/>
                <a:cs typeface="Calibri"/>
              </a:rPr>
              <a:t>/75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713" y="227838"/>
            <a:ext cx="5168265" cy="772006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dirty="0"/>
              <a:t>BELINDA L 1026 VI</a:t>
            </a:r>
            <a:endParaRPr b="1" spc="-10" dirty="0"/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4A6DCE7F-2489-4281-8744-AE2B2AFC870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" y="-2"/>
            <a:ext cx="185927" cy="6857999"/>
          </a:xfrm>
          <a:prstGeom prst="rect">
            <a:avLst/>
          </a:prstGeom>
        </p:spPr>
      </p:pic>
      <p:pic>
        <p:nvPicPr>
          <p:cNvPr id="14" name="object 3">
            <a:extLst>
              <a:ext uri="{FF2B5EF4-FFF2-40B4-BE49-F238E27FC236}">
                <a16:creationId xmlns:a16="http://schemas.microsoft.com/office/drawing/2014/main" id="{C7398A3F-EC4C-4948-8FD2-C905109EE2A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0308CF6-8420-4604-8629-C50EDD5DE7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828" y="198872"/>
            <a:ext cx="1004631" cy="753473"/>
          </a:xfrm>
          <a:prstGeom prst="rect">
            <a:avLst/>
          </a:prstGeom>
        </p:spPr>
      </p:pic>
      <p:pic>
        <p:nvPicPr>
          <p:cNvPr id="16" name="object 3">
            <a:extLst>
              <a:ext uri="{FF2B5EF4-FFF2-40B4-BE49-F238E27FC236}">
                <a16:creationId xmlns:a16="http://schemas.microsoft.com/office/drawing/2014/main" id="{D165EDFB-A155-4BE5-9B15-880610434949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05913" y="198872"/>
            <a:ext cx="1645919" cy="53035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7E1750-FF96-4384-A7B4-6AFFD792257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794" y="942738"/>
            <a:ext cx="3594083" cy="497252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9B29281-92C9-469C-9528-15D88C8C1F9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794" y="6029818"/>
            <a:ext cx="3594083" cy="33007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E5D91B2-CFD6-4D19-A553-833974BBED3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4953" y="1618096"/>
            <a:ext cx="1800869" cy="132527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BF9A8C7-ACC8-41FA-8C77-82B72614FEF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4953" y="3149337"/>
            <a:ext cx="1866819" cy="125746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536439C-0FF2-4CAB-B484-13D6F06AEFA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8033" y="4595254"/>
            <a:ext cx="1866819" cy="176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8436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713" y="142974"/>
            <a:ext cx="5168265" cy="772006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dirty="0"/>
              <a:t>BELINDA LA 10726 VI</a:t>
            </a:r>
            <a:endParaRPr b="1" spc="-10" dirty="0"/>
          </a:p>
        </p:txBody>
      </p:sp>
      <p:pic>
        <p:nvPicPr>
          <p:cNvPr id="5" name="object 10">
            <a:extLst>
              <a:ext uri="{FF2B5EF4-FFF2-40B4-BE49-F238E27FC236}">
                <a16:creationId xmlns:a16="http://schemas.microsoft.com/office/drawing/2014/main" id="{4638A57D-7DEF-4A43-88FB-006A85848D4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5927" cy="685799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77E581C-95A2-484A-A99F-3D82269D2F2D}"/>
              </a:ext>
            </a:extLst>
          </p:cNvPr>
          <p:cNvSpPr txBox="1"/>
          <p:nvPr/>
        </p:nvSpPr>
        <p:spPr>
          <a:xfrm>
            <a:off x="578713" y="884060"/>
            <a:ext cx="5102802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dirty="0"/>
              <a:t>Стирально-сушильная машина отдельно стоящая</a:t>
            </a:r>
          </a:p>
          <a:p>
            <a:r>
              <a:rPr lang="ru-RU" sz="1200" dirty="0"/>
              <a:t>• Глубина </a:t>
            </a:r>
            <a:r>
              <a:rPr lang="ru-RU" sz="1200" b="1" dirty="0"/>
              <a:t>62,8 см,</a:t>
            </a:r>
          </a:p>
          <a:p>
            <a:r>
              <a:rPr lang="ru-RU" sz="1200" b="1" dirty="0"/>
              <a:t>• 1200 об/мин</a:t>
            </a:r>
            <a:r>
              <a:rPr lang="ru-RU" sz="1200" dirty="0"/>
              <a:t>,</a:t>
            </a:r>
          </a:p>
          <a:p>
            <a:r>
              <a:rPr lang="ru-RU" sz="1200" dirty="0"/>
              <a:t>• Загрузка белья (стирка) </a:t>
            </a:r>
            <a:r>
              <a:rPr lang="ru-RU" sz="1200" b="1" dirty="0"/>
              <a:t>10,5кг</a:t>
            </a:r>
            <a:r>
              <a:rPr lang="ru-RU" sz="1200" dirty="0"/>
              <a:t>, Загрузка белья (сушка) </a:t>
            </a:r>
            <a:r>
              <a:rPr lang="ru-RU" sz="1200" b="1" dirty="0"/>
              <a:t>7 кг,</a:t>
            </a:r>
          </a:p>
          <a:p>
            <a:r>
              <a:rPr lang="ru-RU" sz="1200" dirty="0"/>
              <a:t>• 14 программ, программ сушки - 2</a:t>
            </a:r>
          </a:p>
          <a:p>
            <a:r>
              <a:rPr lang="ru-RU" sz="1200" dirty="0"/>
              <a:t>• Класс энергопотребления-В, сушки-В, стирки -А, отжим -В</a:t>
            </a:r>
          </a:p>
          <a:p>
            <a:r>
              <a:rPr lang="ru-RU" sz="1200" dirty="0"/>
              <a:t>• </a:t>
            </a:r>
            <a:r>
              <a:rPr lang="ru-RU" sz="1200" b="1" dirty="0"/>
              <a:t>Инверторный мотор (Direct Drive </a:t>
            </a:r>
            <a:r>
              <a:rPr lang="ru-RU" sz="1200" b="1" dirty="0" err="1"/>
              <a:t>Inverter</a:t>
            </a:r>
            <a:r>
              <a:rPr lang="ru-RU" sz="1200" b="1" dirty="0"/>
              <a:t> Motor), привод- прямой</a:t>
            </a:r>
          </a:p>
          <a:p>
            <a:r>
              <a:rPr lang="ru-RU" sz="1200" dirty="0"/>
              <a:t>• </a:t>
            </a:r>
            <a:r>
              <a:rPr lang="ru-RU" sz="1200" b="1" dirty="0"/>
              <a:t>LED дисплей</a:t>
            </a:r>
            <a:r>
              <a:rPr lang="ru-RU" sz="1200" dirty="0"/>
              <a:t>, Управление – электронное, Насос- конденсационный</a:t>
            </a:r>
          </a:p>
          <a:p>
            <a:r>
              <a:rPr lang="ru-RU" sz="1200" dirty="0"/>
              <a:t>• Предварительная стирка , Хлопок, Интенсив, Шерсть, Постельное белье ,  Пуховые вещи, Быстрая стирка 15’, Смешанные ткани, Сухая чистка </a:t>
            </a:r>
            <a:r>
              <a:rPr lang="ru-RU" sz="1200" dirty="0" err="1"/>
              <a:t>Aria</a:t>
            </a:r>
            <a:r>
              <a:rPr lang="ru-RU" sz="1200" dirty="0"/>
              <a:t> </a:t>
            </a:r>
            <a:r>
              <a:rPr lang="ru-RU" sz="1200" dirty="0" err="1"/>
              <a:t>Fresca</a:t>
            </a:r>
            <a:r>
              <a:rPr lang="ru-RU" sz="1200" dirty="0"/>
              <a:t>/ Air </a:t>
            </a:r>
            <a:r>
              <a:rPr lang="ru-RU" sz="1200" dirty="0" err="1"/>
              <a:t>Wash</a:t>
            </a:r>
            <a:r>
              <a:rPr lang="ru-RU" sz="1200" dirty="0"/>
              <a:t>, Anti-</a:t>
            </a:r>
            <a:r>
              <a:rPr lang="ru-RU" sz="1200" dirty="0" err="1"/>
              <a:t>allergico</a:t>
            </a:r>
            <a:r>
              <a:rPr lang="ru-RU" sz="1200" dirty="0"/>
              <a:t> , Полоскание/отжим, Отжим, Сушка, Очистка барабана .</a:t>
            </a:r>
          </a:p>
          <a:p>
            <a:r>
              <a:rPr lang="ru-RU" sz="1200" dirty="0"/>
              <a:t>• Выбор скорости отжима, Выбор температуры стирки, Выбор количества полосканий</a:t>
            </a:r>
          </a:p>
          <a:p>
            <a:r>
              <a:rPr lang="ru-RU" sz="1200" dirty="0"/>
              <a:t>• Дополнительное полоскание, Функция пара (</a:t>
            </a:r>
            <a:r>
              <a:rPr lang="ru-RU" sz="1200" dirty="0" err="1"/>
              <a:t>Steam</a:t>
            </a:r>
            <a:r>
              <a:rPr lang="ru-RU" sz="1200" dirty="0"/>
              <a:t>  Assist), Функция очистки барабана</a:t>
            </a:r>
          </a:p>
          <a:p>
            <a:r>
              <a:rPr lang="ru-RU" sz="1200" dirty="0"/>
              <a:t>• Отсрочка запуска (3-24ч), Старт/Пауза</a:t>
            </a:r>
          </a:p>
          <a:p>
            <a:r>
              <a:rPr lang="ru-RU" sz="1200" dirty="0"/>
              <a:t>• Возможность дозагрузки белья </a:t>
            </a:r>
          </a:p>
          <a:p>
            <a:r>
              <a:rPr lang="ru-RU" sz="1200" dirty="0"/>
              <a:t>• 3 уровня сушки: сильная, стандартная, лёгкая или без функции сушки,</a:t>
            </a:r>
          </a:p>
          <a:p>
            <a:r>
              <a:rPr lang="ru-RU" sz="1200" dirty="0"/>
              <a:t>• Замок для защиты от доступа детей (</a:t>
            </a:r>
            <a:r>
              <a:rPr lang="ru-RU" sz="1200" dirty="0" err="1"/>
              <a:t>Bambino</a:t>
            </a:r>
            <a:r>
              <a:rPr lang="ru-RU" sz="1200" dirty="0"/>
              <a:t> </a:t>
            </a:r>
            <a:r>
              <a:rPr lang="ru-RU" sz="1200" dirty="0" err="1"/>
              <a:t>Controle</a:t>
            </a:r>
            <a:r>
              <a:rPr lang="ru-RU" sz="1200" dirty="0"/>
              <a:t>),</a:t>
            </a:r>
          </a:p>
          <a:p>
            <a:r>
              <a:rPr lang="ru-RU" sz="1200" dirty="0"/>
              <a:t>• Система обнаружения неисправностей (Auto-</a:t>
            </a:r>
            <a:r>
              <a:rPr lang="ru-RU" sz="1200" dirty="0" err="1"/>
              <a:t>Controlle</a:t>
            </a:r>
            <a:r>
              <a:rPr lang="ru-RU" sz="1200" dirty="0"/>
              <a:t> </a:t>
            </a:r>
            <a:r>
              <a:rPr lang="ru-RU" sz="1200" dirty="0" err="1"/>
              <a:t>Sistema</a:t>
            </a:r>
            <a:r>
              <a:rPr lang="ru-RU" sz="1200" dirty="0"/>
              <a:t>),</a:t>
            </a:r>
          </a:p>
          <a:p>
            <a:r>
              <a:rPr lang="ru-RU" sz="1200" dirty="0"/>
              <a:t>• Блокировка дверцы (</a:t>
            </a:r>
            <a:r>
              <a:rPr lang="ru-RU" sz="1200" dirty="0" err="1"/>
              <a:t>Electromagnetic</a:t>
            </a:r>
            <a:r>
              <a:rPr lang="ru-RU" sz="1200" dirty="0"/>
              <a:t> Lock)</a:t>
            </a:r>
          </a:p>
          <a:p>
            <a:r>
              <a:rPr lang="ru-RU" sz="1200" dirty="0"/>
              <a:t>• Защита от перелива/протечки/перегрева, Контроль пенообразования</a:t>
            </a:r>
          </a:p>
          <a:p>
            <a:r>
              <a:rPr lang="ru-RU" sz="1200" dirty="0"/>
              <a:t>• Уровень шума (стирка/отжим/сушка): 63/72/65 </a:t>
            </a:r>
            <a:r>
              <a:rPr lang="ru-RU" sz="1200" dirty="0" err="1"/>
              <a:t>дБА</a:t>
            </a:r>
            <a:r>
              <a:rPr lang="ru-RU" sz="1200" dirty="0"/>
              <a:t>,</a:t>
            </a:r>
          </a:p>
          <a:p>
            <a:r>
              <a:rPr lang="ru-RU" sz="1200" dirty="0"/>
              <a:t>• Цвет корпуса: белый; Цвет люка - чёрный</a:t>
            </a:r>
          </a:p>
          <a:p>
            <a:r>
              <a:rPr lang="ru-RU" sz="1200" dirty="0"/>
              <a:t>• Объём    барабана - 64л</a:t>
            </a:r>
          </a:p>
          <a:p>
            <a:r>
              <a:rPr lang="ru-RU" sz="1200" dirty="0"/>
              <a:t>• Размеры без упаковки (</a:t>
            </a:r>
            <a:r>
              <a:rPr lang="ru-RU" sz="1200" dirty="0" err="1"/>
              <a:t>ШхГхВ</a:t>
            </a:r>
            <a:r>
              <a:rPr lang="ru-RU" sz="1200" dirty="0"/>
              <a:t>), мм: 595х628х850;</a:t>
            </a:r>
          </a:p>
          <a:p>
            <a:r>
              <a:rPr lang="ru-RU" sz="1200" dirty="0"/>
              <a:t>• Размеры в упаковке (</a:t>
            </a:r>
            <a:r>
              <a:rPr lang="ru-RU" sz="1200" dirty="0" err="1"/>
              <a:t>ШхГхВ</a:t>
            </a:r>
            <a:r>
              <a:rPr lang="ru-RU" sz="1200" dirty="0"/>
              <a:t>), мм: 663х683х890;</a:t>
            </a:r>
          </a:p>
          <a:p>
            <a:r>
              <a:rPr lang="ru-RU" sz="1200" dirty="0"/>
              <a:t>• Вес (нетто/брутто), кг: 71/74</a:t>
            </a:r>
          </a:p>
          <a:p>
            <a:r>
              <a:rPr lang="ru-RU" sz="1200" b="1" dirty="0"/>
              <a:t>• </a:t>
            </a:r>
            <a:r>
              <a:rPr lang="ru-RU" sz="1400" b="1" dirty="0">
                <a:solidFill>
                  <a:srgbClr val="FF0000"/>
                </a:solidFill>
              </a:rPr>
              <a:t>Гарантия – 3 года</a:t>
            </a:r>
          </a:p>
        </p:txBody>
      </p:sp>
      <p:pic>
        <p:nvPicPr>
          <p:cNvPr id="12" name="object 3">
            <a:extLst>
              <a:ext uri="{FF2B5EF4-FFF2-40B4-BE49-F238E27FC236}">
                <a16:creationId xmlns:a16="http://schemas.microsoft.com/office/drawing/2014/main" id="{57180946-62E2-4846-98D1-BFEACA3FE41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E3EF3B4-175B-4A86-AC3D-00F2ED8AB4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828" y="198872"/>
            <a:ext cx="1004631" cy="753473"/>
          </a:xfrm>
          <a:prstGeom prst="rect">
            <a:avLst/>
          </a:prstGeom>
        </p:spPr>
      </p:pic>
      <p:pic>
        <p:nvPicPr>
          <p:cNvPr id="17" name="object 3">
            <a:extLst>
              <a:ext uri="{FF2B5EF4-FFF2-40B4-BE49-F238E27FC236}">
                <a16:creationId xmlns:a16="http://schemas.microsoft.com/office/drawing/2014/main" id="{05CAFB47-DFBD-4F58-BF81-C8FDB1A51DE8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14792" y="198872"/>
            <a:ext cx="1645919" cy="53035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4B2B89-07DD-455F-A1B7-D0905CCC19B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4456" y="1819922"/>
            <a:ext cx="3329631" cy="463411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022F603-3072-44CD-99ED-5A33FF3AA43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4456" y="1111603"/>
            <a:ext cx="3329631" cy="46862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58FAC79-90AF-48E9-9602-2DFBF9A523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3322" y="1090304"/>
            <a:ext cx="1899965" cy="121752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037C680-080D-4895-9880-A446D15630D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1314" y="2708622"/>
            <a:ext cx="2185041" cy="99064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CE976FB-42B4-4C9B-8936-07720579E3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8955" y="4209384"/>
            <a:ext cx="1974332" cy="155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9694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8611" y="979585"/>
            <a:ext cx="5786413" cy="491737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1400" b="1" i="0" u="none" strike="noStrike" baseline="0" dirty="0" err="1">
                <a:solidFill>
                  <a:srgbClr val="000000"/>
                </a:solidFill>
              </a:rPr>
              <a:t>Отдельностоящая</a:t>
            </a:r>
            <a:r>
              <a:rPr lang="ru-RU" sz="1400" b="1" i="0" u="none" strike="noStrike" baseline="0" dirty="0">
                <a:solidFill>
                  <a:srgbClr val="000000"/>
                </a:solidFill>
              </a:rPr>
              <a:t> сушильная машина</a:t>
            </a:r>
          </a:p>
          <a:p>
            <a:r>
              <a:rPr lang="ru-RU" sz="1400" b="0" i="0" u="none" strike="noStrike" baseline="0" dirty="0">
                <a:solidFill>
                  <a:srgbClr val="000000"/>
                </a:solidFill>
              </a:rPr>
              <a:t>•</a:t>
            </a:r>
            <a:r>
              <a:rPr lang="ru-RU" sz="1300" b="0" i="0" u="none" strike="noStrike" baseline="0" dirty="0"/>
              <a:t>Глубина </a:t>
            </a:r>
            <a:r>
              <a:rPr lang="ru-RU" sz="1300" b="1" i="0" u="none" strike="noStrike" baseline="0" dirty="0"/>
              <a:t>52,7см</a:t>
            </a:r>
            <a:endParaRPr lang="ru-RU" sz="1300" b="0" i="0" u="none" strike="noStrike" baseline="0" dirty="0"/>
          </a:p>
          <a:p>
            <a:r>
              <a:rPr lang="ru-RU" sz="1300" b="0" i="0" u="none" strike="noStrike" baseline="0" dirty="0"/>
              <a:t>•Загрузка </a:t>
            </a:r>
            <a:r>
              <a:rPr lang="ru-RU" sz="1300" b="1" i="0" u="none" strike="noStrike" baseline="0" dirty="0"/>
              <a:t>7кг</a:t>
            </a:r>
            <a:endParaRPr lang="ru-RU" sz="1300" b="0" i="0" u="none" strike="noStrike" baseline="0" dirty="0"/>
          </a:p>
          <a:p>
            <a:r>
              <a:rPr lang="ru-RU" sz="1300" b="0" i="0" u="none" strike="noStrike" baseline="0" dirty="0"/>
              <a:t>•Объем барабана: </a:t>
            </a:r>
            <a:r>
              <a:rPr lang="ru-RU" sz="1300" b="1" i="0" u="none" strike="noStrike" baseline="0" dirty="0"/>
              <a:t>90л</a:t>
            </a:r>
            <a:endParaRPr lang="ru-RU" sz="1300" b="0" i="0" u="none" strike="noStrike" baseline="0" dirty="0"/>
          </a:p>
          <a:p>
            <a:r>
              <a:rPr lang="ru-RU" sz="1300" b="0" i="0" u="none" strike="noStrike" baseline="0" dirty="0"/>
              <a:t>•Класс энергопотребления </a:t>
            </a:r>
            <a:r>
              <a:rPr lang="ru-RU" sz="1300" b="1" i="0" u="none" strike="noStrike" baseline="0" dirty="0"/>
              <a:t>А+</a:t>
            </a:r>
            <a:endParaRPr lang="ru-RU" sz="1300" b="0" i="0" u="none" strike="noStrike" baseline="0" dirty="0"/>
          </a:p>
          <a:p>
            <a:r>
              <a:rPr lang="ru-RU" sz="1300" b="0" i="0" u="none" strike="noStrike" baseline="0" dirty="0"/>
              <a:t>•</a:t>
            </a:r>
            <a:r>
              <a:rPr lang="ru-RU" sz="1300" b="1" i="0" u="none" strike="noStrike" baseline="0" dirty="0"/>
              <a:t>Тепловой насос</a:t>
            </a:r>
            <a:endParaRPr lang="ru-RU" sz="1300" b="0" i="0" u="none" strike="noStrike" baseline="0" dirty="0"/>
          </a:p>
          <a:p>
            <a:r>
              <a:rPr lang="en-US" sz="1300" b="0" i="0" u="none" strike="noStrike" baseline="0" dirty="0"/>
              <a:t>•</a:t>
            </a:r>
            <a:r>
              <a:rPr lang="en-US" sz="1300" b="1" i="0" u="none" strike="noStrike" baseline="0" dirty="0"/>
              <a:t>LED</a:t>
            </a:r>
            <a:r>
              <a:rPr lang="ru-RU" sz="1300" b="1" i="0" u="none" strike="noStrike" baseline="0" dirty="0"/>
              <a:t>дисплей</a:t>
            </a:r>
            <a:endParaRPr lang="ru-RU" sz="1300" b="0" i="0" u="none" strike="noStrike" baseline="0" dirty="0"/>
          </a:p>
          <a:p>
            <a:r>
              <a:rPr lang="ru-RU" sz="1300" b="0" i="0" u="none" strike="noStrike" baseline="0" dirty="0"/>
              <a:t>•Корпус </a:t>
            </a:r>
            <a:r>
              <a:rPr lang="en-US" sz="1300" b="1" i="0" u="none" strike="noStrike" baseline="0" dirty="0"/>
              <a:t>BOOMERANG</a:t>
            </a:r>
            <a:endParaRPr lang="en-US" sz="1300" b="0" i="0" u="none" strike="noStrike" baseline="0" dirty="0"/>
          </a:p>
          <a:p>
            <a:r>
              <a:rPr lang="ru-RU" sz="1300" b="0" i="0" u="none" strike="noStrike" baseline="0" dirty="0"/>
              <a:t>•</a:t>
            </a:r>
            <a:r>
              <a:rPr lang="ru-RU" sz="1300" b="1" i="0" u="none" strike="noStrike" baseline="0" dirty="0"/>
              <a:t>Барабан"</a:t>
            </a:r>
            <a:r>
              <a:rPr lang="en-US" sz="1300" b="1" i="0" u="none" strike="noStrike" baseline="0" dirty="0" err="1"/>
              <a:t>Laperla</a:t>
            </a:r>
            <a:r>
              <a:rPr lang="en-US" sz="1300" b="1" i="0" u="none" strike="noStrike" baseline="0" dirty="0"/>
              <a:t>”</a:t>
            </a:r>
            <a:endParaRPr lang="en-US" sz="1300" b="0" i="0" u="none" strike="noStrike" baseline="0" dirty="0"/>
          </a:p>
          <a:p>
            <a:r>
              <a:rPr lang="ru-RU" sz="1300" b="0" i="0" u="none" strike="noStrike" baseline="0" dirty="0"/>
              <a:t>•15 программ (</a:t>
            </a:r>
            <a:r>
              <a:rPr lang="ru-RU" sz="1300" b="1" i="0" u="none" strike="noStrike" baseline="0" dirty="0"/>
              <a:t>Деликатное, Гигиена, Освежение</a:t>
            </a:r>
            <a:r>
              <a:rPr lang="ru-RU" sz="1300" b="0" i="0" u="none" strike="noStrike" baseline="0" dirty="0"/>
              <a:t>)</a:t>
            </a:r>
          </a:p>
          <a:p>
            <a:r>
              <a:rPr lang="ru-RU" sz="1300" b="0" i="0" u="none" strike="noStrike" baseline="0" dirty="0"/>
              <a:t>•Отсрочка старта, Звуковой сигнал</a:t>
            </a:r>
          </a:p>
          <a:p>
            <a:r>
              <a:rPr lang="ru-RU" sz="1300" b="0" i="0" u="none" strike="noStrike" baseline="0" dirty="0"/>
              <a:t>•</a:t>
            </a:r>
            <a:r>
              <a:rPr lang="ru-RU" sz="1300" b="1" i="0" u="none" strike="noStrike" baseline="0" dirty="0"/>
              <a:t>Сушка по времени, </a:t>
            </a:r>
            <a:r>
              <a:rPr lang="ru-RU" sz="1300" b="1" i="0" u="none" strike="noStrike" baseline="0" dirty="0" err="1"/>
              <a:t>Антисминание</a:t>
            </a:r>
            <a:r>
              <a:rPr lang="ru-RU" sz="1300" b="1" i="0" u="none" strike="noStrike" baseline="0" dirty="0"/>
              <a:t>, Выбор уровня сушки </a:t>
            </a:r>
            <a:r>
              <a:rPr lang="ru-RU" sz="1300" b="0" i="0" u="none" strike="noStrike" baseline="0" dirty="0"/>
              <a:t>(3 доп. уровня)</a:t>
            </a:r>
          </a:p>
          <a:p>
            <a:r>
              <a:rPr lang="ru-RU" sz="1300" b="0" i="0" u="none" strike="noStrike" baseline="0" dirty="0"/>
              <a:t>•</a:t>
            </a:r>
            <a:r>
              <a:rPr lang="ru-RU" sz="1300" b="1" i="0" u="none" strike="noStrike" baseline="0" dirty="0"/>
              <a:t>Выбор задачи сушки </a:t>
            </a:r>
            <a:r>
              <a:rPr lang="ru-RU" sz="1300" b="0" i="0" u="none" strike="noStrike" baseline="0" dirty="0"/>
              <a:t>(дополнительная сушка, сушка в камере, сухая глажка)</a:t>
            </a:r>
          </a:p>
          <a:p>
            <a:r>
              <a:rPr lang="ru-RU" sz="1300" b="0" i="0" u="none" strike="noStrike" baseline="0" dirty="0"/>
              <a:t>•</a:t>
            </a:r>
            <a:r>
              <a:rPr lang="ru-RU" sz="1300" b="1" i="0" u="none" strike="noStrike" baseline="0" dirty="0"/>
              <a:t>Выбор скорости вращения</a:t>
            </a:r>
            <a:endParaRPr lang="ru-RU" sz="1300" b="0" i="0" u="none" strike="noStrike" baseline="0" dirty="0"/>
          </a:p>
          <a:p>
            <a:r>
              <a:rPr lang="ru-RU" sz="1300" b="0" i="0" u="none" strike="noStrike" baseline="0" dirty="0"/>
              <a:t>•Индикаторы заполнения фильтра, бака, конденсатора</a:t>
            </a:r>
          </a:p>
          <a:p>
            <a:r>
              <a:rPr lang="ru-RU" sz="1300" b="0" i="0" u="none" strike="noStrike" baseline="0" dirty="0"/>
              <a:t>•</a:t>
            </a:r>
            <a:r>
              <a:rPr lang="ru-RU" sz="1300" b="1" i="0" u="none" strike="noStrike" baseline="0" dirty="0"/>
              <a:t>Индикатор этапа сушки и потребления энергии</a:t>
            </a:r>
            <a:endParaRPr lang="ru-RU" sz="1300" b="0" i="0" u="none" strike="noStrike" baseline="0" dirty="0"/>
          </a:p>
          <a:p>
            <a:r>
              <a:rPr lang="ru-RU" sz="1300" b="0" i="0" u="none" strike="noStrike" baseline="0" dirty="0"/>
              <a:t>•</a:t>
            </a:r>
            <a:r>
              <a:rPr lang="ru-RU" sz="1300" b="1" i="0" u="none" strike="noStrike" baseline="0" dirty="0" err="1"/>
              <a:t>Подсветкабарабана</a:t>
            </a:r>
            <a:endParaRPr lang="ru-RU" sz="1300" b="0" i="0" u="none" strike="noStrike" baseline="0" dirty="0"/>
          </a:p>
          <a:p>
            <a:r>
              <a:rPr lang="ru-RU" sz="1300" b="0" i="0" u="none" strike="noStrike" baseline="0" dirty="0"/>
              <a:t>•</a:t>
            </a:r>
            <a:r>
              <a:rPr lang="ru-RU" sz="1300" b="1" i="0" u="none" strike="noStrike" baseline="0" dirty="0"/>
              <a:t>Безопасность: </a:t>
            </a:r>
            <a:r>
              <a:rPr lang="ru-RU" sz="1300" b="0" i="0" u="none" strike="noStrike" baseline="0" dirty="0"/>
              <a:t>защита от перегрева, </a:t>
            </a:r>
            <a:r>
              <a:rPr lang="ru-RU" sz="1300" b="1" i="0" u="none" strike="noStrike" baseline="0" dirty="0"/>
              <a:t>система обнаружения неисправностей, защита от детей</a:t>
            </a:r>
            <a:endParaRPr lang="ru-RU" sz="1300" b="0" i="0" u="none" strike="noStrike" baseline="0" dirty="0"/>
          </a:p>
          <a:p>
            <a:r>
              <a:rPr lang="ru-RU" sz="1300" b="0" i="0" u="none" strike="noStrike" baseline="0" dirty="0"/>
              <a:t>•</a:t>
            </a:r>
            <a:r>
              <a:rPr lang="ru-RU" sz="1300" b="1" i="0" u="none" strike="noStrike" baseline="0" dirty="0"/>
              <a:t>Фильтр для удаления ворсинок</a:t>
            </a:r>
            <a:endParaRPr lang="ru-RU" sz="1300" b="0" i="0" u="none" strike="noStrike" baseline="0" dirty="0"/>
          </a:p>
          <a:p>
            <a:r>
              <a:rPr lang="ru-RU" sz="1300" b="0" i="0" u="none" strike="noStrike" baseline="0" dirty="0"/>
              <a:t>•Габариты(</a:t>
            </a:r>
            <a:r>
              <a:rPr lang="ru-RU" sz="1300" b="0" i="0" u="none" strike="noStrike" baseline="0" dirty="0" err="1"/>
              <a:t>ШхГхВ</a:t>
            </a:r>
            <a:r>
              <a:rPr lang="ru-RU" sz="1300" b="0" i="0" u="none" strike="noStrike" baseline="0" dirty="0"/>
              <a:t>), см:596х525х845</a:t>
            </a:r>
          </a:p>
          <a:p>
            <a:r>
              <a:rPr lang="ru-RU" sz="1300" b="0" i="0" u="none" strike="noStrike" baseline="0" dirty="0"/>
              <a:t>•Размеры в пленочной упаковке (</a:t>
            </a:r>
            <a:r>
              <a:rPr lang="ru-RU" sz="1300" b="0" i="0" u="none" strike="noStrike" baseline="0" dirty="0" err="1"/>
              <a:t>ШхГхВ</a:t>
            </a:r>
            <a:r>
              <a:rPr lang="ru-RU" sz="1300" b="0" i="0" u="none" strike="noStrike" baseline="0" dirty="0"/>
              <a:t>), мм:641х554х881</a:t>
            </a:r>
          </a:p>
          <a:p>
            <a:r>
              <a:rPr lang="ru-RU" sz="1300" b="0" i="0" u="none" strike="noStrike" baseline="0" dirty="0"/>
              <a:t>•Вес(нетто/брутто), кг:39,9/41,9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713" y="227838"/>
            <a:ext cx="5168265" cy="772006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DTD</a:t>
            </a:r>
            <a:r>
              <a:rPr lang="ru-RU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795</a:t>
            </a:r>
            <a:r>
              <a:rPr lang="ru-RU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H</a:t>
            </a:r>
            <a:r>
              <a:rPr lang="ru-RU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FABIO</a:t>
            </a:r>
            <a:endParaRPr lang="en-US" spc="-10" dirty="0"/>
          </a:p>
        </p:txBody>
      </p:sp>
      <p:pic>
        <p:nvPicPr>
          <p:cNvPr id="5" name="object 10">
            <a:extLst>
              <a:ext uri="{FF2B5EF4-FFF2-40B4-BE49-F238E27FC236}">
                <a16:creationId xmlns:a16="http://schemas.microsoft.com/office/drawing/2014/main" id="{4638A57D-7DEF-4A43-88FB-006A85848D4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5927" cy="6857999"/>
          </a:xfrm>
          <a:prstGeom prst="rect">
            <a:avLst/>
          </a:prstGeom>
        </p:spPr>
      </p:pic>
      <p:pic>
        <p:nvPicPr>
          <p:cNvPr id="11" name="object 3">
            <a:extLst>
              <a:ext uri="{FF2B5EF4-FFF2-40B4-BE49-F238E27FC236}">
                <a16:creationId xmlns:a16="http://schemas.microsoft.com/office/drawing/2014/main" id="{C185795A-6BAC-4560-9BBE-DA62D8D127D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13" name="object 3">
            <a:extLst>
              <a:ext uri="{FF2B5EF4-FFF2-40B4-BE49-F238E27FC236}">
                <a16:creationId xmlns:a16="http://schemas.microsoft.com/office/drawing/2014/main" id="{BE572E2B-9BB6-427A-960F-5581FE3A5E2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43867" y="201746"/>
            <a:ext cx="1645919" cy="53035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C6FFF9-6D44-4906-B0CB-C349A1119A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6095" y="1147189"/>
            <a:ext cx="3315163" cy="458216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F983F18-0830-4988-B16B-4817B3A412A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3165" y="1722335"/>
            <a:ext cx="1896481" cy="96159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66F396B-540B-4785-ACF1-81B93F59FD8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7891" y="3038686"/>
            <a:ext cx="1367028" cy="136226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FA91BF4-69D6-4CCD-90E5-9CB64DB1736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0696" y="4648246"/>
            <a:ext cx="2121418" cy="108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3403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8714" y="1127307"/>
            <a:ext cx="5662290" cy="52354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sz="1400" spc="-25" dirty="0" err="1">
                <a:latin typeface="Calibri"/>
                <a:cs typeface="Calibri"/>
              </a:rPr>
              <a:t>Отдельностоящая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lang="ru-RU" sz="1400" spc="-10" dirty="0">
                <a:latin typeface="Calibri"/>
                <a:cs typeface="Calibri"/>
              </a:rPr>
              <a:t>сушильная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машина</a:t>
            </a:r>
            <a:endParaRPr sz="14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55" dirty="0" err="1">
                <a:latin typeface="Calibri"/>
                <a:cs typeface="Calibri"/>
              </a:rPr>
              <a:t>Глубина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latin typeface="Calibri"/>
                <a:cs typeface="Calibri"/>
              </a:rPr>
              <a:t>53,5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5" dirty="0" err="1">
                <a:latin typeface="Calibri"/>
                <a:cs typeface="Calibri"/>
              </a:rPr>
              <a:t>см</a:t>
            </a:r>
            <a:r>
              <a:rPr lang="ru-RU" sz="1200" b="1" spc="-25" dirty="0">
                <a:latin typeface="Calibri"/>
                <a:cs typeface="Calibri"/>
              </a:rPr>
              <a:t> 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b="1" spc="-20" dirty="0">
                <a:latin typeface="Calibri"/>
                <a:cs typeface="Calibri"/>
              </a:rPr>
              <a:t>Фронтальная загрузка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10" dirty="0" err="1">
                <a:latin typeface="Calibri"/>
                <a:cs typeface="Calibri"/>
              </a:rPr>
              <a:t>Загрузка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lang="ru-RU" sz="1200" b="1" spc="-70" dirty="0">
                <a:latin typeface="Calibri"/>
                <a:cs typeface="Calibri"/>
              </a:rPr>
              <a:t>8</a:t>
            </a:r>
            <a:r>
              <a:rPr sz="1200" b="1" spc="-7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кг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10" dirty="0">
                <a:latin typeface="Calibri"/>
                <a:cs typeface="Calibri"/>
              </a:rPr>
              <a:t>Класс</a:t>
            </a:r>
            <a:r>
              <a:rPr sz="1200" spc="-8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энергопотребления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А+</a:t>
            </a:r>
            <a:r>
              <a:rPr lang="ru-RU" sz="1200" b="1" spc="-20" dirty="0">
                <a:latin typeface="Calibri"/>
                <a:cs typeface="Calibri"/>
              </a:rPr>
              <a:t>+, </a:t>
            </a:r>
            <a:r>
              <a:rPr lang="ru-RU" sz="1200" spc="-20" dirty="0">
                <a:latin typeface="Calibri"/>
                <a:cs typeface="Calibri"/>
              </a:rPr>
              <a:t>Класс сушки -</a:t>
            </a:r>
            <a:r>
              <a:rPr lang="ru-RU" sz="1200" b="1" spc="-20" dirty="0">
                <a:latin typeface="Calibri"/>
                <a:cs typeface="Calibri"/>
              </a:rPr>
              <a:t> В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b="1" dirty="0">
                <a:latin typeface="Calibri"/>
                <a:cs typeface="Calibri"/>
              </a:rPr>
              <a:t>LED</a:t>
            </a:r>
            <a:r>
              <a:rPr sz="1200" b="1" spc="-65" dirty="0">
                <a:latin typeface="Calibri"/>
                <a:cs typeface="Calibri"/>
              </a:rPr>
              <a:t> </a:t>
            </a:r>
            <a:r>
              <a:rPr sz="1200" b="1" spc="-10" dirty="0" err="1">
                <a:latin typeface="Calibri"/>
                <a:cs typeface="Calibri"/>
              </a:rPr>
              <a:t>дисплей</a:t>
            </a:r>
            <a:r>
              <a:rPr lang="ru-RU" sz="1200" b="1" spc="-10" dirty="0">
                <a:latin typeface="Calibri"/>
                <a:cs typeface="Calibri"/>
              </a:rPr>
              <a:t>, подсветка барабана</a:t>
            </a: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Тепловой насос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latin typeface="Calibri"/>
                <a:cs typeface="Calibri"/>
              </a:rPr>
              <a:t>15</a:t>
            </a:r>
            <a:r>
              <a:rPr lang="ru-RU" sz="1200" b="1" spc="-10" dirty="0">
                <a:latin typeface="Calibri"/>
                <a:cs typeface="Calibri"/>
              </a:rPr>
              <a:t> программ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(пуховые вещи, рубашки, смешанные ткани, детская/спортивная одежда, полотенца, гигиена, освежение, </a:t>
            </a:r>
            <a:r>
              <a:rPr lang="ru-RU" sz="1200" spc="-10" dirty="0" err="1">
                <a:latin typeface="Calibri"/>
                <a:cs typeface="Calibri"/>
              </a:rPr>
              <a:t>постельне</a:t>
            </a:r>
            <a:r>
              <a:rPr lang="ru-RU" sz="1200" spc="-10" dirty="0">
                <a:latin typeface="Calibri"/>
                <a:cs typeface="Calibri"/>
              </a:rPr>
              <a:t> бельё, тёплая, деликатная, Эко, удаление </a:t>
            </a:r>
            <a:r>
              <a:rPr lang="ru-RU" sz="1200" spc="-10" dirty="0" err="1">
                <a:latin typeface="Calibri"/>
                <a:cs typeface="Calibri"/>
              </a:rPr>
              <a:t>шестри</a:t>
            </a:r>
            <a:r>
              <a:rPr lang="ru-RU" sz="1200" spc="-10" dirty="0">
                <a:latin typeface="Calibri"/>
                <a:cs typeface="Calibri"/>
              </a:rPr>
              <a:t>, сушка по времени, Сухая чистка (Air </a:t>
            </a:r>
            <a:r>
              <a:rPr lang="ru-RU" sz="1200" spc="-10" dirty="0" err="1">
                <a:latin typeface="Calibri"/>
                <a:cs typeface="Calibri"/>
              </a:rPr>
              <a:t>wash</a:t>
            </a:r>
            <a:r>
              <a:rPr lang="ru-RU" sz="1200" spc="-10" dirty="0">
                <a:latin typeface="Calibri"/>
                <a:cs typeface="Calibri"/>
              </a:rPr>
              <a:t>)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Функции: </a:t>
            </a:r>
            <a:r>
              <a:rPr lang="ru-RU" sz="1200" spc="-10" dirty="0">
                <a:latin typeface="Calibri"/>
                <a:cs typeface="Calibri"/>
              </a:rPr>
              <a:t>выбор задачи сушки, 3 уровня сушки (под утюг, в шкаф, экстра), деликатная, сушка по времени, Легкое глаженье (авто по окончанию </a:t>
            </a:r>
            <a:r>
              <a:rPr lang="ru-RU" sz="1200" spc="-10" dirty="0" err="1">
                <a:latin typeface="Calibri"/>
                <a:cs typeface="Calibri"/>
              </a:rPr>
              <a:t>прогр</a:t>
            </a:r>
            <a:r>
              <a:rPr lang="ru-RU" sz="1200" spc="-10" dirty="0">
                <a:latin typeface="Calibri"/>
                <a:cs typeface="Calibri"/>
              </a:rPr>
              <a:t>.), Регулирование времени сушки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- Индикатор очистки фильтра, Индикатор лотка для воды 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20" dirty="0">
                <a:latin typeface="Calibri"/>
                <a:cs typeface="Calibri"/>
              </a:rPr>
              <a:t>- </a:t>
            </a:r>
            <a:r>
              <a:rPr sz="1200" spc="-20" dirty="0" err="1">
                <a:latin typeface="Calibri"/>
                <a:cs typeface="Calibri"/>
              </a:rPr>
              <a:t>Отсрочка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старта</a:t>
            </a:r>
            <a:r>
              <a:rPr lang="ru-RU" sz="1200" spc="-10" dirty="0">
                <a:latin typeface="Calibri"/>
                <a:cs typeface="Calibri"/>
              </a:rPr>
              <a:t> (1-23ч)</a:t>
            </a:r>
            <a:r>
              <a:rPr sz="1200" spc="-10" dirty="0">
                <a:latin typeface="Calibri"/>
                <a:cs typeface="Calibri"/>
              </a:rPr>
              <a:t>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З</a:t>
            </a:r>
            <a:r>
              <a:rPr sz="1200" spc="-10" dirty="0" err="1">
                <a:latin typeface="Calibri"/>
                <a:cs typeface="Calibri"/>
              </a:rPr>
              <a:t>вуковой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сигнал</a:t>
            </a:r>
            <a:r>
              <a:rPr lang="ru-RU" sz="1200" spc="-10" dirty="0">
                <a:latin typeface="Calibri"/>
                <a:cs typeface="Calibri"/>
              </a:rPr>
              <a:t>, Дозагрузка</a:t>
            </a:r>
            <a:endParaRPr sz="1200" dirty="0">
              <a:latin typeface="Calibri"/>
              <a:cs typeface="Calibri"/>
            </a:endParaRP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sz="1200" b="1" spc="-10" dirty="0" err="1">
                <a:latin typeface="Calibri"/>
                <a:cs typeface="Calibri"/>
              </a:rPr>
              <a:t>Безопасность</a:t>
            </a:r>
            <a:r>
              <a:rPr sz="1200" b="1" spc="-10" dirty="0">
                <a:latin typeface="Calibri"/>
                <a:cs typeface="Calibri"/>
              </a:rPr>
              <a:t>: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защита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от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детей</a:t>
            </a:r>
            <a:r>
              <a:rPr lang="ru-RU" sz="1200" spc="-10" dirty="0">
                <a:latin typeface="Calibri"/>
                <a:cs typeface="Calibri"/>
              </a:rPr>
              <a:t>, блокировка панели управления, зашита от перегрева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Пластиковая полка для сушки обуви, фильтр для удаления ворсинок, </a:t>
            </a:r>
            <a:r>
              <a:rPr lang="ru-RU" sz="1200" b="1" spc="-10" dirty="0" err="1">
                <a:latin typeface="Calibri"/>
                <a:cs typeface="Calibri"/>
              </a:rPr>
              <a:t>Соед</a:t>
            </a:r>
            <a:r>
              <a:rPr lang="ru-RU" sz="1200" b="1" spc="-10" dirty="0">
                <a:latin typeface="Calibri"/>
                <a:cs typeface="Calibri"/>
              </a:rPr>
              <a:t>/кит с полкой DSKS040.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20" dirty="0" err="1">
                <a:latin typeface="Calibri"/>
                <a:cs typeface="Calibri"/>
              </a:rPr>
              <a:t>Уровень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шума</a:t>
            </a:r>
            <a:r>
              <a:rPr lang="ru-RU" sz="1200" spc="10" dirty="0">
                <a:latin typeface="Calibri"/>
                <a:cs typeface="Calibri"/>
              </a:rPr>
              <a:t>: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lang="ru-RU" sz="1200" spc="-50" dirty="0">
                <a:latin typeface="Calibri"/>
                <a:cs typeface="Calibri"/>
              </a:rPr>
              <a:t>66 </a:t>
            </a:r>
            <a:r>
              <a:rPr sz="1200" spc="-25" dirty="0" err="1">
                <a:latin typeface="Calibri"/>
                <a:cs typeface="Calibri"/>
              </a:rPr>
              <a:t>дБ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dirty="0" err="1">
                <a:latin typeface="Calibri"/>
                <a:cs typeface="Calibri"/>
              </a:rPr>
              <a:t>Цвет</a:t>
            </a:r>
            <a:r>
              <a:rPr lang="ru-RU" sz="1200" dirty="0">
                <a:latin typeface="Calibri"/>
                <a:cs typeface="Calibri"/>
              </a:rPr>
              <a:t> корпуса – </a:t>
            </a:r>
            <a:r>
              <a:rPr sz="1200" spc="-10" dirty="0" err="1">
                <a:latin typeface="Calibri"/>
                <a:cs typeface="Calibri"/>
              </a:rPr>
              <a:t>белый</a:t>
            </a:r>
            <a:r>
              <a:rPr lang="ru-RU" sz="1200" spc="-10" dirty="0">
                <a:latin typeface="Calibri"/>
                <a:cs typeface="Calibri"/>
              </a:rPr>
              <a:t>, цвет дверцы люка – чёрный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Диаметр люка </a:t>
            </a:r>
            <a:r>
              <a:rPr lang="el-GR" sz="1200" spc="-10" dirty="0">
                <a:latin typeface="Calibri"/>
                <a:cs typeface="Calibri"/>
              </a:rPr>
              <a:t>Φ575*293</a:t>
            </a:r>
            <a:r>
              <a:rPr lang="ru-RU" sz="1200" spc="-10" dirty="0">
                <a:latin typeface="Calibri"/>
                <a:cs typeface="Calibri"/>
              </a:rPr>
              <a:t>, Открытие люка на 135°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Размеры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без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упаковки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(ШхГхВ),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мм: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595*535*850 (с дверцей)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10" dirty="0" err="1">
                <a:latin typeface="Calibri"/>
                <a:cs typeface="Calibri"/>
              </a:rPr>
              <a:t>Размеры</a:t>
            </a:r>
            <a:r>
              <a:rPr sz="1200" dirty="0">
                <a:latin typeface="Calibri"/>
                <a:cs typeface="Calibri"/>
              </a:rPr>
              <a:t> в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упаковке</a:t>
            </a:r>
            <a:r>
              <a:rPr lang="ru-RU"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(ШхГхВ),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мм: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660*580*885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dirty="0" err="1">
                <a:latin typeface="Calibri"/>
                <a:cs typeface="Calibri"/>
              </a:rPr>
              <a:t>Вес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(нетто/брутто),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кг: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lang="ru-RU" sz="1200" spc="-35" dirty="0">
                <a:latin typeface="Calibri"/>
                <a:cs typeface="Calibri"/>
              </a:rPr>
              <a:t>42</a:t>
            </a:r>
            <a:r>
              <a:rPr sz="1200" spc="-10" dirty="0">
                <a:latin typeface="Calibri"/>
                <a:cs typeface="Calibri"/>
              </a:rPr>
              <a:t>/</a:t>
            </a:r>
            <a:r>
              <a:rPr lang="ru-RU" sz="1200" spc="-10" dirty="0">
                <a:latin typeface="Calibri"/>
                <a:cs typeface="Calibri"/>
              </a:rPr>
              <a:t>47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spc="-10" dirty="0">
                <a:latin typeface="Calibri"/>
                <a:cs typeface="Calibri"/>
              </a:rPr>
              <a:t>Гарантия – </a:t>
            </a: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3 года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75734" y="127451"/>
            <a:ext cx="1645919" cy="53035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714" y="227838"/>
            <a:ext cx="4996464" cy="772006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dirty="0"/>
              <a:t>DTD 8105 H VERANO</a:t>
            </a:r>
            <a:endParaRPr b="1" spc="-10" dirty="0"/>
          </a:p>
        </p:txBody>
      </p:sp>
      <p:pic>
        <p:nvPicPr>
          <p:cNvPr id="5" name="object 10">
            <a:extLst>
              <a:ext uri="{FF2B5EF4-FFF2-40B4-BE49-F238E27FC236}">
                <a16:creationId xmlns:a16="http://schemas.microsoft.com/office/drawing/2014/main" id="{4638A57D-7DEF-4A43-88FB-006A85848D4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85927" cy="68579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3CB2F44-5B4C-4805-B46F-552E745AC37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5772" y="100375"/>
            <a:ext cx="1004631" cy="75347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43C02A9-C112-4EEE-A6D5-916DDD37DF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7041" y="853848"/>
            <a:ext cx="3186947" cy="452061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87FD013-5DE0-4BD1-BD48-18D624B44B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5110" y="5453847"/>
            <a:ext cx="2192785" cy="110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0201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8712" y="1348866"/>
            <a:ext cx="5216733" cy="477887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sz="1400" b="1" spc="-25" dirty="0" err="1">
                <a:latin typeface="Calibri"/>
                <a:cs typeface="Calibri"/>
              </a:rPr>
              <a:t>Отдельностоящая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lang="ru-RU" sz="1400" b="1" spc="-10" dirty="0">
                <a:latin typeface="Calibri"/>
                <a:cs typeface="Calibri"/>
              </a:rPr>
              <a:t>сушильная</a:t>
            </a:r>
            <a:r>
              <a:rPr sz="1400" b="1" spc="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машина</a:t>
            </a:r>
            <a:endParaRPr sz="1400" b="1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300" spc="-55" dirty="0" err="1">
                <a:latin typeface="Calibri"/>
                <a:cs typeface="Calibri"/>
              </a:rPr>
              <a:t>Глубина</a:t>
            </a:r>
            <a:r>
              <a:rPr sz="1300" spc="-70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59</a:t>
            </a:r>
            <a:r>
              <a:rPr sz="1300" b="1" spc="-10" dirty="0">
                <a:latin typeface="Calibri"/>
                <a:cs typeface="Calibri"/>
              </a:rPr>
              <a:t> </a:t>
            </a:r>
            <a:r>
              <a:rPr sz="1300" b="1" spc="-25" dirty="0">
                <a:latin typeface="Calibri"/>
                <a:cs typeface="Calibri"/>
              </a:rPr>
              <a:t>см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300" b="1" spc="-20" dirty="0" err="1">
                <a:latin typeface="Calibri"/>
                <a:cs typeface="Calibri"/>
              </a:rPr>
              <a:t>Фрониальная</a:t>
            </a:r>
            <a:r>
              <a:rPr lang="ru-RU" sz="1300" b="1" spc="-20" dirty="0">
                <a:latin typeface="Calibri"/>
                <a:cs typeface="Calibri"/>
              </a:rPr>
              <a:t> загрузка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300" spc="-10" dirty="0" err="1">
                <a:latin typeface="Calibri"/>
                <a:cs typeface="Calibri"/>
              </a:rPr>
              <a:t>Загрузка</a:t>
            </a:r>
            <a:r>
              <a:rPr sz="1300" spc="-70" dirty="0">
                <a:latin typeface="Calibri"/>
                <a:cs typeface="Calibri"/>
              </a:rPr>
              <a:t> </a:t>
            </a:r>
            <a:r>
              <a:rPr lang="ru-RU" sz="1300" b="1" spc="-70" dirty="0">
                <a:latin typeface="Calibri"/>
                <a:cs typeface="Calibri"/>
              </a:rPr>
              <a:t>8</a:t>
            </a:r>
            <a:r>
              <a:rPr sz="1300" b="1" spc="-70" dirty="0">
                <a:latin typeface="Calibri"/>
                <a:cs typeface="Calibri"/>
              </a:rPr>
              <a:t> </a:t>
            </a:r>
            <a:r>
              <a:rPr sz="1300" b="1" spc="-25" dirty="0">
                <a:latin typeface="Calibri"/>
                <a:cs typeface="Calibri"/>
              </a:rPr>
              <a:t>кг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300" spc="-10" dirty="0">
                <a:latin typeface="Calibri"/>
                <a:cs typeface="Calibri"/>
              </a:rPr>
              <a:t>Класс</a:t>
            </a:r>
            <a:r>
              <a:rPr sz="1300" spc="-8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энергопотребления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b="1" spc="-20" dirty="0">
                <a:latin typeface="Calibri"/>
                <a:cs typeface="Calibri"/>
              </a:rPr>
              <a:t>А+</a:t>
            </a:r>
            <a:r>
              <a:rPr lang="ru-RU" sz="1300" b="1" spc="-20" dirty="0">
                <a:latin typeface="Calibri"/>
                <a:cs typeface="Calibri"/>
              </a:rPr>
              <a:t>+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b="1" dirty="0">
                <a:latin typeface="Calibri"/>
                <a:cs typeface="Calibri"/>
              </a:rPr>
              <a:t>LED</a:t>
            </a:r>
            <a:r>
              <a:rPr sz="1300" b="1" spc="-65" dirty="0">
                <a:latin typeface="Calibri"/>
                <a:cs typeface="Calibri"/>
              </a:rPr>
              <a:t> </a:t>
            </a:r>
            <a:r>
              <a:rPr sz="1300" b="1" spc="-10" dirty="0" err="1">
                <a:latin typeface="Calibri"/>
                <a:cs typeface="Calibri"/>
              </a:rPr>
              <a:t>дисплей</a:t>
            </a:r>
            <a:r>
              <a:rPr lang="ru-RU" sz="1300" b="1" spc="-10" dirty="0">
                <a:latin typeface="Calibri"/>
                <a:cs typeface="Calibri"/>
              </a:rPr>
              <a:t>, подсветка барабана</a:t>
            </a: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Тепловой насос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dirty="0">
                <a:latin typeface="Calibri"/>
                <a:cs typeface="Calibri"/>
              </a:rPr>
              <a:t>16</a:t>
            </a:r>
            <a:r>
              <a:rPr lang="ru-RU" sz="1300" b="1" spc="-10" dirty="0">
                <a:latin typeface="Calibri"/>
                <a:cs typeface="Calibri"/>
              </a:rPr>
              <a:t> программ</a:t>
            </a:r>
            <a:r>
              <a:rPr lang="ru-RU" sz="1300" b="1" spc="-30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(Сухая чистка (</a:t>
            </a:r>
            <a:r>
              <a:rPr lang="en-US" sz="1300" b="1" spc="-10" dirty="0">
                <a:latin typeface="Calibri"/>
                <a:cs typeface="Calibri"/>
              </a:rPr>
              <a:t>Air Wash</a:t>
            </a:r>
            <a:r>
              <a:rPr lang="ru-RU" sz="1300" b="1" spc="-10" dirty="0">
                <a:latin typeface="Calibri"/>
                <a:cs typeface="Calibri"/>
              </a:rPr>
              <a:t>), удаление шерсти, сушка по времени)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3 уровня сушки (под утюг, в шкаф, экстра), деликатная, сушка по времени</a:t>
            </a:r>
            <a:endParaRPr lang="ru-RU" sz="1300" b="1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300" spc="-20" dirty="0" err="1">
                <a:latin typeface="Calibri"/>
                <a:cs typeface="Calibri"/>
              </a:rPr>
              <a:t>Отсрочка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старта,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З</a:t>
            </a:r>
            <a:r>
              <a:rPr sz="1300" spc="-10" dirty="0" err="1">
                <a:latin typeface="Calibri"/>
                <a:cs typeface="Calibri"/>
              </a:rPr>
              <a:t>вуковой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сигнал</a:t>
            </a:r>
            <a:r>
              <a:rPr lang="ru-RU" sz="1300" spc="-10" dirty="0">
                <a:latin typeface="Calibri"/>
                <a:cs typeface="Calibri"/>
              </a:rPr>
              <a:t>, Дозагрузка</a:t>
            </a:r>
            <a:endParaRPr sz="1300" dirty="0">
              <a:latin typeface="Calibri"/>
              <a:cs typeface="Calibri"/>
            </a:endParaRP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sz="1300" b="1" spc="-10" dirty="0" err="1">
                <a:latin typeface="Calibri"/>
                <a:cs typeface="Calibri"/>
              </a:rPr>
              <a:t>Безопасность</a:t>
            </a:r>
            <a:r>
              <a:rPr sz="1300" b="1" spc="-10" dirty="0">
                <a:latin typeface="Calibri"/>
                <a:cs typeface="Calibri"/>
              </a:rPr>
              <a:t>:</a:t>
            </a:r>
            <a:r>
              <a:rPr sz="1300" b="1" spc="-45" dirty="0">
                <a:latin typeface="Calibri"/>
                <a:cs typeface="Calibri"/>
              </a:rPr>
              <a:t> </a:t>
            </a:r>
            <a:r>
              <a:rPr sz="1300" b="1" spc="-10" dirty="0" err="1">
                <a:latin typeface="Calibri"/>
                <a:cs typeface="Calibri"/>
              </a:rPr>
              <a:t>защита</a:t>
            </a:r>
            <a:r>
              <a:rPr sz="1300" b="1" spc="-55" dirty="0">
                <a:latin typeface="Calibri"/>
                <a:cs typeface="Calibri"/>
              </a:rPr>
              <a:t> </a:t>
            </a:r>
            <a:r>
              <a:rPr sz="1300" b="1" dirty="0" err="1">
                <a:latin typeface="Calibri"/>
                <a:cs typeface="Calibri"/>
              </a:rPr>
              <a:t>от</a:t>
            </a:r>
            <a:r>
              <a:rPr sz="1300" b="1" spc="10" dirty="0">
                <a:latin typeface="Calibri"/>
                <a:cs typeface="Calibri"/>
              </a:rPr>
              <a:t> </a:t>
            </a:r>
            <a:r>
              <a:rPr sz="1300" b="1" spc="-10" dirty="0" err="1">
                <a:latin typeface="Calibri"/>
                <a:cs typeface="Calibri"/>
              </a:rPr>
              <a:t>детей</a:t>
            </a:r>
            <a:r>
              <a:rPr lang="ru-RU" sz="1300" b="1" spc="-10" dirty="0">
                <a:latin typeface="Calibri"/>
                <a:cs typeface="Calibri"/>
              </a:rPr>
              <a:t>, блокировка панели управления, зашита от перегрева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300" b="1" spc="-10" dirty="0">
                <a:latin typeface="Calibri"/>
                <a:cs typeface="Calibri"/>
              </a:rPr>
              <a:t>Пластиковая полка для сушки обуви, фильтр для удаления ворсинок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20" dirty="0" err="1">
                <a:latin typeface="Calibri"/>
                <a:cs typeface="Calibri"/>
              </a:rPr>
              <a:t>Уровень</a:t>
            </a:r>
            <a:r>
              <a:rPr sz="1300" spc="-65" dirty="0">
                <a:latin typeface="Calibri"/>
                <a:cs typeface="Calibri"/>
              </a:rPr>
              <a:t> </a:t>
            </a:r>
            <a:r>
              <a:rPr sz="1300" dirty="0" err="1">
                <a:latin typeface="Calibri"/>
                <a:cs typeface="Calibri"/>
              </a:rPr>
              <a:t>шума</a:t>
            </a:r>
            <a:r>
              <a:rPr lang="ru-RU" sz="1300" spc="10" dirty="0">
                <a:latin typeface="Calibri"/>
                <a:cs typeface="Calibri"/>
              </a:rPr>
              <a:t>: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lang="ru-RU" sz="1300" spc="-50" dirty="0">
                <a:latin typeface="Calibri"/>
                <a:cs typeface="Calibri"/>
              </a:rPr>
              <a:t>66 </a:t>
            </a:r>
            <a:r>
              <a:rPr sz="1300" spc="-25" dirty="0" err="1">
                <a:latin typeface="Calibri"/>
                <a:cs typeface="Calibri"/>
              </a:rPr>
              <a:t>дБ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dirty="0" err="1">
                <a:latin typeface="Calibri"/>
                <a:cs typeface="Calibri"/>
              </a:rPr>
              <a:t>Цвет</a:t>
            </a:r>
            <a:r>
              <a:rPr lang="ru-RU" sz="1300" dirty="0">
                <a:latin typeface="Calibri"/>
                <a:cs typeface="Calibri"/>
              </a:rPr>
              <a:t> корпуса – </a:t>
            </a:r>
            <a:r>
              <a:rPr sz="1300" spc="-10" dirty="0" err="1">
                <a:latin typeface="Calibri"/>
                <a:cs typeface="Calibri"/>
              </a:rPr>
              <a:t>белый</a:t>
            </a:r>
            <a:r>
              <a:rPr lang="ru-RU" sz="1300" spc="-10" dirty="0">
                <a:latin typeface="Calibri"/>
                <a:cs typeface="Calibri"/>
              </a:rPr>
              <a:t>, цвет дверцы люка – чёрный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spc="-10" dirty="0">
                <a:latin typeface="Calibri"/>
                <a:cs typeface="Calibri"/>
              </a:rPr>
              <a:t>Диаметр люка 48,5см- 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>
                <a:latin typeface="Calibri"/>
                <a:cs typeface="Calibri"/>
              </a:rPr>
              <a:t>Размеры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без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упаковки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(ШхГхВ),</a:t>
            </a:r>
            <a:r>
              <a:rPr sz="1300" spc="-6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мм: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596х590х850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 err="1">
                <a:latin typeface="Calibri"/>
                <a:cs typeface="Calibri"/>
              </a:rPr>
              <a:t>Размеры</a:t>
            </a:r>
            <a:r>
              <a:rPr sz="1300" dirty="0">
                <a:latin typeface="Calibri"/>
                <a:cs typeface="Calibri"/>
              </a:rPr>
              <a:t> в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упаковке</a:t>
            </a:r>
            <a:r>
              <a:rPr lang="ru-RU" sz="1300" spc="-10" dirty="0">
                <a:latin typeface="Calibri"/>
                <a:cs typeface="Calibri"/>
              </a:rPr>
              <a:t>/картон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(ШхГхВ),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мм: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700х660х885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dirty="0" err="1">
                <a:latin typeface="Calibri"/>
                <a:cs typeface="Calibri"/>
              </a:rPr>
              <a:t>Вес</a:t>
            </a:r>
            <a:r>
              <a:rPr sz="1300" spc="-6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(нетто/брутто),</a:t>
            </a:r>
            <a:r>
              <a:rPr sz="1300" spc="-7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кг: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lang="ru-RU" sz="1300" spc="-35" dirty="0">
                <a:latin typeface="Calibri"/>
                <a:cs typeface="Calibri"/>
              </a:rPr>
              <a:t>45</a:t>
            </a:r>
            <a:r>
              <a:rPr sz="1300" spc="-10" dirty="0">
                <a:latin typeface="Calibri"/>
                <a:cs typeface="Calibri"/>
              </a:rPr>
              <a:t>/</a:t>
            </a:r>
            <a:r>
              <a:rPr lang="ru-RU" sz="1300" spc="-10" dirty="0">
                <a:latin typeface="Calibri"/>
                <a:cs typeface="Calibri"/>
              </a:rPr>
              <a:t>50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713" y="227838"/>
            <a:ext cx="5168265" cy="772006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dirty="0"/>
              <a:t>DTD </a:t>
            </a:r>
            <a:r>
              <a:rPr lang="ru-RU" b="1" dirty="0"/>
              <a:t>8106</a:t>
            </a:r>
            <a:r>
              <a:rPr lang="en-US" b="1" dirty="0"/>
              <a:t> H EMILIA</a:t>
            </a:r>
            <a:endParaRPr b="1" spc="-10" dirty="0"/>
          </a:p>
        </p:txBody>
      </p:sp>
      <p:pic>
        <p:nvPicPr>
          <p:cNvPr id="5" name="object 10">
            <a:extLst>
              <a:ext uri="{FF2B5EF4-FFF2-40B4-BE49-F238E27FC236}">
                <a16:creationId xmlns:a16="http://schemas.microsoft.com/office/drawing/2014/main" id="{4638A57D-7DEF-4A43-88FB-006A85848D4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5927" cy="6857999"/>
          </a:xfrm>
          <a:prstGeom prst="rect">
            <a:avLst/>
          </a:prstGeom>
        </p:spPr>
      </p:pic>
      <p:pic>
        <p:nvPicPr>
          <p:cNvPr id="9" name="object 3">
            <a:extLst>
              <a:ext uri="{FF2B5EF4-FFF2-40B4-BE49-F238E27FC236}">
                <a16:creationId xmlns:a16="http://schemas.microsoft.com/office/drawing/2014/main" id="{77FDF0A5-06EC-4A23-A009-1814DF0389E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73A7F73-7C4B-4ADA-8306-B7321A6122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828" y="198872"/>
            <a:ext cx="1004631" cy="753473"/>
          </a:xfrm>
          <a:prstGeom prst="rect">
            <a:avLst/>
          </a:prstGeom>
        </p:spPr>
      </p:pic>
      <p:pic>
        <p:nvPicPr>
          <p:cNvPr id="11" name="object 3">
            <a:extLst>
              <a:ext uri="{FF2B5EF4-FFF2-40B4-BE49-F238E27FC236}">
                <a16:creationId xmlns:a16="http://schemas.microsoft.com/office/drawing/2014/main" id="{6BF46C8D-12F2-489F-B5BA-0FD5F2ECB698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61526" y="150565"/>
            <a:ext cx="1645919" cy="53035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1E9D81-C654-4541-8872-923DDF4DA83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9459" y="1348867"/>
            <a:ext cx="3381374" cy="48396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709E523-C864-46EB-92AA-19163B72956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4847" y="1512988"/>
            <a:ext cx="1710223" cy="100311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52FB581-3A45-4B08-9B81-872DFE94A9B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8169" y="3028665"/>
            <a:ext cx="2023577" cy="148005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5F68419-20B1-48D7-AE20-8988C8AAA1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04847" y="4863849"/>
            <a:ext cx="1866899" cy="127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1257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8713" y="1109169"/>
            <a:ext cx="5587556" cy="53892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25" dirty="0" err="1">
                <a:latin typeface="Calibri"/>
                <a:cs typeface="Calibri"/>
              </a:rPr>
              <a:t>Отдельностоящая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сушильная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машина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55" dirty="0" err="1">
                <a:latin typeface="Calibri"/>
                <a:cs typeface="Calibri"/>
              </a:rPr>
              <a:t>Глубина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latin typeface="Calibri"/>
                <a:cs typeface="Calibri"/>
              </a:rPr>
              <a:t>61,7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см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b="1" spc="-20" dirty="0" err="1">
                <a:latin typeface="Calibri"/>
                <a:cs typeface="Calibri"/>
              </a:rPr>
              <a:t>Фрониальная</a:t>
            </a:r>
            <a:r>
              <a:rPr lang="ru-RU" sz="1200" b="1" spc="-20" dirty="0">
                <a:latin typeface="Calibri"/>
                <a:cs typeface="Calibri"/>
              </a:rPr>
              <a:t> загрузка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10" dirty="0" err="1">
                <a:latin typeface="Calibri"/>
                <a:cs typeface="Calibri"/>
              </a:rPr>
              <a:t>Загрузка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lang="en-US" sz="1200" b="1" spc="-70" dirty="0">
                <a:latin typeface="Calibri"/>
                <a:cs typeface="Calibri"/>
              </a:rPr>
              <a:t>10</a:t>
            </a:r>
            <a:r>
              <a:rPr sz="1200" b="1" spc="-7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кг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10" dirty="0">
                <a:latin typeface="Calibri"/>
                <a:cs typeface="Calibri"/>
              </a:rPr>
              <a:t>Класс</a:t>
            </a:r>
            <a:r>
              <a:rPr sz="1200" spc="-8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энергопотребления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А+</a:t>
            </a:r>
            <a:r>
              <a:rPr lang="ru-RU" sz="1200" b="1" spc="-20" dirty="0">
                <a:latin typeface="Calibri"/>
                <a:cs typeface="Calibri"/>
              </a:rPr>
              <a:t>+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b="1" dirty="0">
                <a:latin typeface="Calibri"/>
                <a:cs typeface="Calibri"/>
              </a:rPr>
              <a:t>LED</a:t>
            </a:r>
            <a:r>
              <a:rPr sz="1200" b="1" spc="-65" dirty="0">
                <a:latin typeface="Calibri"/>
                <a:cs typeface="Calibri"/>
              </a:rPr>
              <a:t> </a:t>
            </a:r>
            <a:r>
              <a:rPr sz="1200" b="1" spc="-10" dirty="0" err="1">
                <a:latin typeface="Calibri"/>
                <a:cs typeface="Calibri"/>
              </a:rPr>
              <a:t>дисплей</a:t>
            </a:r>
            <a:r>
              <a:rPr lang="ru-RU" sz="1200" b="1" spc="-10" dirty="0">
                <a:latin typeface="Calibri"/>
                <a:cs typeface="Calibri"/>
              </a:rPr>
              <a:t>, подсветка барабана</a:t>
            </a: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Тепловой насос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latin typeface="Calibri"/>
                <a:cs typeface="Calibri"/>
              </a:rPr>
              <a:t>15</a:t>
            </a:r>
            <a:r>
              <a:rPr lang="ru-RU" sz="1200" b="1" spc="-10" dirty="0">
                <a:latin typeface="Calibri"/>
                <a:cs typeface="Calibri"/>
              </a:rPr>
              <a:t> программ: </a:t>
            </a:r>
            <a:r>
              <a:rPr lang="ru-RU" sz="1200" spc="-10" dirty="0">
                <a:latin typeface="Calibri"/>
                <a:cs typeface="Calibri"/>
              </a:rPr>
              <a:t>пуховые вещи, освежить,  рубашки, смешанные ткани, детская/спортивная одежда, полотенца, гигиена, постельное бельё, тёплая, деликатная, Эко, удаление шерсти, сушка по времени, Air </a:t>
            </a:r>
            <a:r>
              <a:rPr lang="ru-RU" sz="1200" spc="-10" dirty="0" err="1">
                <a:latin typeface="Calibri"/>
                <a:cs typeface="Calibri"/>
              </a:rPr>
              <a:t>wash</a:t>
            </a:r>
            <a:r>
              <a:rPr lang="ru-RU" sz="1200" spc="-10" dirty="0">
                <a:latin typeface="Calibri"/>
                <a:cs typeface="Calibri"/>
              </a:rPr>
              <a:t> (сухая чистка)</a:t>
            </a:r>
            <a:endParaRPr lang="ru-RU" sz="1200" spc="-1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Функции: </a:t>
            </a:r>
            <a:r>
              <a:rPr lang="ru-RU" sz="1200" spc="-10" dirty="0">
                <a:latin typeface="Calibri"/>
                <a:cs typeface="Calibri"/>
              </a:rPr>
              <a:t>Индикатор заполнения фильтра, Индикатор лотка для воды, Выбор задачи сушки, 4 уровня сушки (под утюг, в шкаф, в шкаф+, экстра), Отсрочка запуска (1-23ч), Дозагрузка белья, Регулирование времени сушки, Звуковой сигнал, Сушка по времени, Деликатная сушка, Легкое глаженье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Безопасность:</a:t>
            </a:r>
            <a:r>
              <a:rPr lang="ru-RU" sz="1200" b="1" spc="-4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защита</a:t>
            </a:r>
            <a:r>
              <a:rPr lang="ru-RU" sz="1200" spc="-5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от</a:t>
            </a:r>
            <a:r>
              <a:rPr lang="ru-RU" sz="1200" spc="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детей, блокировка панели управления, зашита от перегрева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b="1" spc="-10" dirty="0" err="1">
                <a:latin typeface="Calibri"/>
                <a:cs typeface="Calibri"/>
              </a:rPr>
              <a:t>Доп</a:t>
            </a:r>
            <a:r>
              <a:rPr lang="ru-RU" sz="1200" b="1" spc="-10" dirty="0">
                <a:latin typeface="Calibri"/>
                <a:cs typeface="Calibri"/>
              </a:rPr>
              <a:t>/комплектация: </a:t>
            </a:r>
            <a:r>
              <a:rPr lang="ru-RU" sz="1200" spc="-10" dirty="0">
                <a:latin typeface="Calibri"/>
                <a:cs typeface="Calibri"/>
              </a:rPr>
              <a:t>Пластиковая полка для сушки обуви, фильтр для удаления ворсинок, </a:t>
            </a:r>
            <a:r>
              <a:rPr lang="ru-RU" sz="1200" b="1" spc="-10" dirty="0" err="1">
                <a:latin typeface="Calibri"/>
                <a:cs typeface="Calibri"/>
              </a:rPr>
              <a:t>Соед</a:t>
            </a:r>
            <a:r>
              <a:rPr lang="ru-RU" sz="1200" b="1" spc="-10" dirty="0">
                <a:latin typeface="Calibri"/>
                <a:cs typeface="Calibri"/>
              </a:rPr>
              <a:t>/кит с полкой DSKS070 для установки в колонну.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dirty="0">
                <a:latin typeface="Calibri"/>
                <a:cs typeface="Calibri"/>
              </a:rPr>
              <a:t>Материал барабана - </a:t>
            </a:r>
            <a:r>
              <a:rPr lang="ru-RU" sz="1200" b="1" dirty="0">
                <a:latin typeface="Calibri"/>
                <a:cs typeface="Calibri"/>
              </a:rPr>
              <a:t>нержавеющая сталь </a:t>
            </a:r>
            <a:r>
              <a:rPr lang="en-US" sz="1200" b="1" dirty="0">
                <a:latin typeface="Calibri"/>
                <a:cs typeface="Calibri"/>
              </a:rPr>
              <a:t>STS</a:t>
            </a:r>
            <a:endParaRPr sz="1200" b="1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20" dirty="0" err="1">
                <a:latin typeface="Calibri"/>
                <a:cs typeface="Calibri"/>
              </a:rPr>
              <a:t>Уровень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шума</a:t>
            </a:r>
            <a:r>
              <a:rPr lang="ru-RU" sz="1200" spc="10" dirty="0">
                <a:latin typeface="Calibri"/>
                <a:cs typeface="Calibri"/>
              </a:rPr>
              <a:t>: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lang="ru-RU" sz="1200" spc="-50" dirty="0">
                <a:latin typeface="Calibri"/>
                <a:cs typeface="Calibri"/>
              </a:rPr>
              <a:t>66 </a:t>
            </a:r>
            <a:r>
              <a:rPr sz="1200" spc="-25" dirty="0" err="1">
                <a:latin typeface="Calibri"/>
                <a:cs typeface="Calibri"/>
              </a:rPr>
              <a:t>дБ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dirty="0" err="1">
                <a:latin typeface="Calibri"/>
                <a:cs typeface="Calibri"/>
              </a:rPr>
              <a:t>Цвет</a:t>
            </a:r>
            <a:r>
              <a:rPr lang="ru-RU" sz="1200" dirty="0">
                <a:latin typeface="Calibri"/>
                <a:cs typeface="Calibri"/>
              </a:rPr>
              <a:t> корпуса – </a:t>
            </a:r>
            <a:r>
              <a:rPr sz="1200" spc="-10" dirty="0" err="1">
                <a:latin typeface="Calibri"/>
                <a:cs typeface="Calibri"/>
              </a:rPr>
              <a:t>белый</a:t>
            </a:r>
            <a:r>
              <a:rPr lang="ru-RU" sz="1200" spc="-10" dirty="0">
                <a:latin typeface="Calibri"/>
                <a:cs typeface="Calibri"/>
              </a:rPr>
              <a:t>, цвет дверцы люка – чёрный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Диаметр люка </a:t>
            </a:r>
            <a:r>
              <a:rPr lang="el-GR" sz="1200" spc="-10" dirty="0">
                <a:latin typeface="Calibri"/>
                <a:cs typeface="Calibri"/>
              </a:rPr>
              <a:t>Φ57</a:t>
            </a:r>
            <a:r>
              <a:rPr lang="ru-RU" sz="1200" spc="-10" dirty="0">
                <a:latin typeface="Calibri"/>
                <a:cs typeface="Calibri"/>
              </a:rPr>
              <a:t>,</a:t>
            </a:r>
            <a:r>
              <a:rPr lang="el-GR" sz="1200" spc="-10" dirty="0">
                <a:latin typeface="Calibri"/>
                <a:cs typeface="Calibri"/>
              </a:rPr>
              <a:t>5*40</a:t>
            </a:r>
            <a:r>
              <a:rPr lang="ru-RU" sz="1200" spc="-10" dirty="0">
                <a:latin typeface="Calibri"/>
                <a:cs typeface="Calibri"/>
              </a:rPr>
              <a:t>,</a:t>
            </a:r>
            <a:r>
              <a:rPr lang="el-GR" sz="1200" spc="-10" dirty="0">
                <a:latin typeface="Calibri"/>
                <a:cs typeface="Calibri"/>
              </a:rPr>
              <a:t>3</a:t>
            </a:r>
            <a:r>
              <a:rPr lang="ru-RU" sz="1200" spc="-10" dirty="0">
                <a:latin typeface="Calibri"/>
                <a:cs typeface="Calibri"/>
              </a:rPr>
              <a:t> см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10" dirty="0">
                <a:latin typeface="Calibri"/>
                <a:cs typeface="Calibri"/>
              </a:rPr>
              <a:t>Размеры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без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упаковки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(ШхГхВ),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мм: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595х617х850 (без дверцы), 595х670х850 (с дверцей),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10" dirty="0" err="1">
                <a:latin typeface="Calibri"/>
                <a:cs typeface="Calibri"/>
              </a:rPr>
              <a:t>Размеры</a:t>
            </a:r>
            <a:r>
              <a:rPr sz="1200" dirty="0">
                <a:latin typeface="Calibri"/>
                <a:cs typeface="Calibri"/>
              </a:rPr>
              <a:t> в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упаковке</a:t>
            </a:r>
            <a:r>
              <a:rPr lang="ru-RU" sz="1200" spc="-10" dirty="0">
                <a:latin typeface="Calibri"/>
                <a:cs typeface="Calibri"/>
              </a:rPr>
              <a:t>/картон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(ШхГхВ),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мм: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700х755х885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dirty="0" err="1">
                <a:latin typeface="Calibri"/>
                <a:cs typeface="Calibri"/>
              </a:rPr>
              <a:t>Вес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(нетто/брутто),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кг: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lang="ru-RU" sz="1200" spc="-35" dirty="0">
                <a:latin typeface="Calibri"/>
                <a:cs typeface="Calibri"/>
              </a:rPr>
              <a:t>5</a:t>
            </a:r>
            <a:r>
              <a:rPr lang="ru-RU" sz="1200" spc="-10" dirty="0">
                <a:latin typeface="Calibri"/>
                <a:cs typeface="Calibri"/>
              </a:rPr>
              <a:t>2</a:t>
            </a:r>
            <a:r>
              <a:rPr sz="1200" spc="-10" dirty="0">
                <a:latin typeface="Calibri"/>
                <a:cs typeface="Calibri"/>
              </a:rPr>
              <a:t>/</a:t>
            </a:r>
            <a:r>
              <a:rPr lang="ru-RU" sz="1200" spc="-10" dirty="0">
                <a:latin typeface="Calibri"/>
                <a:cs typeface="Calibri"/>
              </a:rPr>
              <a:t>58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spc="-10" dirty="0">
                <a:latin typeface="Calibri"/>
                <a:cs typeface="Calibri"/>
              </a:rPr>
              <a:t>Гарантия – </a:t>
            </a: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3 года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30840" y="54864"/>
            <a:ext cx="1645919" cy="53035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714" y="227838"/>
            <a:ext cx="4623602" cy="772006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dirty="0"/>
              <a:t>DTD 1016 H </a:t>
            </a:r>
            <a:r>
              <a:rPr lang="en-US" b="1" dirty="0" err="1"/>
              <a:t>Lanso</a:t>
            </a:r>
            <a:endParaRPr b="1" spc="-10" dirty="0"/>
          </a:p>
        </p:txBody>
      </p:sp>
      <p:pic>
        <p:nvPicPr>
          <p:cNvPr id="5" name="object 10">
            <a:extLst>
              <a:ext uri="{FF2B5EF4-FFF2-40B4-BE49-F238E27FC236}">
                <a16:creationId xmlns:a16="http://schemas.microsoft.com/office/drawing/2014/main" id="{4638A57D-7DEF-4A43-88FB-006A85848D4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85927" cy="68579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289C0C7-7E7A-4A4A-BCF1-E0512BAE257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1638" y="208478"/>
            <a:ext cx="1004631" cy="7534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34C3C5D-39F2-4F7F-9251-39E105C50F6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1001" y="754062"/>
            <a:ext cx="3822798" cy="556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937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88069" y="1348865"/>
            <a:ext cx="4280825" cy="52559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25" dirty="0" err="1">
                <a:latin typeface="Calibri"/>
                <a:cs typeface="Calibri"/>
              </a:rPr>
              <a:t>Отдельностоящая</a:t>
            </a:r>
            <a:r>
              <a:rPr lang="ru-RU" sz="1200" b="1" spc="15" dirty="0">
                <a:latin typeface="Calibri"/>
                <a:cs typeface="Calibri"/>
              </a:rPr>
              <a:t> </a:t>
            </a:r>
            <a:r>
              <a:rPr lang="ru-RU" sz="1200" b="1" spc="-10" dirty="0">
                <a:latin typeface="Calibri"/>
                <a:cs typeface="Calibri"/>
              </a:rPr>
              <a:t>стиральная машина </a:t>
            </a:r>
            <a:r>
              <a:rPr lang="en-US" sz="1200" b="1" dirty="0">
                <a:solidFill>
                  <a:srgbClr val="0000FF"/>
                </a:solidFill>
              </a:rPr>
              <a:t>MARSELLA L 1025 VI</a:t>
            </a:r>
            <a:endParaRPr lang="ru-RU" sz="1200" b="1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55" dirty="0">
                <a:latin typeface="Calibri"/>
                <a:cs typeface="Calibri"/>
              </a:rPr>
              <a:t>Глубина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53 </a:t>
            </a: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см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1200</a:t>
            </a:r>
            <a:r>
              <a:rPr lang="ru-RU" sz="1200" b="1" spc="-3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об/мин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Загрузка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b="1" spc="-70" dirty="0">
                <a:solidFill>
                  <a:srgbClr val="0000FF"/>
                </a:solidFill>
                <a:latin typeface="Calibri"/>
                <a:cs typeface="Calibri"/>
              </a:rPr>
              <a:t>10,5 </a:t>
            </a: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кг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Класс</a:t>
            </a:r>
            <a:r>
              <a:rPr lang="ru-RU" sz="1200" spc="-8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энергопотребления</a:t>
            </a:r>
            <a:r>
              <a:rPr lang="ru-RU" sz="1200" spc="-20" dirty="0">
                <a:latin typeface="Calibri"/>
                <a:cs typeface="Calibri"/>
              </a:rPr>
              <a:t> </a:t>
            </a: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А++, стирки А, отжима В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Инверторный </a:t>
            </a:r>
            <a:r>
              <a:rPr lang="ru-RU" sz="1200" dirty="0">
                <a:latin typeface="Calibri"/>
                <a:cs typeface="Calibri"/>
              </a:rPr>
              <a:t>мотор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, </a:t>
            </a:r>
            <a:r>
              <a:rPr lang="ru-RU" sz="1200" spc="-20" dirty="0">
                <a:latin typeface="Calibri"/>
                <a:cs typeface="Calibri"/>
              </a:rPr>
              <a:t>привод</a:t>
            </a:r>
            <a:r>
              <a:rPr lang="ru-RU" sz="1200" b="1" spc="-20" dirty="0">
                <a:latin typeface="Calibri"/>
                <a:cs typeface="Calibri"/>
              </a:rPr>
              <a:t> </a:t>
            </a:r>
            <a:r>
              <a:rPr lang="ru-RU" sz="1200" spc="-20" dirty="0">
                <a:latin typeface="Calibri"/>
                <a:cs typeface="Calibri"/>
              </a:rPr>
              <a:t>ременной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LED</a:t>
            </a:r>
            <a:r>
              <a:rPr lang="ru-RU" sz="1200" b="1" spc="-6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дисплей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latin typeface="Calibri"/>
                <a:cs typeface="Calibri"/>
              </a:rPr>
              <a:t>14</a:t>
            </a:r>
            <a:r>
              <a:rPr lang="ru-RU" sz="1200" b="1" spc="-10" dirty="0">
                <a:latin typeface="Calibri"/>
                <a:cs typeface="Calibri"/>
              </a:rPr>
              <a:t> программ</a:t>
            </a:r>
            <a:r>
              <a:rPr lang="ru-RU" sz="1200" b="1" spc="-30" dirty="0">
                <a:solidFill>
                  <a:schemeClr val="accent1"/>
                </a:solidFill>
                <a:latin typeface="Calibri"/>
                <a:cs typeface="Calibri"/>
              </a:rPr>
              <a:t>: </a:t>
            </a:r>
            <a:r>
              <a:rPr lang="ru-RU" sz="1200" spc="-10" dirty="0">
                <a:latin typeface="Calibri"/>
                <a:cs typeface="Calibri"/>
              </a:rPr>
              <a:t>Стирка с паром, Хлопок холодная/20°С, Хлопок, Интенсив, Эко 40°С/60, Шерсть, Постельное белье, Верхняя одежда, Быстрая стирка 15 мин, Смешанная стирка/ ткани, Ручная стирка/Деликатная, Полоскание/отжим, Отжим, Очистка барабана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.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latin typeface="Calibri"/>
                <a:cs typeface="Calibri"/>
              </a:rPr>
              <a:t>Функции:</a:t>
            </a:r>
            <a:r>
              <a:rPr lang="ru-RU" sz="1200" dirty="0">
                <a:latin typeface="Calibri"/>
                <a:cs typeface="Calibri"/>
              </a:rPr>
              <a:t> Старт/Пауза, Регулировка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отжима/температуры</a:t>
            </a:r>
            <a:r>
              <a:rPr lang="ru-RU" sz="1200" spc="-2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стирки, Доп. полоскание, Авто взвешивание, </a:t>
            </a:r>
            <a:r>
              <a:rPr lang="ru-RU" sz="1200" dirty="0">
                <a:latin typeface="Calibri"/>
                <a:cs typeface="Calibri"/>
              </a:rPr>
              <a:t>Функция пара </a:t>
            </a:r>
            <a:r>
              <a:rPr lang="ru-RU" sz="1200" dirty="0" err="1">
                <a:latin typeface="Calibri"/>
                <a:cs typeface="Calibri"/>
              </a:rPr>
              <a:t>Steam</a:t>
            </a:r>
            <a:r>
              <a:rPr lang="ru-RU" sz="1200" dirty="0">
                <a:latin typeface="Calibri"/>
                <a:cs typeface="Calibri"/>
              </a:rPr>
              <a:t> Assist (1 программа), Дозагрузка белья, Функция очистки барабана, </a:t>
            </a:r>
            <a:r>
              <a:rPr lang="ru-RU" sz="1200" spc="-20" dirty="0">
                <a:latin typeface="Calibri"/>
                <a:cs typeface="Calibri"/>
              </a:rPr>
              <a:t>Отсрочка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старта,</a:t>
            </a:r>
            <a:r>
              <a:rPr lang="ru-RU" sz="1200" spc="-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звуковой</a:t>
            </a:r>
            <a:r>
              <a:rPr lang="ru-RU" sz="120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сигнал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Безопасность:</a:t>
            </a:r>
            <a:r>
              <a:rPr lang="ru-RU" sz="1200" b="1" spc="-4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контроль</a:t>
            </a:r>
            <a:r>
              <a:rPr lang="ru-RU" sz="1200" spc="-1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пенообразования/дисбаланса,</a:t>
            </a:r>
            <a:r>
              <a:rPr lang="ru-RU" sz="1200" spc="-30" dirty="0">
                <a:latin typeface="Calibri"/>
                <a:cs typeface="Calibri"/>
              </a:rPr>
              <a:t> Блокировка дверцы (</a:t>
            </a:r>
            <a:r>
              <a:rPr lang="en-US" sz="1200" spc="-30" dirty="0">
                <a:latin typeface="Calibri"/>
                <a:cs typeface="Calibri"/>
              </a:rPr>
              <a:t>PTC Lock)</a:t>
            </a:r>
            <a:r>
              <a:rPr lang="ru-RU" sz="1200" spc="-30" dirty="0">
                <a:latin typeface="Calibri"/>
                <a:cs typeface="Calibri"/>
              </a:rPr>
              <a:t>, Защита от протечек/перегрева, </a:t>
            </a:r>
            <a:r>
              <a:rPr lang="ru-RU" sz="1200" spc="-10" dirty="0">
                <a:latin typeface="Calibri"/>
                <a:cs typeface="Calibri"/>
              </a:rPr>
              <a:t>система</a:t>
            </a:r>
            <a:r>
              <a:rPr lang="ru-RU" sz="1200" spc="-4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обнаружения</a:t>
            </a:r>
            <a:r>
              <a:rPr lang="ru-RU" sz="1200" spc="-5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неисправностей,</a:t>
            </a:r>
            <a:r>
              <a:rPr lang="ru-RU" sz="1200" spc="-4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защита</a:t>
            </a:r>
            <a:r>
              <a:rPr lang="ru-RU" sz="1200" spc="-5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от</a:t>
            </a:r>
            <a:r>
              <a:rPr lang="ru-RU" sz="1200" spc="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детей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20" dirty="0">
                <a:latin typeface="Calibri"/>
                <a:cs typeface="Calibri"/>
              </a:rPr>
              <a:t>Уровень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шума</a:t>
            </a:r>
            <a:r>
              <a:rPr lang="ru-RU" sz="1200" spc="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(стирка/отжим):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58/74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spc="-25" dirty="0">
                <a:latin typeface="Calibri"/>
                <a:cs typeface="Calibri"/>
              </a:rPr>
              <a:t>дБ</a:t>
            </a: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Объём барабана - 61л</a:t>
            </a:r>
            <a:endParaRPr lang="ru-RU" sz="1200" spc="-25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Диаметр барабана -530мм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Цвет корпуса</a:t>
            </a:r>
            <a:r>
              <a:rPr lang="ru-RU" sz="1200" spc="-80" dirty="0">
                <a:latin typeface="Calibri"/>
                <a:cs typeface="Calibri"/>
              </a:rPr>
              <a:t> - </a:t>
            </a:r>
            <a:r>
              <a:rPr lang="ru-RU" sz="1200" spc="-10" dirty="0">
                <a:latin typeface="Calibri"/>
                <a:cs typeface="Calibri"/>
              </a:rPr>
              <a:t>белый/цвет двери люка - чёрный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Размеры</a:t>
            </a:r>
            <a:r>
              <a:rPr lang="ru-RU" sz="1200" spc="-2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без</a:t>
            </a:r>
            <a:r>
              <a:rPr lang="ru-RU" sz="1200" spc="-2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упаковки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spc="-20" dirty="0">
                <a:latin typeface="Calibri"/>
                <a:cs typeface="Calibri"/>
              </a:rPr>
              <a:t>(</a:t>
            </a:r>
            <a:r>
              <a:rPr lang="ru-RU" sz="1200" spc="-20" dirty="0" err="1">
                <a:latin typeface="Calibri"/>
                <a:cs typeface="Calibri"/>
              </a:rPr>
              <a:t>ШхГхВ</a:t>
            </a:r>
            <a:r>
              <a:rPr lang="ru-RU" sz="1200" spc="-20" dirty="0">
                <a:latin typeface="Calibri"/>
                <a:cs typeface="Calibri"/>
              </a:rPr>
              <a:t>),</a:t>
            </a:r>
            <a:r>
              <a:rPr lang="ru-RU" sz="1200" spc="-6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мм: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600*530*840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Размеры</a:t>
            </a:r>
            <a:r>
              <a:rPr lang="ru-RU" sz="1200" dirty="0">
                <a:latin typeface="Calibri"/>
                <a:cs typeface="Calibri"/>
              </a:rPr>
              <a:t> в</a:t>
            </a:r>
            <a:r>
              <a:rPr lang="ru-RU" sz="1200" spc="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упаковке/картон </a:t>
            </a:r>
            <a:r>
              <a:rPr lang="ru-RU" sz="1200" spc="-20" dirty="0">
                <a:latin typeface="Calibri"/>
                <a:cs typeface="Calibri"/>
              </a:rPr>
              <a:t>(</a:t>
            </a:r>
            <a:r>
              <a:rPr lang="ru-RU" sz="1200" spc="-20" dirty="0" err="1">
                <a:latin typeface="Calibri"/>
                <a:cs typeface="Calibri"/>
              </a:rPr>
              <a:t>ШхГхВ</a:t>
            </a:r>
            <a:r>
              <a:rPr lang="ru-RU" sz="1200" spc="-20" dirty="0">
                <a:latin typeface="Calibri"/>
                <a:cs typeface="Calibri"/>
              </a:rPr>
              <a:t>),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мм:</a:t>
            </a:r>
            <a:r>
              <a:rPr lang="ru-RU" sz="1200" spc="-20" dirty="0">
                <a:latin typeface="Calibri"/>
                <a:cs typeface="Calibri"/>
              </a:rPr>
              <a:t> </a:t>
            </a:r>
            <a:r>
              <a:rPr lang="en-US" sz="1200" spc="-10" dirty="0">
                <a:latin typeface="Calibri"/>
                <a:cs typeface="Calibri"/>
              </a:rPr>
              <a:t>630</a:t>
            </a:r>
            <a:r>
              <a:rPr lang="ru-RU" sz="1200" spc="-10" dirty="0">
                <a:latin typeface="Calibri"/>
                <a:cs typeface="Calibri"/>
              </a:rPr>
              <a:t>*</a:t>
            </a:r>
            <a:r>
              <a:rPr lang="en-US" sz="1200" spc="-10" dirty="0">
                <a:latin typeface="Calibri"/>
                <a:cs typeface="Calibri"/>
              </a:rPr>
              <a:t>590</a:t>
            </a:r>
            <a:r>
              <a:rPr lang="ru-RU" sz="1200" spc="-10" dirty="0">
                <a:latin typeface="Calibri"/>
                <a:cs typeface="Calibri"/>
              </a:rPr>
              <a:t>*</a:t>
            </a:r>
            <a:r>
              <a:rPr lang="en-US" sz="1200" spc="-10" dirty="0">
                <a:latin typeface="Calibri"/>
                <a:cs typeface="Calibri"/>
              </a:rPr>
              <a:t>870</a:t>
            </a:r>
            <a:endParaRPr lang="ru-RU" sz="1200" spc="-1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Вес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(нетто/брутто),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кг:</a:t>
            </a:r>
            <a:r>
              <a:rPr lang="ru-RU" sz="1200" spc="-35" dirty="0">
                <a:latin typeface="Calibri"/>
                <a:cs typeface="Calibri"/>
              </a:rPr>
              <a:t> 63</a:t>
            </a:r>
            <a:r>
              <a:rPr lang="ru-RU" sz="1200" spc="-10" dirty="0">
                <a:latin typeface="Calibri"/>
                <a:cs typeface="Calibri"/>
              </a:rPr>
              <a:t>/64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5623" y="108089"/>
            <a:ext cx="1645919" cy="53035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712" y="-125303"/>
            <a:ext cx="8094771" cy="1387559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/>
              <a:t> </a:t>
            </a:r>
            <a:r>
              <a:rPr lang="ru-RU" sz="3600" b="1" dirty="0">
                <a:solidFill>
                  <a:srgbClr val="0000FF"/>
                </a:solidFill>
              </a:rPr>
              <a:t>Узкая</a:t>
            </a:r>
            <a:r>
              <a:rPr lang="ru-RU" sz="2800" b="1" dirty="0"/>
              <a:t> </a:t>
            </a:r>
            <a:r>
              <a:rPr lang="ru-RU" sz="3600" b="1" dirty="0">
                <a:solidFill>
                  <a:srgbClr val="0000FF"/>
                </a:solidFill>
              </a:rPr>
              <a:t>колонна</a:t>
            </a:r>
            <a:r>
              <a:rPr lang="ru-RU" sz="2800" b="1" dirty="0"/>
              <a:t>  </a:t>
            </a:r>
            <a:r>
              <a:rPr lang="ru-RU" sz="3600" b="1" dirty="0">
                <a:solidFill>
                  <a:srgbClr val="0000FF"/>
                </a:solidFill>
              </a:rPr>
              <a:t>53см</a:t>
            </a:r>
            <a:r>
              <a:rPr lang="ru-RU" sz="2800" b="1" dirty="0"/>
              <a:t>                                                                                     </a:t>
            </a:r>
            <a:r>
              <a:rPr lang="en-US" sz="2400" b="1" dirty="0">
                <a:latin typeface="+mn-lt"/>
              </a:rPr>
              <a:t>DTD 8105 H VERANO</a:t>
            </a:r>
            <a:r>
              <a:rPr lang="ru-RU" sz="2400" b="1" dirty="0">
                <a:latin typeface="+mn-lt"/>
              </a:rPr>
              <a:t> + </a:t>
            </a:r>
            <a:r>
              <a:rPr lang="en-US" sz="2400" b="1" dirty="0">
                <a:latin typeface="+mn-lt"/>
              </a:rPr>
              <a:t>MARSELLA L 1025 VI</a:t>
            </a:r>
            <a:br>
              <a:rPr lang="ru-RU" sz="2400" b="1" dirty="0">
                <a:latin typeface="+mn-lt"/>
              </a:rPr>
            </a:br>
            <a:r>
              <a:rPr lang="ru-RU" sz="2400" b="1" dirty="0">
                <a:latin typeface="+mn-lt"/>
              </a:rPr>
              <a:t>  + </a:t>
            </a:r>
            <a:r>
              <a:rPr lang="ru-RU" sz="2400" b="1" dirty="0" err="1">
                <a:latin typeface="+mn-lt"/>
              </a:rPr>
              <a:t>соед</a:t>
            </a:r>
            <a:r>
              <a:rPr lang="ru-RU" sz="2400" b="1" dirty="0">
                <a:latin typeface="+mn-lt"/>
              </a:rPr>
              <a:t>/кит </a:t>
            </a:r>
            <a:r>
              <a:rPr lang="en-US" sz="2400" b="1" dirty="0">
                <a:latin typeface="+mn-lt"/>
              </a:rPr>
              <a:t>DSKS040</a:t>
            </a:r>
            <a:endParaRPr sz="2400" b="1" spc="-10" dirty="0">
              <a:latin typeface="+mn-lt"/>
            </a:endParaRPr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4A6DCE7F-2489-4281-8744-AE2B2AFC870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48F89B2-85E1-482D-B7C3-01924DB99AF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7682" y="3646933"/>
            <a:ext cx="2021136" cy="283780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38919C2-845A-498E-AC47-5D55567C09A5}"/>
              </a:ext>
            </a:extLst>
          </p:cNvPr>
          <p:cNvSpPr txBox="1"/>
          <p:nvPr/>
        </p:nvSpPr>
        <p:spPr>
          <a:xfrm>
            <a:off x="304963" y="1348865"/>
            <a:ext cx="4658557" cy="5411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25" dirty="0" err="1">
                <a:latin typeface="Calibri"/>
                <a:cs typeface="Calibri"/>
              </a:rPr>
              <a:t>Отдельностоящая</a:t>
            </a:r>
            <a:r>
              <a:rPr lang="ru-RU" sz="1200" b="1" spc="15" dirty="0">
                <a:latin typeface="Calibri"/>
                <a:cs typeface="Calibri"/>
              </a:rPr>
              <a:t> </a:t>
            </a:r>
            <a:r>
              <a:rPr lang="ru-RU" sz="1200" b="1" spc="-10" dirty="0">
                <a:latin typeface="Calibri"/>
                <a:cs typeface="Calibri"/>
              </a:rPr>
              <a:t>сушильная</a:t>
            </a:r>
            <a:r>
              <a:rPr lang="ru-RU" sz="1200" b="1" spc="4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latin typeface="Calibri"/>
                <a:cs typeface="Calibri"/>
              </a:rPr>
              <a:t>машина </a:t>
            </a:r>
            <a:r>
              <a:rPr lang="en-US" sz="1200" b="1" dirty="0">
                <a:solidFill>
                  <a:srgbClr val="0000FF"/>
                </a:solidFill>
                <a:latin typeface="+mn-lt"/>
              </a:rPr>
              <a:t>DTD 8105 H VERANO</a:t>
            </a:r>
            <a:endParaRPr lang="ru-RU" sz="1200" b="1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55" dirty="0">
                <a:latin typeface="Calibri"/>
                <a:cs typeface="Calibri"/>
              </a:rPr>
              <a:t>Глубина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cs typeface="Calibri"/>
              </a:rPr>
              <a:t>53,5 </a:t>
            </a:r>
            <a:r>
              <a:rPr lang="ru-RU" sz="1200" b="1" spc="-25" dirty="0">
                <a:solidFill>
                  <a:srgbClr val="0000FF"/>
                </a:solidFill>
                <a:cs typeface="Calibri"/>
              </a:rPr>
              <a:t>см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b="1" spc="-20" dirty="0">
                <a:latin typeface="Calibri"/>
                <a:cs typeface="Calibri"/>
              </a:rPr>
              <a:t>Фронтальная загрузка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Загрузка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b="1" spc="-70" dirty="0">
                <a:solidFill>
                  <a:srgbClr val="0000FF"/>
                </a:solidFill>
                <a:latin typeface="Calibri"/>
                <a:cs typeface="Calibri"/>
              </a:rPr>
              <a:t>8 </a:t>
            </a: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кг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Класс</a:t>
            </a:r>
            <a:r>
              <a:rPr lang="ru-RU" sz="1200" spc="-8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энергопотребления</a:t>
            </a:r>
            <a:r>
              <a:rPr lang="ru-RU" sz="1200" spc="-20" dirty="0">
                <a:latin typeface="Calibri"/>
                <a:cs typeface="Calibri"/>
              </a:rPr>
              <a:t> </a:t>
            </a: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А++, Класс сушки - В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LED</a:t>
            </a:r>
            <a:r>
              <a:rPr lang="ru-RU" sz="1200" b="1" spc="-6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дисплей, подсветка барабана</a:t>
            </a: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Тепловой насос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latin typeface="Calibri"/>
                <a:cs typeface="Calibri"/>
              </a:rPr>
              <a:t>15</a:t>
            </a:r>
            <a:r>
              <a:rPr lang="ru-RU" sz="1200" b="1" spc="-10" dirty="0">
                <a:latin typeface="Calibri"/>
                <a:cs typeface="Calibri"/>
              </a:rPr>
              <a:t> программ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(пуховые вещи, рубашки, смешанные ткани, детская/спортивная одежда, полотенца, гигиена, освежение, </a:t>
            </a:r>
            <a:r>
              <a:rPr lang="ru-RU" sz="1200" spc="-10" dirty="0" err="1">
                <a:latin typeface="Calibri"/>
                <a:cs typeface="Calibri"/>
              </a:rPr>
              <a:t>постельне</a:t>
            </a:r>
            <a:r>
              <a:rPr lang="ru-RU" sz="1200" spc="-10" dirty="0">
                <a:latin typeface="Calibri"/>
                <a:cs typeface="Calibri"/>
              </a:rPr>
              <a:t> бельё, тёплая, деликатная, Эко, удаление </a:t>
            </a:r>
            <a:r>
              <a:rPr lang="ru-RU" sz="1200" spc="-10" dirty="0" err="1">
                <a:latin typeface="Calibri"/>
                <a:cs typeface="Calibri"/>
              </a:rPr>
              <a:t>шестри</a:t>
            </a:r>
            <a:r>
              <a:rPr lang="ru-RU" sz="1200" spc="-10" dirty="0">
                <a:latin typeface="Calibri"/>
                <a:cs typeface="Calibri"/>
              </a:rPr>
              <a:t>, сушка по времени, Сухая чистка (Air </a:t>
            </a:r>
            <a:r>
              <a:rPr lang="ru-RU" sz="1200" spc="-10" dirty="0" err="1">
                <a:latin typeface="Calibri"/>
                <a:cs typeface="Calibri"/>
              </a:rPr>
              <a:t>wash</a:t>
            </a:r>
            <a:r>
              <a:rPr lang="ru-RU" sz="1200" spc="-10" dirty="0">
                <a:latin typeface="Calibri"/>
                <a:cs typeface="Calibri"/>
              </a:rPr>
              <a:t>)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Функции: </a:t>
            </a:r>
            <a:r>
              <a:rPr lang="ru-RU" sz="1200" spc="-10" dirty="0">
                <a:latin typeface="Calibri"/>
                <a:cs typeface="Calibri"/>
              </a:rPr>
              <a:t>выбор задачи сушки, 3 уровня сушки (под утюг, в шкаф, экстра), деликатная, сушка по времени, Легкое глаженье (авто по окончанию </a:t>
            </a:r>
            <a:r>
              <a:rPr lang="ru-RU" sz="1200" spc="-10" dirty="0" err="1">
                <a:latin typeface="Calibri"/>
                <a:cs typeface="Calibri"/>
              </a:rPr>
              <a:t>прогр</a:t>
            </a:r>
            <a:r>
              <a:rPr lang="ru-RU" sz="1200" spc="-10" dirty="0">
                <a:latin typeface="Calibri"/>
                <a:cs typeface="Calibri"/>
              </a:rPr>
              <a:t>.), Регулирование времени сушки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- Индикатор очистки фильтра, Индикатор лотка для воды 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20" dirty="0">
                <a:latin typeface="Calibri"/>
                <a:cs typeface="Calibri"/>
              </a:rPr>
              <a:t>- Отсрочка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старта (1-23ч),</a:t>
            </a:r>
            <a:r>
              <a:rPr lang="ru-RU" sz="1200" spc="-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Звуковой</a:t>
            </a:r>
            <a:r>
              <a:rPr lang="ru-RU" sz="120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сигнал, Дозагрузка</a:t>
            </a:r>
            <a:endParaRPr lang="ru-RU" sz="1200" dirty="0">
              <a:latin typeface="Calibri"/>
              <a:cs typeface="Calibri"/>
            </a:endParaRP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Безопасность:</a:t>
            </a:r>
            <a:r>
              <a:rPr lang="ru-RU" sz="1200" b="1" spc="-4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защита</a:t>
            </a:r>
            <a:r>
              <a:rPr lang="ru-RU" sz="1200" spc="-5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от</a:t>
            </a:r>
            <a:r>
              <a:rPr lang="ru-RU" sz="1200" spc="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детей, блокировка панели управления, зашита от перегрева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Пластиковая полка для сушки обуви, </a:t>
            </a:r>
            <a:r>
              <a:rPr lang="ru-RU" sz="1200" spc="-10" dirty="0">
                <a:latin typeface="Calibri"/>
                <a:cs typeface="Calibri"/>
              </a:rPr>
              <a:t>фильтр для удаления ворсинок, </a:t>
            </a:r>
            <a:r>
              <a:rPr lang="ru-RU" sz="1200" b="1" spc="-10" dirty="0" err="1">
                <a:latin typeface="Calibri"/>
                <a:cs typeface="Calibri"/>
              </a:rPr>
              <a:t>Соед</a:t>
            </a:r>
            <a:r>
              <a:rPr lang="ru-RU" sz="1200" b="1" spc="-10" dirty="0">
                <a:latin typeface="Calibri"/>
                <a:cs typeface="Calibri"/>
              </a:rPr>
              <a:t>/кит с полкой DSKS040.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20" dirty="0">
                <a:latin typeface="Calibri"/>
                <a:cs typeface="Calibri"/>
              </a:rPr>
              <a:t>Уровень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шума</a:t>
            </a:r>
            <a:r>
              <a:rPr lang="ru-RU" sz="1200" spc="10" dirty="0">
                <a:latin typeface="Calibri"/>
                <a:cs typeface="Calibri"/>
              </a:rPr>
              <a:t>:</a:t>
            </a:r>
            <a:r>
              <a:rPr lang="ru-RU" sz="1200" spc="-50" dirty="0">
                <a:latin typeface="Calibri"/>
                <a:cs typeface="Calibri"/>
              </a:rPr>
              <a:t> 66 </a:t>
            </a:r>
            <a:r>
              <a:rPr lang="ru-RU" sz="1200" spc="-25" dirty="0">
                <a:latin typeface="Calibri"/>
                <a:cs typeface="Calibri"/>
              </a:rPr>
              <a:t>дБ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Цвет корпуса – </a:t>
            </a:r>
            <a:r>
              <a:rPr lang="ru-RU" sz="1200" spc="-10" dirty="0">
                <a:latin typeface="Calibri"/>
                <a:cs typeface="Calibri"/>
              </a:rPr>
              <a:t>белый, цвет дверцы люка – чёрный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Диаметр люка Φ575*293, Открытие люка на 135°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Размеры</a:t>
            </a:r>
            <a:r>
              <a:rPr lang="ru-RU" sz="1200" spc="-2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без</a:t>
            </a:r>
            <a:r>
              <a:rPr lang="ru-RU" sz="1200" spc="-2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упаковки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spc="-20" dirty="0">
                <a:latin typeface="Calibri"/>
                <a:cs typeface="Calibri"/>
              </a:rPr>
              <a:t>(</a:t>
            </a:r>
            <a:r>
              <a:rPr lang="ru-RU" sz="1200" spc="-20" dirty="0" err="1">
                <a:latin typeface="Calibri"/>
                <a:cs typeface="Calibri"/>
              </a:rPr>
              <a:t>ШхГхВ</a:t>
            </a:r>
            <a:r>
              <a:rPr lang="ru-RU" sz="1200" spc="-20" dirty="0">
                <a:latin typeface="Calibri"/>
                <a:cs typeface="Calibri"/>
              </a:rPr>
              <a:t>),</a:t>
            </a:r>
            <a:r>
              <a:rPr lang="ru-RU" sz="1200" spc="-6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мм: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595*535 (</a:t>
            </a:r>
            <a:r>
              <a:rPr lang="ru-RU" sz="1200" spc="-10">
                <a:latin typeface="Calibri"/>
                <a:cs typeface="Calibri"/>
              </a:rPr>
              <a:t>с дверцей)*</a:t>
            </a:r>
            <a:r>
              <a:rPr lang="ru-RU" sz="1200" spc="-10" dirty="0">
                <a:latin typeface="Calibri"/>
                <a:cs typeface="Calibri"/>
              </a:rPr>
              <a:t>850 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Размеры</a:t>
            </a:r>
            <a:r>
              <a:rPr lang="ru-RU" sz="1200" dirty="0">
                <a:latin typeface="Calibri"/>
                <a:cs typeface="Calibri"/>
              </a:rPr>
              <a:t> в</a:t>
            </a:r>
            <a:r>
              <a:rPr lang="ru-RU" sz="1200" spc="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упаковке </a:t>
            </a:r>
            <a:r>
              <a:rPr lang="ru-RU" sz="1200" spc="-20" dirty="0">
                <a:latin typeface="Calibri"/>
                <a:cs typeface="Calibri"/>
              </a:rPr>
              <a:t>(</a:t>
            </a:r>
            <a:r>
              <a:rPr lang="ru-RU" sz="1200" spc="-20" dirty="0" err="1">
                <a:latin typeface="Calibri"/>
                <a:cs typeface="Calibri"/>
              </a:rPr>
              <a:t>ШхГхВ</a:t>
            </a:r>
            <a:r>
              <a:rPr lang="ru-RU" sz="1200" spc="-20" dirty="0">
                <a:latin typeface="Calibri"/>
                <a:cs typeface="Calibri"/>
              </a:rPr>
              <a:t>),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мм:</a:t>
            </a:r>
            <a:r>
              <a:rPr lang="ru-RU" sz="1200" spc="-2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660*580*885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Вес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(нетто/брутто),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кг:</a:t>
            </a:r>
            <a:r>
              <a:rPr lang="ru-RU" sz="1200" spc="-35" dirty="0">
                <a:latin typeface="Calibri"/>
                <a:cs typeface="Calibri"/>
              </a:rPr>
              <a:t> 42</a:t>
            </a:r>
            <a:r>
              <a:rPr lang="ru-RU" sz="1200" spc="-10" dirty="0">
                <a:latin typeface="Calibri"/>
                <a:cs typeface="Calibri"/>
              </a:rPr>
              <a:t>/47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Гарантия – </a:t>
            </a:r>
            <a:r>
              <a:rPr lang="ru-RU" sz="1200" b="1" spc="-10" dirty="0">
                <a:solidFill>
                  <a:srgbClr val="FF0000"/>
                </a:solidFill>
                <a:latin typeface="Calibri"/>
                <a:cs typeface="Calibri"/>
              </a:rPr>
              <a:t>3 года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6F8E90E-3DCF-4917-9076-82DD48F8BE6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7682" y="820434"/>
            <a:ext cx="2021136" cy="282262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B1B4ED7-9B4B-4D25-8079-1DF2132AF53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981" y="108089"/>
            <a:ext cx="1004631" cy="75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2303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01929" y="1348866"/>
            <a:ext cx="4162148" cy="50712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25" dirty="0" err="1">
                <a:latin typeface="Calibri"/>
                <a:cs typeface="Calibri"/>
              </a:rPr>
              <a:t>Отдельностоящая</a:t>
            </a:r>
            <a:r>
              <a:rPr lang="ru-RU" sz="1200" b="1" spc="15" dirty="0">
                <a:latin typeface="Calibri"/>
                <a:cs typeface="Calibri"/>
              </a:rPr>
              <a:t> </a:t>
            </a:r>
            <a:r>
              <a:rPr lang="ru-RU" sz="1200" b="1" spc="-10" dirty="0">
                <a:latin typeface="Calibri"/>
                <a:cs typeface="Calibri"/>
              </a:rPr>
              <a:t>стиральная машина </a:t>
            </a:r>
            <a:r>
              <a:rPr lang="en-US" sz="1300" b="1" spc="-10" dirty="0">
                <a:solidFill>
                  <a:srgbClr val="0000FF"/>
                </a:solidFill>
                <a:latin typeface="Calibri"/>
                <a:cs typeface="Calibri"/>
              </a:rPr>
              <a:t>ALBA LA 10754 VI</a:t>
            </a:r>
            <a:endParaRPr lang="ru-RU" sz="1300" b="1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55" dirty="0">
                <a:latin typeface="Calibri"/>
                <a:cs typeface="Calibri"/>
              </a:rPr>
              <a:t>Глубина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60 </a:t>
            </a: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см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1400</a:t>
            </a:r>
            <a:r>
              <a:rPr lang="ru-RU" sz="1200" b="1" spc="-3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об/мин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Загрузка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b="1" spc="-70" dirty="0">
                <a:solidFill>
                  <a:srgbClr val="0000FF"/>
                </a:solidFill>
                <a:latin typeface="Calibri"/>
                <a:cs typeface="Calibri"/>
              </a:rPr>
              <a:t>10,5 </a:t>
            </a: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кг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Класс</a:t>
            </a:r>
            <a:r>
              <a:rPr lang="ru-RU" sz="1200" spc="-8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энергопотребления</a:t>
            </a:r>
            <a:r>
              <a:rPr lang="ru-RU" sz="1200" spc="-20" dirty="0">
                <a:latin typeface="Calibri"/>
                <a:cs typeface="Calibri"/>
              </a:rPr>
              <a:t> </a:t>
            </a: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А+++, стирки А, отжима В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Инверторный</a:t>
            </a: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 мотор </a:t>
            </a:r>
            <a:r>
              <a:rPr lang="ru-RU" sz="1200" spc="-20" dirty="0">
                <a:latin typeface="Calibri"/>
                <a:cs typeface="Calibri"/>
              </a:rPr>
              <a:t>(привод ременной)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LED</a:t>
            </a:r>
            <a:r>
              <a:rPr lang="ru-RU" sz="1200" b="1" spc="-6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дисплей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latin typeface="Calibri"/>
                <a:cs typeface="Calibri"/>
              </a:rPr>
              <a:t>15</a:t>
            </a:r>
            <a:r>
              <a:rPr lang="ru-RU" sz="1200" b="1" spc="-10" dirty="0">
                <a:latin typeface="Calibri"/>
                <a:cs typeface="Calibri"/>
              </a:rPr>
              <a:t> программ</a:t>
            </a:r>
            <a:r>
              <a:rPr lang="ru-RU" sz="1200" b="1" spc="-3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lang="ru-RU" sz="1200" spc="-10" dirty="0">
                <a:solidFill>
                  <a:srgbClr val="0000FF"/>
                </a:solidFill>
                <a:latin typeface="Calibri"/>
                <a:cs typeface="Calibri"/>
              </a:rPr>
              <a:t>(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Интенсивная (с паром), </a:t>
            </a:r>
            <a:r>
              <a:rPr lang="ru-RU" sz="1200" b="1" spc="-10" dirty="0" err="1">
                <a:solidFill>
                  <a:srgbClr val="0000FF"/>
                </a:solidFill>
                <a:latin typeface="Calibri"/>
                <a:cs typeface="Calibri"/>
              </a:rPr>
              <a:t>Антиаллергия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, Пост. бельё с паром, ЭКО  40°С/60), Быстрая стирка 15мин/42мин, Детская одежда с паром…)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Очистка барабана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Регулировка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отжима/температуры</a:t>
            </a:r>
            <a:r>
              <a:rPr lang="ru-RU" sz="1200" spc="-2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стирки, Дополнительное полоскание (возможность выбора кол-ва циклов полоскания).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Функция пара </a:t>
            </a:r>
            <a:r>
              <a:rPr lang="ru-RU" sz="1200" dirty="0" err="1">
                <a:latin typeface="Calibri"/>
                <a:cs typeface="Calibri"/>
              </a:rPr>
              <a:t>Steam</a:t>
            </a:r>
            <a:r>
              <a:rPr lang="ru-RU" sz="1200" dirty="0">
                <a:latin typeface="Calibri"/>
                <a:cs typeface="Calibri"/>
              </a:rPr>
              <a:t> Assist (5 программ)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20" dirty="0">
                <a:latin typeface="Calibri"/>
                <a:cs typeface="Calibri"/>
              </a:rPr>
              <a:t>Отсрочка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старта,</a:t>
            </a:r>
            <a:r>
              <a:rPr lang="ru-RU" sz="1200" spc="-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звуковой</a:t>
            </a:r>
            <a:r>
              <a:rPr lang="ru-RU" sz="120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сигнал</a:t>
            </a:r>
            <a:endParaRPr lang="ru-RU" sz="1200" dirty="0">
              <a:latin typeface="Calibri"/>
              <a:cs typeface="Calibri"/>
            </a:endParaRP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Отображение цикла стирки, Старт/пауза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Безопасность</a:t>
            </a:r>
            <a:r>
              <a:rPr lang="ru-RU" sz="1200" b="1" spc="-10" dirty="0">
                <a:solidFill>
                  <a:srgbClr val="0070C0"/>
                </a:solidFill>
                <a:latin typeface="Calibri"/>
                <a:cs typeface="Calibri"/>
              </a:rPr>
              <a:t>:</a:t>
            </a:r>
            <a:r>
              <a:rPr lang="ru-RU" sz="1200" b="1" spc="-4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контроль</a:t>
            </a:r>
            <a:r>
              <a:rPr lang="ru-RU" sz="1200" spc="-1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пенообразования,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контроль дисбаланса,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система</a:t>
            </a:r>
            <a:r>
              <a:rPr lang="ru-RU" sz="1200" b="1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обнаружения</a:t>
            </a:r>
            <a:r>
              <a:rPr lang="ru-RU" sz="1200" b="1" spc="-5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неисправностей,</a:t>
            </a:r>
            <a:r>
              <a:rPr lang="ru-RU" sz="1200" b="1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защита</a:t>
            </a:r>
            <a:r>
              <a:rPr lang="ru-RU" sz="1200" b="1" spc="-5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от</a:t>
            </a:r>
            <a:r>
              <a:rPr lang="ru-RU" sz="1200" b="1" spc="1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детей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20" dirty="0">
                <a:latin typeface="Calibri"/>
                <a:cs typeface="Calibri"/>
              </a:rPr>
              <a:t>Уровень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шума</a:t>
            </a:r>
            <a:r>
              <a:rPr lang="ru-RU" sz="1200" spc="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(стирка/отжим):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60/76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spc="-25" dirty="0">
                <a:latin typeface="Calibri"/>
                <a:cs typeface="Calibri"/>
              </a:rPr>
              <a:t>дБ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Цвет корпуса</a:t>
            </a:r>
            <a:r>
              <a:rPr lang="ru-RU" sz="1200" spc="-80" dirty="0">
                <a:latin typeface="Calibri"/>
                <a:cs typeface="Calibri"/>
              </a:rPr>
              <a:t> - </a:t>
            </a:r>
            <a:r>
              <a:rPr lang="ru-RU" sz="1200" spc="-10" dirty="0">
                <a:latin typeface="Calibri"/>
                <a:cs typeface="Calibri"/>
              </a:rPr>
              <a:t>белый/цвет двери люка - чёрный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Размеры</a:t>
            </a:r>
            <a:r>
              <a:rPr lang="ru-RU" sz="1200" spc="-2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без</a:t>
            </a:r>
            <a:r>
              <a:rPr lang="ru-RU" sz="1200" spc="-2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упаковки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spc="-20" dirty="0">
                <a:latin typeface="Calibri"/>
                <a:cs typeface="Calibri"/>
              </a:rPr>
              <a:t>(</a:t>
            </a:r>
            <a:r>
              <a:rPr lang="ru-RU" sz="1200" spc="-20" dirty="0" err="1">
                <a:latin typeface="Calibri"/>
                <a:cs typeface="Calibri"/>
              </a:rPr>
              <a:t>ШхГхВ</a:t>
            </a:r>
            <a:r>
              <a:rPr lang="ru-RU" sz="1200" spc="-20" dirty="0">
                <a:latin typeface="Calibri"/>
                <a:cs typeface="Calibri"/>
              </a:rPr>
              <a:t>),</a:t>
            </a:r>
            <a:r>
              <a:rPr lang="ru-RU" sz="1200" spc="-6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мм: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en-US" sz="1200" spc="-10" dirty="0">
                <a:latin typeface="Calibri"/>
                <a:cs typeface="Calibri"/>
              </a:rPr>
              <a:t>595</a:t>
            </a:r>
            <a:r>
              <a:rPr lang="ru-RU" sz="1200" spc="-10" dirty="0">
                <a:latin typeface="Calibri"/>
                <a:cs typeface="Calibri"/>
              </a:rPr>
              <a:t>*</a:t>
            </a:r>
            <a:r>
              <a:rPr lang="en-US" sz="1200" spc="-10" dirty="0">
                <a:latin typeface="Calibri"/>
                <a:cs typeface="Calibri"/>
              </a:rPr>
              <a:t>600</a:t>
            </a:r>
            <a:r>
              <a:rPr lang="ru-RU" sz="1200" spc="-10" dirty="0">
                <a:latin typeface="Calibri"/>
                <a:cs typeface="Calibri"/>
              </a:rPr>
              <a:t>*</a:t>
            </a:r>
            <a:r>
              <a:rPr lang="en-US" sz="1200" spc="-10" dirty="0">
                <a:latin typeface="Calibri"/>
                <a:cs typeface="Calibri"/>
              </a:rPr>
              <a:t>850</a:t>
            </a:r>
            <a:endParaRPr lang="ru-RU" sz="1200" spc="-1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Размеры</a:t>
            </a:r>
            <a:r>
              <a:rPr lang="ru-RU" sz="1200" dirty="0">
                <a:latin typeface="Calibri"/>
                <a:cs typeface="Calibri"/>
              </a:rPr>
              <a:t> в</a:t>
            </a:r>
            <a:r>
              <a:rPr lang="ru-RU" sz="1200" spc="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упаковке/картон </a:t>
            </a:r>
            <a:r>
              <a:rPr lang="ru-RU" sz="1200" spc="-20" dirty="0">
                <a:latin typeface="Calibri"/>
                <a:cs typeface="Calibri"/>
              </a:rPr>
              <a:t>(</a:t>
            </a:r>
            <a:r>
              <a:rPr lang="ru-RU" sz="1200" spc="-20" dirty="0" err="1">
                <a:latin typeface="Calibri"/>
                <a:cs typeface="Calibri"/>
              </a:rPr>
              <a:t>ШхГхВ</a:t>
            </a:r>
            <a:r>
              <a:rPr lang="ru-RU" sz="1200" spc="-20" dirty="0">
                <a:latin typeface="Calibri"/>
                <a:cs typeface="Calibri"/>
              </a:rPr>
              <a:t>),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мм:</a:t>
            </a:r>
            <a:r>
              <a:rPr lang="ru-RU" sz="1200" spc="-2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660x615x890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Вес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(нетто/брутто),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кг:</a:t>
            </a:r>
            <a:r>
              <a:rPr lang="ru-RU" sz="1200" spc="-35" dirty="0">
                <a:latin typeface="Calibri"/>
                <a:cs typeface="Calibri"/>
              </a:rPr>
              <a:t> 73</a:t>
            </a:r>
            <a:r>
              <a:rPr lang="ru-RU" sz="1200" spc="-10" dirty="0">
                <a:latin typeface="Calibri"/>
                <a:cs typeface="Calibri"/>
              </a:rPr>
              <a:t>/77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30840" y="54864"/>
            <a:ext cx="1645919" cy="53035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6210" y="164709"/>
            <a:ext cx="8253825" cy="956672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dirty="0"/>
              <a:t> </a:t>
            </a:r>
            <a:r>
              <a:rPr lang="en-US" sz="2800" b="1" dirty="0">
                <a:latin typeface="+mn-lt"/>
              </a:rPr>
              <a:t>DTD </a:t>
            </a:r>
            <a:r>
              <a:rPr lang="ru-RU" sz="2800" b="1" dirty="0">
                <a:latin typeface="+mn-lt"/>
              </a:rPr>
              <a:t>8106</a:t>
            </a:r>
            <a:r>
              <a:rPr lang="en-US" sz="2800" b="1" dirty="0">
                <a:latin typeface="+mn-lt"/>
              </a:rPr>
              <a:t> H EMILIA </a:t>
            </a:r>
            <a:r>
              <a:rPr lang="ru-RU" sz="2800" b="1" dirty="0">
                <a:latin typeface="+mn-lt"/>
              </a:rPr>
              <a:t>+ </a:t>
            </a:r>
            <a:r>
              <a:rPr lang="en-US" sz="2800" b="1" dirty="0">
                <a:latin typeface="+mn-lt"/>
              </a:rPr>
              <a:t>ALBA LA 10754 VI</a:t>
            </a:r>
            <a:br>
              <a:rPr lang="ru-RU" sz="2800" b="1" dirty="0">
                <a:latin typeface="+mn-lt"/>
              </a:rPr>
            </a:br>
            <a:r>
              <a:rPr lang="ru-RU" sz="2800" b="1" dirty="0">
                <a:latin typeface="+mn-lt"/>
              </a:rPr>
              <a:t>+ </a:t>
            </a:r>
            <a:r>
              <a:rPr lang="ru-RU" sz="2800" b="1" dirty="0" err="1">
                <a:latin typeface="+mn-lt"/>
              </a:rPr>
              <a:t>соед</a:t>
            </a:r>
            <a:r>
              <a:rPr lang="ru-RU" sz="2800" b="1" dirty="0">
                <a:latin typeface="+mn-lt"/>
              </a:rPr>
              <a:t>/кит </a:t>
            </a:r>
            <a:r>
              <a:rPr lang="en-US" sz="2800" b="1" dirty="0">
                <a:latin typeface="+mn-lt"/>
              </a:rPr>
              <a:t>DSKS008</a:t>
            </a:r>
            <a:r>
              <a:rPr lang="ru-RU" sz="2800" b="1" dirty="0">
                <a:latin typeface="+mn-lt"/>
              </a:rPr>
              <a:t> = в колонну</a:t>
            </a:r>
            <a:endParaRPr sz="2800" b="1" spc="-10" dirty="0">
              <a:latin typeface="+mn-lt"/>
            </a:endParaRPr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4A6DCE7F-2489-4281-8744-AE2B2AFC870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403B44-6000-4C1F-B864-18B3C41C49A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8119" y="1121381"/>
            <a:ext cx="1964206" cy="2687139"/>
          </a:xfrm>
          <a:prstGeom prst="rect">
            <a:avLst/>
          </a:prstGeom>
        </p:spPr>
      </p:pic>
      <p:sp>
        <p:nvSpPr>
          <p:cNvPr id="14" name="object 2">
            <a:extLst>
              <a:ext uri="{FF2B5EF4-FFF2-40B4-BE49-F238E27FC236}">
                <a16:creationId xmlns:a16="http://schemas.microsoft.com/office/drawing/2014/main" id="{1EC1C15E-9CC4-4191-96B4-2C8146F6CBB3}"/>
              </a:ext>
            </a:extLst>
          </p:cNvPr>
          <p:cNvSpPr txBox="1"/>
          <p:nvPr/>
        </p:nvSpPr>
        <p:spPr>
          <a:xfrm>
            <a:off x="578712" y="1348865"/>
            <a:ext cx="4268496" cy="4609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b="1" spc="-25" dirty="0" err="1">
                <a:latin typeface="Calibri"/>
                <a:cs typeface="Calibri"/>
              </a:rPr>
              <a:t>Отдельностоящая</a:t>
            </a:r>
            <a:r>
              <a:rPr sz="1300" b="1" spc="1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сушильная</a:t>
            </a:r>
            <a:r>
              <a:rPr sz="1300" b="1" spc="40" dirty="0">
                <a:latin typeface="Calibri"/>
                <a:cs typeface="Calibri"/>
              </a:rPr>
              <a:t> </a:t>
            </a:r>
            <a:r>
              <a:rPr sz="1300" b="1" spc="-10" dirty="0" err="1">
                <a:latin typeface="Calibri"/>
                <a:cs typeface="Calibri"/>
              </a:rPr>
              <a:t>машина</a:t>
            </a:r>
            <a:r>
              <a:rPr lang="ru-RU" sz="1300" b="1" spc="-10" dirty="0">
                <a:latin typeface="Calibri"/>
                <a:cs typeface="Calibri"/>
              </a:rPr>
              <a:t> </a:t>
            </a:r>
            <a:r>
              <a:rPr lang="en-US" sz="1300" b="1" spc="-10" dirty="0">
                <a:solidFill>
                  <a:srgbClr val="0000FF"/>
                </a:solidFill>
                <a:latin typeface="Calibri"/>
                <a:cs typeface="Calibri"/>
              </a:rPr>
              <a:t>DTD 8106 H EMILIA</a:t>
            </a:r>
            <a:endParaRPr sz="1300" b="1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55" dirty="0" err="1">
                <a:latin typeface="Calibri"/>
                <a:cs typeface="Calibri"/>
              </a:rPr>
              <a:t>Глубина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59</a:t>
            </a:r>
            <a:r>
              <a:rPr sz="1200" b="1" spc="-1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0000FF"/>
                </a:solidFill>
                <a:latin typeface="Calibri"/>
                <a:cs typeface="Calibri"/>
              </a:rPr>
              <a:t>см</a:t>
            </a:r>
            <a:endParaRPr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b="1" spc="-20" dirty="0" err="1">
                <a:solidFill>
                  <a:srgbClr val="0000FF"/>
                </a:solidFill>
                <a:latin typeface="Calibri"/>
                <a:cs typeface="Calibri"/>
              </a:rPr>
              <a:t>Фрониальная</a:t>
            </a: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 загрузка</a:t>
            </a:r>
            <a:endParaRPr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10" dirty="0" err="1">
                <a:latin typeface="Calibri"/>
                <a:cs typeface="Calibri"/>
              </a:rPr>
              <a:t>Загрузка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lang="ru-RU" sz="1200" b="1" spc="-70" dirty="0">
                <a:solidFill>
                  <a:srgbClr val="0000FF"/>
                </a:solidFill>
                <a:latin typeface="Calibri"/>
                <a:cs typeface="Calibri"/>
              </a:rPr>
              <a:t>8</a:t>
            </a:r>
            <a:r>
              <a:rPr sz="1200" b="1" spc="-7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0000FF"/>
                </a:solidFill>
                <a:latin typeface="Calibri"/>
                <a:cs typeface="Calibri"/>
              </a:rPr>
              <a:t>кг</a:t>
            </a:r>
            <a:endParaRPr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10" dirty="0">
                <a:latin typeface="Calibri"/>
                <a:cs typeface="Calibri"/>
              </a:rPr>
              <a:t>Класс</a:t>
            </a:r>
            <a:r>
              <a:rPr sz="1200" spc="-8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энергопотребления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rgbClr val="0000FF"/>
                </a:solidFill>
                <a:latin typeface="Calibri"/>
                <a:cs typeface="Calibri"/>
              </a:rPr>
              <a:t>А+</a:t>
            </a: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+</a:t>
            </a:r>
            <a:endParaRPr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b="1" dirty="0">
                <a:solidFill>
                  <a:srgbClr val="0000FF"/>
                </a:solidFill>
                <a:latin typeface="Calibri"/>
                <a:cs typeface="Calibri"/>
              </a:rPr>
              <a:t>LED</a:t>
            </a:r>
            <a:r>
              <a:rPr sz="1200" b="1" spc="-6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spc="-10" dirty="0" err="1">
                <a:solidFill>
                  <a:srgbClr val="0000FF"/>
                </a:solidFill>
                <a:latin typeface="Calibri"/>
                <a:cs typeface="Calibri"/>
              </a:rPr>
              <a:t>дисплей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, подсветка барабана</a:t>
            </a: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Тепловой насос</a:t>
            </a:r>
            <a:endParaRPr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latin typeface="Calibri"/>
                <a:cs typeface="Calibri"/>
              </a:rPr>
              <a:t>16</a:t>
            </a:r>
            <a:r>
              <a:rPr lang="ru-RU" sz="1200" b="1" spc="-10" dirty="0">
                <a:latin typeface="Calibri"/>
                <a:cs typeface="Calibri"/>
              </a:rPr>
              <a:t> программ</a:t>
            </a:r>
            <a:r>
              <a:rPr lang="ru-RU" sz="1200" b="1" spc="-3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(Сухая чистка (</a:t>
            </a:r>
            <a:r>
              <a:rPr lang="en-US" sz="1200" b="1" spc="-10" dirty="0">
                <a:solidFill>
                  <a:srgbClr val="0000FF"/>
                </a:solidFill>
                <a:latin typeface="Calibri"/>
                <a:cs typeface="Calibri"/>
              </a:rPr>
              <a:t>Air Wash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), удаление шерсти, сушка по времени)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3 уровня сушки (под утюг, в шкаф, экстра), деликатная, сушка по времени</a:t>
            </a:r>
            <a:endParaRPr lang="ru-RU" sz="1200" b="1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20" dirty="0" err="1">
                <a:latin typeface="Calibri"/>
                <a:cs typeface="Calibri"/>
              </a:rPr>
              <a:t>Отсрочка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старта,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З</a:t>
            </a:r>
            <a:r>
              <a:rPr sz="1200" spc="-10" dirty="0" err="1">
                <a:latin typeface="Calibri"/>
                <a:cs typeface="Calibri"/>
              </a:rPr>
              <a:t>вуковой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сигнал</a:t>
            </a:r>
            <a:r>
              <a:rPr lang="ru-RU" sz="1200" spc="-10" dirty="0">
                <a:latin typeface="Calibri"/>
                <a:cs typeface="Calibri"/>
              </a:rPr>
              <a:t>, Дозагрузка</a:t>
            </a:r>
            <a:endParaRPr sz="1200" dirty="0">
              <a:latin typeface="Calibri"/>
              <a:cs typeface="Calibri"/>
            </a:endParaRP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sz="1200" b="1" spc="-10" dirty="0" err="1">
                <a:solidFill>
                  <a:srgbClr val="0000FF"/>
                </a:solidFill>
                <a:latin typeface="Calibri"/>
                <a:cs typeface="Calibri"/>
              </a:rPr>
              <a:t>Безопасность</a:t>
            </a:r>
            <a:r>
              <a:rPr sz="1200" b="1" spc="-10" dirty="0">
                <a:solidFill>
                  <a:srgbClr val="0000FF"/>
                </a:solidFill>
                <a:latin typeface="Calibri"/>
                <a:cs typeface="Calibri"/>
              </a:rPr>
              <a:t>:</a:t>
            </a:r>
            <a:r>
              <a:rPr sz="1200" b="1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spc="-10" dirty="0" err="1">
                <a:solidFill>
                  <a:srgbClr val="0000FF"/>
                </a:solidFill>
                <a:latin typeface="Calibri"/>
                <a:cs typeface="Calibri"/>
              </a:rPr>
              <a:t>защита</a:t>
            </a:r>
            <a:r>
              <a:rPr sz="1200" b="1" spc="-5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dirty="0" err="1">
                <a:solidFill>
                  <a:srgbClr val="0000FF"/>
                </a:solidFill>
                <a:latin typeface="Calibri"/>
                <a:cs typeface="Calibri"/>
              </a:rPr>
              <a:t>от</a:t>
            </a:r>
            <a:r>
              <a:rPr sz="1200" b="1" spc="1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spc="-10" dirty="0" err="1">
                <a:solidFill>
                  <a:srgbClr val="0000FF"/>
                </a:solidFill>
                <a:latin typeface="Calibri"/>
                <a:cs typeface="Calibri"/>
              </a:rPr>
              <a:t>детей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, блокировка панели управления, зашита от перегрева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Пластиковая полка для сушки обуви, фильтр для удаления ворсинок</a:t>
            </a:r>
            <a:endParaRPr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20" dirty="0" err="1">
                <a:latin typeface="Calibri"/>
                <a:cs typeface="Calibri"/>
              </a:rPr>
              <a:t>Уровень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шума</a:t>
            </a:r>
            <a:r>
              <a:rPr lang="ru-RU" sz="1200" spc="10" dirty="0">
                <a:latin typeface="Calibri"/>
                <a:cs typeface="Calibri"/>
              </a:rPr>
              <a:t>: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lang="ru-RU" sz="1200" spc="-50" dirty="0">
                <a:latin typeface="Calibri"/>
                <a:cs typeface="Calibri"/>
              </a:rPr>
              <a:t>66 </a:t>
            </a:r>
            <a:r>
              <a:rPr sz="1200" spc="-25" dirty="0" err="1">
                <a:latin typeface="Calibri"/>
                <a:cs typeface="Calibri"/>
              </a:rPr>
              <a:t>дБ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dirty="0" err="1">
                <a:latin typeface="Calibri"/>
                <a:cs typeface="Calibri"/>
              </a:rPr>
              <a:t>Цвет</a:t>
            </a:r>
            <a:r>
              <a:rPr lang="ru-RU" sz="1200" dirty="0">
                <a:latin typeface="Calibri"/>
                <a:cs typeface="Calibri"/>
              </a:rPr>
              <a:t> корпуса – </a:t>
            </a:r>
            <a:r>
              <a:rPr sz="1200" spc="-10" dirty="0" err="1">
                <a:latin typeface="Calibri"/>
                <a:cs typeface="Calibri"/>
              </a:rPr>
              <a:t>белый</a:t>
            </a:r>
            <a:r>
              <a:rPr lang="ru-RU" sz="1200" spc="-10" dirty="0">
                <a:latin typeface="Calibri"/>
                <a:cs typeface="Calibri"/>
              </a:rPr>
              <a:t>, цвет дверцы люка – чёрный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Диаметр люка 48,5см- 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10" dirty="0">
                <a:latin typeface="Calibri"/>
                <a:cs typeface="Calibri"/>
              </a:rPr>
              <a:t>Размеры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без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упаковки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(ШхГхВ),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мм: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596х590х850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10" dirty="0" err="1">
                <a:latin typeface="Calibri"/>
                <a:cs typeface="Calibri"/>
              </a:rPr>
              <a:t>Размеры</a:t>
            </a:r>
            <a:r>
              <a:rPr sz="1200" dirty="0">
                <a:latin typeface="Calibri"/>
                <a:cs typeface="Calibri"/>
              </a:rPr>
              <a:t> в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упаковке</a:t>
            </a:r>
            <a:r>
              <a:rPr lang="ru-RU" sz="1200" spc="-10" dirty="0">
                <a:latin typeface="Calibri"/>
                <a:cs typeface="Calibri"/>
              </a:rPr>
              <a:t>/картон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(ШхГхВ),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мм: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700х660х885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dirty="0" err="1">
                <a:latin typeface="Calibri"/>
                <a:cs typeface="Calibri"/>
              </a:rPr>
              <a:t>Вес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(нетто/брутто),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кг: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lang="ru-RU" sz="1200" spc="-35" dirty="0">
                <a:latin typeface="Calibri"/>
                <a:cs typeface="Calibri"/>
              </a:rPr>
              <a:t>45</a:t>
            </a:r>
            <a:r>
              <a:rPr sz="1200" spc="-10" dirty="0">
                <a:latin typeface="Calibri"/>
                <a:cs typeface="Calibri"/>
              </a:rPr>
              <a:t>/</a:t>
            </a:r>
            <a:r>
              <a:rPr lang="ru-RU" sz="1200" spc="-10" dirty="0">
                <a:latin typeface="Calibri"/>
                <a:cs typeface="Calibri"/>
              </a:rPr>
              <a:t>50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</a:t>
            </a:r>
            <a:r>
              <a:rPr lang="ru-RU" sz="1200" spc="-10" dirty="0">
                <a:solidFill>
                  <a:srgbClr val="FF0000"/>
                </a:solidFill>
                <a:latin typeface="Calibri"/>
                <a:cs typeface="Calibri"/>
              </a:rPr>
              <a:t> – </a:t>
            </a:r>
            <a:r>
              <a:rPr lang="ru-RU" sz="1200" b="1" spc="-10" dirty="0">
                <a:solidFill>
                  <a:srgbClr val="FF0000"/>
                </a:solidFill>
                <a:latin typeface="Calibri"/>
                <a:cs typeface="Calibri"/>
              </a:rPr>
              <a:t>3 года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82A1061-9A67-4B85-BE31-32F5F2A5AA6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6324" y="3808520"/>
            <a:ext cx="1946001" cy="268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802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01929" y="1147474"/>
            <a:ext cx="4168704" cy="54200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spc="-25" dirty="0" err="1">
                <a:latin typeface="Calibri"/>
                <a:cs typeface="Calibri"/>
              </a:rPr>
              <a:t>Отдельностоящая</a:t>
            </a:r>
            <a:r>
              <a:rPr lang="ru-RU" sz="1300" b="1" spc="1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стиральная машина </a:t>
            </a:r>
            <a:r>
              <a:rPr lang="en-US" sz="1300" b="1" spc="-10" dirty="0">
                <a:solidFill>
                  <a:srgbClr val="0000FF"/>
                </a:solidFill>
                <a:latin typeface="Calibri"/>
                <a:cs typeface="Calibri"/>
              </a:rPr>
              <a:t>BELINDA L 1026 VI</a:t>
            </a:r>
            <a:endParaRPr lang="ru-RU" sz="1300" b="1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55" dirty="0">
                <a:latin typeface="Calibri"/>
                <a:cs typeface="Calibri"/>
              </a:rPr>
              <a:t>Глубина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62,8 </a:t>
            </a: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см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1200</a:t>
            </a:r>
            <a:r>
              <a:rPr lang="ru-RU" sz="1200" b="1" spc="-3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об/мин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Загрузка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b="1" spc="-70" dirty="0">
                <a:solidFill>
                  <a:srgbClr val="0000FF"/>
                </a:solidFill>
                <a:latin typeface="Calibri"/>
                <a:cs typeface="Calibri"/>
              </a:rPr>
              <a:t>10,5 </a:t>
            </a: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кг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Класс</a:t>
            </a:r>
            <a:r>
              <a:rPr lang="ru-RU" sz="1200" spc="-8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энергопотребления</a:t>
            </a:r>
            <a:r>
              <a:rPr lang="ru-RU" sz="1200" spc="-20" dirty="0">
                <a:latin typeface="Calibri"/>
                <a:cs typeface="Calibri"/>
              </a:rPr>
              <a:t> </a:t>
            </a: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А+++, стирки А, отжима В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Инверторный мотор 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(</a:t>
            </a:r>
            <a:r>
              <a:rPr lang="en-US" sz="1200" b="1" dirty="0">
                <a:solidFill>
                  <a:srgbClr val="0000FF"/>
                </a:solidFill>
                <a:latin typeface="Calibri"/>
                <a:cs typeface="Calibri"/>
              </a:rPr>
              <a:t>Direct Drive Inverter Motor)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,</a:t>
            </a:r>
            <a:r>
              <a:rPr lang="ru-RU" sz="1200" b="1" spc="-20" dirty="0">
                <a:latin typeface="Calibri"/>
                <a:cs typeface="Calibri"/>
              </a:rPr>
              <a:t>привод прямой</a:t>
            </a:r>
            <a:endParaRPr lang="ru-RU" sz="1200" b="1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LED</a:t>
            </a:r>
            <a:r>
              <a:rPr lang="ru-RU" sz="1200" b="1" spc="-6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дисплей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latin typeface="Calibri"/>
                <a:cs typeface="Calibri"/>
              </a:rPr>
              <a:t>14</a:t>
            </a:r>
            <a:r>
              <a:rPr lang="ru-RU" sz="1200" b="1" spc="-10" dirty="0">
                <a:latin typeface="Calibri"/>
                <a:cs typeface="Calibri"/>
              </a:rPr>
              <a:t> программ</a:t>
            </a:r>
            <a:r>
              <a:rPr lang="ru-RU" sz="1200" b="1" spc="-3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(Предварительная стирка, Интенсивная (с паром), </a:t>
            </a:r>
            <a:r>
              <a:rPr lang="ru-RU" sz="1200" b="1" spc="-10" dirty="0" err="1">
                <a:solidFill>
                  <a:srgbClr val="0000FF"/>
                </a:solidFill>
                <a:latin typeface="Calibri"/>
                <a:cs typeface="Calibri"/>
              </a:rPr>
              <a:t>Хлоплк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/Шерсть/Пух, </a:t>
            </a:r>
            <a:r>
              <a:rPr lang="ru-RU" sz="1200" b="1" spc="-10" dirty="0" err="1">
                <a:solidFill>
                  <a:srgbClr val="0000FF"/>
                </a:solidFill>
                <a:latin typeface="Calibri"/>
                <a:cs typeface="Calibri"/>
              </a:rPr>
              <a:t>Антиаллергия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, Пост. бельё с паром, Быстрая стирка 15мин, Смешанные ткани, Гигиена, Дезинфекция, Полоскание/отжим, Отжим…)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Очистка барабана, Отображение цикла стирки, Старт/Пауза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Регулировка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отжима/температуры</a:t>
            </a:r>
            <a:r>
              <a:rPr lang="ru-RU" sz="1200" spc="-2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стирки, Дополнительное полоскание (возможность выбора кол-ва циклов полоскания).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Функция пара </a:t>
            </a:r>
            <a:r>
              <a:rPr lang="ru-RU" sz="1200" dirty="0" err="1">
                <a:latin typeface="Calibri"/>
                <a:cs typeface="Calibri"/>
              </a:rPr>
              <a:t>Steam</a:t>
            </a:r>
            <a:r>
              <a:rPr lang="ru-RU" sz="1200" dirty="0">
                <a:latin typeface="Calibri"/>
                <a:cs typeface="Calibri"/>
              </a:rPr>
              <a:t> Assist (3 программы), Дозагрузка белья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20" dirty="0">
                <a:latin typeface="Calibri"/>
                <a:cs typeface="Calibri"/>
              </a:rPr>
              <a:t>Отсрочка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старта,</a:t>
            </a:r>
            <a:r>
              <a:rPr lang="ru-RU" sz="1200" spc="-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звуковой</a:t>
            </a:r>
            <a:r>
              <a:rPr lang="ru-RU" sz="120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сигнал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Безопасность</a:t>
            </a:r>
            <a:r>
              <a:rPr lang="ru-RU" sz="1200" b="1" spc="-10" dirty="0">
                <a:solidFill>
                  <a:srgbClr val="0070C0"/>
                </a:solidFill>
                <a:latin typeface="Calibri"/>
                <a:cs typeface="Calibri"/>
              </a:rPr>
              <a:t>:</a:t>
            </a:r>
            <a:r>
              <a:rPr lang="ru-RU" sz="1200" b="1" spc="-4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контроль</a:t>
            </a:r>
            <a:r>
              <a:rPr lang="ru-RU" sz="1200" spc="-1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пенообразования/дисбаланса,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en-US" sz="1200" spc="-30" dirty="0">
                <a:latin typeface="Calibri"/>
                <a:cs typeface="Calibri"/>
              </a:rPr>
              <a:t>Electromagnetic Lock</a:t>
            </a:r>
            <a:r>
              <a:rPr lang="ru-RU" sz="1200" spc="-30" dirty="0">
                <a:latin typeface="Calibri"/>
                <a:cs typeface="Calibri"/>
              </a:rPr>
              <a:t>, Защита от перелива/протечек/перегрева,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система</a:t>
            </a:r>
            <a:r>
              <a:rPr lang="ru-RU" sz="1200" b="1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обнаружения</a:t>
            </a:r>
            <a:r>
              <a:rPr lang="ru-RU" sz="1200" b="1" spc="-5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неисправностей,</a:t>
            </a:r>
            <a:r>
              <a:rPr lang="ru-RU" sz="1200" b="1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защита</a:t>
            </a:r>
            <a:r>
              <a:rPr lang="ru-RU" sz="1200" b="1" spc="-5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от</a:t>
            </a:r>
            <a:r>
              <a:rPr lang="ru-RU" sz="1200" b="1" spc="1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детей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20" dirty="0">
                <a:latin typeface="Calibri"/>
                <a:cs typeface="Calibri"/>
              </a:rPr>
              <a:t>Уровень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шума</a:t>
            </a:r>
            <a:r>
              <a:rPr lang="ru-RU" sz="1200" spc="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(стирка/отжим):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62/76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spc="-25" dirty="0">
                <a:latin typeface="Calibri"/>
                <a:cs typeface="Calibri"/>
              </a:rPr>
              <a:t>дБ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Цвет корпуса</a:t>
            </a:r>
            <a:r>
              <a:rPr lang="ru-RU" sz="1200" spc="-80" dirty="0">
                <a:latin typeface="Calibri"/>
                <a:cs typeface="Calibri"/>
              </a:rPr>
              <a:t> - </a:t>
            </a:r>
            <a:r>
              <a:rPr lang="ru-RU" sz="1200" spc="-10" dirty="0">
                <a:latin typeface="Calibri"/>
                <a:cs typeface="Calibri"/>
              </a:rPr>
              <a:t>белый/цвет двери люка - чёрный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Размеры</a:t>
            </a:r>
            <a:r>
              <a:rPr lang="ru-RU" sz="1200" spc="-2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без</a:t>
            </a:r>
            <a:r>
              <a:rPr lang="ru-RU" sz="1200" spc="-2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упаковки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spc="-20" dirty="0">
                <a:latin typeface="Calibri"/>
                <a:cs typeface="Calibri"/>
              </a:rPr>
              <a:t>(</a:t>
            </a:r>
            <a:r>
              <a:rPr lang="ru-RU" sz="1200" spc="-20" dirty="0" err="1">
                <a:latin typeface="Calibri"/>
                <a:cs typeface="Calibri"/>
              </a:rPr>
              <a:t>ШхГхВ</a:t>
            </a:r>
            <a:r>
              <a:rPr lang="ru-RU" sz="1200" spc="-20" dirty="0">
                <a:latin typeface="Calibri"/>
                <a:cs typeface="Calibri"/>
              </a:rPr>
              <a:t>),</a:t>
            </a:r>
            <a:r>
              <a:rPr lang="ru-RU" sz="1200" spc="-6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мм: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en-US" sz="1200" spc="-10" dirty="0">
                <a:latin typeface="Calibri"/>
                <a:cs typeface="Calibri"/>
              </a:rPr>
              <a:t>595</a:t>
            </a:r>
            <a:r>
              <a:rPr lang="ru-RU" sz="1200" spc="-10" dirty="0">
                <a:latin typeface="Calibri"/>
                <a:cs typeface="Calibri"/>
              </a:rPr>
              <a:t>*</a:t>
            </a:r>
            <a:r>
              <a:rPr lang="en-US" sz="1200" spc="-10" dirty="0">
                <a:latin typeface="Calibri"/>
                <a:cs typeface="Calibri"/>
              </a:rPr>
              <a:t>6</a:t>
            </a:r>
            <a:r>
              <a:rPr lang="ru-RU" sz="1200" spc="-10" dirty="0">
                <a:latin typeface="Calibri"/>
                <a:cs typeface="Calibri"/>
              </a:rPr>
              <a:t>28*</a:t>
            </a:r>
            <a:r>
              <a:rPr lang="en-US" sz="1200" spc="-10" dirty="0">
                <a:latin typeface="Calibri"/>
                <a:cs typeface="Calibri"/>
              </a:rPr>
              <a:t>850</a:t>
            </a:r>
            <a:endParaRPr lang="ru-RU" sz="1200" spc="-1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Размеры</a:t>
            </a:r>
            <a:r>
              <a:rPr lang="ru-RU" sz="1200" dirty="0">
                <a:latin typeface="Calibri"/>
                <a:cs typeface="Calibri"/>
              </a:rPr>
              <a:t> в</a:t>
            </a:r>
            <a:r>
              <a:rPr lang="ru-RU" sz="1200" spc="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упаковке/картон </a:t>
            </a:r>
            <a:r>
              <a:rPr lang="ru-RU" sz="1200" spc="-20" dirty="0">
                <a:latin typeface="Calibri"/>
                <a:cs typeface="Calibri"/>
              </a:rPr>
              <a:t>(</a:t>
            </a:r>
            <a:r>
              <a:rPr lang="ru-RU" sz="1200" spc="-20" dirty="0" err="1">
                <a:latin typeface="Calibri"/>
                <a:cs typeface="Calibri"/>
              </a:rPr>
              <a:t>ШхГхВ</a:t>
            </a:r>
            <a:r>
              <a:rPr lang="ru-RU" sz="1200" spc="-20" dirty="0">
                <a:latin typeface="Calibri"/>
                <a:cs typeface="Calibri"/>
              </a:rPr>
              <a:t>),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мм:</a:t>
            </a:r>
            <a:r>
              <a:rPr lang="ru-RU" sz="1200" spc="-2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663x683x890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Вес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(нетто/брутто),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кг:</a:t>
            </a:r>
            <a:r>
              <a:rPr lang="ru-RU" sz="1200" spc="-35" dirty="0">
                <a:latin typeface="Calibri"/>
                <a:cs typeface="Calibri"/>
              </a:rPr>
              <a:t> 73</a:t>
            </a:r>
            <a:r>
              <a:rPr lang="ru-RU" sz="1200" spc="-10" dirty="0">
                <a:latin typeface="Calibri"/>
                <a:cs typeface="Calibri"/>
              </a:rPr>
              <a:t>/75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4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30840" y="54864"/>
            <a:ext cx="1645919" cy="53035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6210" y="164709"/>
            <a:ext cx="8253825" cy="956672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dirty="0"/>
              <a:t> </a:t>
            </a:r>
            <a:r>
              <a:rPr lang="en-US" sz="2800" b="1" dirty="0">
                <a:latin typeface="+mn-lt"/>
              </a:rPr>
              <a:t>DTD </a:t>
            </a:r>
            <a:r>
              <a:rPr lang="ru-RU" sz="2800" b="1" dirty="0">
                <a:latin typeface="+mn-lt"/>
              </a:rPr>
              <a:t>8106</a:t>
            </a:r>
            <a:r>
              <a:rPr lang="en-US" sz="2800" b="1" dirty="0">
                <a:latin typeface="+mn-lt"/>
              </a:rPr>
              <a:t> H EMILIA </a:t>
            </a:r>
            <a:r>
              <a:rPr lang="ru-RU" sz="2800" b="1" dirty="0">
                <a:latin typeface="+mn-lt"/>
              </a:rPr>
              <a:t>+ </a:t>
            </a:r>
            <a:r>
              <a:rPr lang="en-US" sz="2800" b="1" dirty="0">
                <a:latin typeface="+mn-lt"/>
              </a:rPr>
              <a:t>BELINDA L 1026 VI</a:t>
            </a:r>
            <a:br>
              <a:rPr lang="ru-RU" sz="2800" b="1" dirty="0">
                <a:latin typeface="+mn-lt"/>
              </a:rPr>
            </a:br>
            <a:r>
              <a:rPr lang="ru-RU" sz="2800" b="1" dirty="0">
                <a:latin typeface="+mn-lt"/>
              </a:rPr>
              <a:t>+ </a:t>
            </a:r>
            <a:r>
              <a:rPr lang="ru-RU" sz="2800" b="1" dirty="0" err="1">
                <a:latin typeface="+mn-lt"/>
              </a:rPr>
              <a:t>соед</a:t>
            </a:r>
            <a:r>
              <a:rPr lang="ru-RU" sz="2800" b="1" dirty="0">
                <a:latin typeface="+mn-lt"/>
              </a:rPr>
              <a:t>/кит </a:t>
            </a:r>
            <a:r>
              <a:rPr lang="en-US" sz="2800" b="1" dirty="0">
                <a:latin typeface="+mn-lt"/>
              </a:rPr>
              <a:t>DSKS008</a:t>
            </a:r>
            <a:r>
              <a:rPr lang="ru-RU" sz="2800" b="1" dirty="0">
                <a:latin typeface="+mn-lt"/>
              </a:rPr>
              <a:t> = в колонну</a:t>
            </a:r>
            <a:endParaRPr sz="2800" b="1" spc="-10" dirty="0">
              <a:latin typeface="+mn-lt"/>
            </a:endParaRPr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4A6DCE7F-2489-4281-8744-AE2B2AFC870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403B44-6000-4C1F-B864-18B3C41C49A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8119" y="1121381"/>
            <a:ext cx="1964206" cy="2687139"/>
          </a:xfrm>
          <a:prstGeom prst="rect">
            <a:avLst/>
          </a:prstGeom>
        </p:spPr>
      </p:pic>
      <p:sp>
        <p:nvSpPr>
          <p:cNvPr id="14" name="object 2">
            <a:extLst>
              <a:ext uri="{FF2B5EF4-FFF2-40B4-BE49-F238E27FC236}">
                <a16:creationId xmlns:a16="http://schemas.microsoft.com/office/drawing/2014/main" id="{1EC1C15E-9CC4-4191-96B4-2C8146F6CBB3}"/>
              </a:ext>
            </a:extLst>
          </p:cNvPr>
          <p:cNvSpPr txBox="1"/>
          <p:nvPr/>
        </p:nvSpPr>
        <p:spPr>
          <a:xfrm>
            <a:off x="615039" y="1215700"/>
            <a:ext cx="4168704" cy="4809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b="1" spc="-25" dirty="0" err="1">
                <a:latin typeface="Calibri"/>
                <a:cs typeface="Calibri"/>
              </a:rPr>
              <a:t>Отдельностоящая</a:t>
            </a:r>
            <a:r>
              <a:rPr sz="1300" b="1" spc="15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сушильная</a:t>
            </a:r>
            <a:r>
              <a:rPr sz="1300" b="1" spc="40" dirty="0">
                <a:latin typeface="Calibri"/>
                <a:cs typeface="Calibri"/>
              </a:rPr>
              <a:t> </a:t>
            </a:r>
            <a:r>
              <a:rPr sz="1300" b="1" spc="-10" dirty="0" err="1">
                <a:latin typeface="Calibri"/>
                <a:cs typeface="Calibri"/>
              </a:rPr>
              <a:t>машина</a:t>
            </a:r>
            <a:r>
              <a:rPr lang="ru-RU" sz="1300" b="1" spc="-10" dirty="0">
                <a:latin typeface="Calibri"/>
                <a:cs typeface="Calibri"/>
              </a:rPr>
              <a:t> </a:t>
            </a:r>
            <a:r>
              <a:rPr lang="en-US" sz="1300" b="1" spc="-10" dirty="0">
                <a:solidFill>
                  <a:srgbClr val="0000FF"/>
                </a:solidFill>
                <a:latin typeface="Calibri"/>
                <a:cs typeface="Calibri"/>
              </a:rPr>
              <a:t>DTD 8106 H EMILIA</a:t>
            </a:r>
            <a:endParaRPr sz="1300" b="1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55" dirty="0" err="1">
                <a:latin typeface="Calibri"/>
                <a:cs typeface="Calibri"/>
              </a:rPr>
              <a:t>Глубина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59</a:t>
            </a:r>
            <a:r>
              <a:rPr sz="1200" b="1" spc="-1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0000FF"/>
                </a:solidFill>
                <a:latin typeface="Calibri"/>
                <a:cs typeface="Calibri"/>
              </a:rPr>
              <a:t>см</a:t>
            </a:r>
            <a:endParaRPr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b="1" spc="-20" dirty="0" err="1">
                <a:solidFill>
                  <a:srgbClr val="0000FF"/>
                </a:solidFill>
                <a:latin typeface="Calibri"/>
                <a:cs typeface="Calibri"/>
              </a:rPr>
              <a:t>Фрониальная</a:t>
            </a: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 загрузка</a:t>
            </a:r>
            <a:endParaRPr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10" dirty="0" err="1">
                <a:latin typeface="Calibri"/>
                <a:cs typeface="Calibri"/>
              </a:rPr>
              <a:t>Загрузка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lang="ru-RU" sz="1200" b="1" spc="-70" dirty="0">
                <a:solidFill>
                  <a:srgbClr val="0000FF"/>
                </a:solidFill>
                <a:latin typeface="Calibri"/>
                <a:cs typeface="Calibri"/>
              </a:rPr>
              <a:t>8</a:t>
            </a:r>
            <a:r>
              <a:rPr sz="1200" b="1" spc="-7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0000FF"/>
                </a:solidFill>
                <a:latin typeface="Calibri"/>
                <a:cs typeface="Calibri"/>
              </a:rPr>
              <a:t>кг</a:t>
            </a:r>
            <a:endParaRPr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10" dirty="0">
                <a:latin typeface="Calibri"/>
                <a:cs typeface="Calibri"/>
              </a:rPr>
              <a:t>Класс</a:t>
            </a:r>
            <a:r>
              <a:rPr sz="1200" spc="-8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энергопотребления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rgbClr val="0000FF"/>
                </a:solidFill>
                <a:latin typeface="Calibri"/>
                <a:cs typeface="Calibri"/>
              </a:rPr>
              <a:t>А+</a:t>
            </a: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+</a:t>
            </a:r>
            <a:endParaRPr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b="1" dirty="0">
                <a:solidFill>
                  <a:srgbClr val="0000FF"/>
                </a:solidFill>
                <a:latin typeface="Calibri"/>
                <a:cs typeface="Calibri"/>
              </a:rPr>
              <a:t>LED</a:t>
            </a:r>
            <a:r>
              <a:rPr sz="1200" b="1" spc="-6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spc="-10" dirty="0" err="1">
                <a:solidFill>
                  <a:srgbClr val="0000FF"/>
                </a:solidFill>
                <a:latin typeface="Calibri"/>
                <a:cs typeface="Calibri"/>
              </a:rPr>
              <a:t>дисплей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, подсветка барабана</a:t>
            </a: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Тепловой насос</a:t>
            </a:r>
            <a:endParaRPr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latin typeface="Calibri"/>
                <a:cs typeface="Calibri"/>
              </a:rPr>
              <a:t>16</a:t>
            </a:r>
            <a:r>
              <a:rPr lang="ru-RU" sz="1200" b="1" spc="-10" dirty="0">
                <a:latin typeface="Calibri"/>
                <a:cs typeface="Calibri"/>
              </a:rPr>
              <a:t> программ</a:t>
            </a:r>
            <a:r>
              <a:rPr lang="ru-RU" sz="1200" b="1" spc="-3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(Сухая чистка (</a:t>
            </a:r>
            <a:r>
              <a:rPr lang="en-US" sz="1200" b="1" spc="-10" dirty="0">
                <a:solidFill>
                  <a:srgbClr val="0000FF"/>
                </a:solidFill>
                <a:latin typeface="Calibri"/>
                <a:cs typeface="Calibri"/>
              </a:rPr>
              <a:t>Air Wash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), удаление шерсти, сушка по времени)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3 уровня сушки (под утюг, в шкаф, экстра), деликатная, сушка по времени</a:t>
            </a:r>
            <a:endParaRPr lang="ru-RU" sz="1200" b="1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20" dirty="0" err="1">
                <a:latin typeface="Calibri"/>
                <a:cs typeface="Calibri"/>
              </a:rPr>
              <a:t>Отсрочка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старта,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З</a:t>
            </a:r>
            <a:r>
              <a:rPr sz="1200" spc="-10" dirty="0" err="1">
                <a:latin typeface="Calibri"/>
                <a:cs typeface="Calibri"/>
              </a:rPr>
              <a:t>вуковой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сигнал</a:t>
            </a:r>
            <a:r>
              <a:rPr lang="ru-RU" sz="1200" spc="-10" dirty="0">
                <a:latin typeface="Calibri"/>
                <a:cs typeface="Calibri"/>
              </a:rPr>
              <a:t>, Дозагрузка</a:t>
            </a:r>
            <a:endParaRPr sz="1200" dirty="0">
              <a:latin typeface="Calibri"/>
              <a:cs typeface="Calibri"/>
            </a:endParaRP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sz="1200" b="1" spc="-10" dirty="0" err="1">
                <a:solidFill>
                  <a:srgbClr val="0000FF"/>
                </a:solidFill>
                <a:latin typeface="Calibri"/>
                <a:cs typeface="Calibri"/>
              </a:rPr>
              <a:t>Безопасность</a:t>
            </a:r>
            <a:r>
              <a:rPr sz="1200" b="1" spc="-10" dirty="0">
                <a:solidFill>
                  <a:srgbClr val="0000FF"/>
                </a:solidFill>
                <a:latin typeface="Calibri"/>
                <a:cs typeface="Calibri"/>
              </a:rPr>
              <a:t>:</a:t>
            </a:r>
            <a:r>
              <a:rPr sz="1200" b="1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spc="-10" dirty="0" err="1">
                <a:solidFill>
                  <a:srgbClr val="0000FF"/>
                </a:solidFill>
                <a:latin typeface="Calibri"/>
                <a:cs typeface="Calibri"/>
              </a:rPr>
              <a:t>защита</a:t>
            </a:r>
            <a:r>
              <a:rPr sz="1200" b="1" spc="-5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dirty="0" err="1">
                <a:solidFill>
                  <a:srgbClr val="0000FF"/>
                </a:solidFill>
                <a:latin typeface="Calibri"/>
                <a:cs typeface="Calibri"/>
              </a:rPr>
              <a:t>от</a:t>
            </a:r>
            <a:r>
              <a:rPr sz="1200" b="1" spc="1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spc="-10" dirty="0" err="1">
                <a:solidFill>
                  <a:srgbClr val="0000FF"/>
                </a:solidFill>
                <a:latin typeface="Calibri"/>
                <a:cs typeface="Calibri"/>
              </a:rPr>
              <a:t>детей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, блокировка панели управления, зашита от перегрева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Пластиковая полка для сушки обуви, фильтр для удаления ворсинок</a:t>
            </a:r>
            <a:endParaRPr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20" dirty="0" err="1">
                <a:latin typeface="Calibri"/>
                <a:cs typeface="Calibri"/>
              </a:rPr>
              <a:t>Уровень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шума</a:t>
            </a:r>
            <a:r>
              <a:rPr lang="ru-RU" sz="1200" spc="10" dirty="0">
                <a:latin typeface="Calibri"/>
                <a:cs typeface="Calibri"/>
              </a:rPr>
              <a:t>: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lang="ru-RU" sz="1200" spc="-50" dirty="0">
                <a:latin typeface="Calibri"/>
                <a:cs typeface="Calibri"/>
              </a:rPr>
              <a:t>66 </a:t>
            </a:r>
            <a:r>
              <a:rPr sz="1200" spc="-25" dirty="0" err="1">
                <a:latin typeface="Calibri"/>
                <a:cs typeface="Calibri"/>
              </a:rPr>
              <a:t>дБ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dirty="0" err="1">
                <a:latin typeface="Calibri"/>
                <a:cs typeface="Calibri"/>
              </a:rPr>
              <a:t>Цвет</a:t>
            </a:r>
            <a:r>
              <a:rPr lang="ru-RU" sz="1200" dirty="0">
                <a:latin typeface="Calibri"/>
                <a:cs typeface="Calibri"/>
              </a:rPr>
              <a:t> корпуса – </a:t>
            </a:r>
            <a:r>
              <a:rPr sz="1200" spc="-10" dirty="0" err="1">
                <a:latin typeface="Calibri"/>
                <a:cs typeface="Calibri"/>
              </a:rPr>
              <a:t>белый</a:t>
            </a:r>
            <a:r>
              <a:rPr lang="ru-RU" sz="1200" spc="-10" dirty="0">
                <a:latin typeface="Calibri"/>
                <a:cs typeface="Calibri"/>
              </a:rPr>
              <a:t>, цвет дверцы люка – чёрный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Диаметр люка 48,5см- 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10" dirty="0">
                <a:latin typeface="Calibri"/>
                <a:cs typeface="Calibri"/>
              </a:rPr>
              <a:t>Размеры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без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упаковки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(ШхГхВ),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мм: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596х590х850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10" dirty="0" err="1">
                <a:latin typeface="Calibri"/>
                <a:cs typeface="Calibri"/>
              </a:rPr>
              <a:t>Размеры</a:t>
            </a:r>
            <a:r>
              <a:rPr sz="1200" dirty="0">
                <a:latin typeface="Calibri"/>
                <a:cs typeface="Calibri"/>
              </a:rPr>
              <a:t> в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упаковке</a:t>
            </a:r>
            <a:r>
              <a:rPr lang="ru-RU" sz="1200" spc="-10" dirty="0">
                <a:latin typeface="Calibri"/>
                <a:cs typeface="Calibri"/>
              </a:rPr>
              <a:t>/картон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(ШхГхВ),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мм: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700х660х885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dirty="0" err="1">
                <a:latin typeface="Calibri"/>
                <a:cs typeface="Calibri"/>
              </a:rPr>
              <a:t>Вес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(нетто/брутто),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кг: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lang="ru-RU" sz="1200" spc="-35" dirty="0">
                <a:latin typeface="Calibri"/>
                <a:cs typeface="Calibri"/>
              </a:rPr>
              <a:t>45</a:t>
            </a:r>
            <a:r>
              <a:rPr sz="1200" spc="-10" dirty="0">
                <a:latin typeface="Calibri"/>
                <a:cs typeface="Calibri"/>
              </a:rPr>
              <a:t>/</a:t>
            </a:r>
            <a:r>
              <a:rPr lang="ru-RU" sz="1200" spc="-10" dirty="0">
                <a:latin typeface="Calibri"/>
                <a:cs typeface="Calibri"/>
              </a:rPr>
              <a:t>50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</a:t>
            </a:r>
            <a:r>
              <a:rPr lang="ru-RU" sz="1200" spc="-10" dirty="0">
                <a:solidFill>
                  <a:srgbClr val="FF0000"/>
                </a:solidFill>
                <a:latin typeface="Calibri"/>
                <a:cs typeface="Calibri"/>
              </a:rPr>
              <a:t> – </a:t>
            </a:r>
            <a:r>
              <a:rPr lang="ru-RU" sz="1200" b="1" spc="-10" dirty="0">
                <a:solidFill>
                  <a:srgbClr val="FF0000"/>
                </a:solidFill>
                <a:latin typeface="Calibri"/>
                <a:cs typeface="Calibri"/>
              </a:rPr>
              <a:t>3 года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4D2250E-0DFB-4E09-ADDC-CFF13862CDB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8119" y="3808520"/>
            <a:ext cx="1964206" cy="273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549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30840" y="54864"/>
            <a:ext cx="1645919" cy="53035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713" y="-18188"/>
            <a:ext cx="8253825" cy="956672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dirty="0"/>
              <a:t> </a:t>
            </a:r>
            <a:r>
              <a:rPr lang="en-US" sz="2800" b="1" dirty="0">
                <a:latin typeface="+mn-lt"/>
              </a:rPr>
              <a:t>DTD </a:t>
            </a:r>
            <a:r>
              <a:rPr lang="ru-RU" sz="2800" b="1" dirty="0">
                <a:latin typeface="+mn-lt"/>
              </a:rPr>
              <a:t>8106</a:t>
            </a:r>
            <a:r>
              <a:rPr lang="en-US" sz="2800" b="1" dirty="0">
                <a:latin typeface="+mn-lt"/>
              </a:rPr>
              <a:t> H EMILIA </a:t>
            </a:r>
            <a:r>
              <a:rPr lang="ru-RU" sz="2800" b="1" dirty="0">
                <a:latin typeface="+mn-lt"/>
              </a:rPr>
              <a:t>+ </a:t>
            </a:r>
            <a:r>
              <a:rPr lang="en-US" sz="2800" b="1" dirty="0">
                <a:latin typeface="+mn-lt"/>
              </a:rPr>
              <a:t>MARSELLA L 1025 VI</a:t>
            </a:r>
            <a:br>
              <a:rPr lang="ru-RU" sz="2800" b="1" dirty="0">
                <a:latin typeface="+mn-lt"/>
              </a:rPr>
            </a:br>
            <a:r>
              <a:rPr lang="ru-RU" sz="2800" b="1" dirty="0">
                <a:latin typeface="+mn-lt"/>
              </a:rPr>
              <a:t>+ </a:t>
            </a:r>
            <a:r>
              <a:rPr lang="ru-RU" sz="2800" b="1" dirty="0" err="1">
                <a:latin typeface="+mn-lt"/>
              </a:rPr>
              <a:t>соед</a:t>
            </a:r>
            <a:r>
              <a:rPr lang="ru-RU" sz="2800" b="1" dirty="0">
                <a:latin typeface="+mn-lt"/>
              </a:rPr>
              <a:t>/кит </a:t>
            </a:r>
            <a:r>
              <a:rPr lang="en-US" sz="2800" b="1" dirty="0">
                <a:latin typeface="+mn-lt"/>
              </a:rPr>
              <a:t>DSKS008</a:t>
            </a:r>
            <a:r>
              <a:rPr lang="ru-RU" sz="2800" b="1" dirty="0">
                <a:latin typeface="+mn-lt"/>
              </a:rPr>
              <a:t> = в колонну</a:t>
            </a:r>
            <a:endParaRPr sz="2800" b="1" spc="-10" dirty="0">
              <a:latin typeface="+mn-lt"/>
            </a:endParaRPr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4A6DCE7F-2489-4281-8744-AE2B2AFC870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403B44-6000-4C1F-B864-18B3C41C49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8119" y="1121381"/>
            <a:ext cx="1964206" cy="2687139"/>
          </a:xfrm>
          <a:prstGeom prst="rect">
            <a:avLst/>
          </a:prstGeom>
        </p:spPr>
      </p:pic>
      <p:sp>
        <p:nvSpPr>
          <p:cNvPr id="14" name="object 2">
            <a:extLst>
              <a:ext uri="{FF2B5EF4-FFF2-40B4-BE49-F238E27FC236}">
                <a16:creationId xmlns:a16="http://schemas.microsoft.com/office/drawing/2014/main" id="{1EC1C15E-9CC4-4191-96B4-2C8146F6CBB3}"/>
              </a:ext>
            </a:extLst>
          </p:cNvPr>
          <p:cNvSpPr txBox="1"/>
          <p:nvPr/>
        </p:nvSpPr>
        <p:spPr>
          <a:xfrm>
            <a:off x="578712" y="1348866"/>
            <a:ext cx="3957777" cy="459420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b="1" spc="-25" dirty="0" err="1">
                <a:latin typeface="Calibri"/>
                <a:cs typeface="Calibri"/>
              </a:rPr>
              <a:t>Отдельностоящая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lang="ru-RU" sz="1200" b="1" spc="-10" dirty="0">
                <a:latin typeface="Calibri"/>
                <a:cs typeface="Calibri"/>
              </a:rPr>
              <a:t>сушильная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-10" dirty="0" err="1">
                <a:latin typeface="Calibri"/>
                <a:cs typeface="Calibri"/>
              </a:rPr>
              <a:t>машина</a:t>
            </a:r>
            <a:r>
              <a:rPr lang="ru-RU" sz="1200" b="1" spc="-10" dirty="0">
                <a:latin typeface="Calibri"/>
                <a:cs typeface="Calibri"/>
              </a:rPr>
              <a:t> </a:t>
            </a:r>
            <a:r>
              <a:rPr lang="en-US" sz="1200" b="1" spc="-10" dirty="0">
                <a:latin typeface="Calibri"/>
                <a:cs typeface="Calibri"/>
              </a:rPr>
              <a:t>DTD 8106 H EMILIA</a:t>
            </a:r>
            <a:endParaRPr sz="1200" b="1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55" dirty="0" err="1">
                <a:latin typeface="Calibri"/>
                <a:cs typeface="Calibri"/>
              </a:rPr>
              <a:t>Глубина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59</a:t>
            </a:r>
            <a:r>
              <a:rPr sz="1200" b="1" spc="-1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0000FF"/>
                </a:solidFill>
                <a:latin typeface="Calibri"/>
                <a:cs typeface="Calibri"/>
              </a:rPr>
              <a:t>см</a:t>
            </a:r>
            <a:endParaRPr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b="1" spc="-20" dirty="0" err="1">
                <a:solidFill>
                  <a:srgbClr val="0000FF"/>
                </a:solidFill>
                <a:latin typeface="Calibri"/>
                <a:cs typeface="Calibri"/>
              </a:rPr>
              <a:t>Фрониальная</a:t>
            </a: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 загрузка</a:t>
            </a:r>
            <a:endParaRPr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10" dirty="0" err="1">
                <a:latin typeface="Calibri"/>
                <a:cs typeface="Calibri"/>
              </a:rPr>
              <a:t>Загрузка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lang="ru-RU" sz="1200" b="1" spc="-70" dirty="0">
                <a:solidFill>
                  <a:srgbClr val="0000FF"/>
                </a:solidFill>
                <a:latin typeface="Calibri"/>
                <a:cs typeface="Calibri"/>
              </a:rPr>
              <a:t>8</a:t>
            </a:r>
            <a:r>
              <a:rPr sz="1200" b="1" spc="-7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0000FF"/>
                </a:solidFill>
                <a:latin typeface="Calibri"/>
                <a:cs typeface="Calibri"/>
              </a:rPr>
              <a:t>кг</a:t>
            </a:r>
            <a:endParaRPr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10" dirty="0">
                <a:latin typeface="Calibri"/>
                <a:cs typeface="Calibri"/>
              </a:rPr>
              <a:t>Класс</a:t>
            </a:r>
            <a:r>
              <a:rPr sz="1200" spc="-8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энергопотребления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rgbClr val="0000FF"/>
                </a:solidFill>
                <a:latin typeface="Calibri"/>
                <a:cs typeface="Calibri"/>
              </a:rPr>
              <a:t>А+</a:t>
            </a: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+</a:t>
            </a:r>
            <a:endParaRPr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b="1" dirty="0">
                <a:solidFill>
                  <a:srgbClr val="0000FF"/>
                </a:solidFill>
                <a:latin typeface="Calibri"/>
                <a:cs typeface="Calibri"/>
              </a:rPr>
              <a:t>LED</a:t>
            </a:r>
            <a:r>
              <a:rPr sz="1200" b="1" spc="-6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spc="-10" dirty="0" err="1">
                <a:solidFill>
                  <a:srgbClr val="0000FF"/>
                </a:solidFill>
                <a:latin typeface="Calibri"/>
                <a:cs typeface="Calibri"/>
              </a:rPr>
              <a:t>дисплей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, подсветка барабана</a:t>
            </a: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Тепловой насос</a:t>
            </a:r>
            <a:endParaRPr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latin typeface="Calibri"/>
                <a:cs typeface="Calibri"/>
              </a:rPr>
              <a:t>16</a:t>
            </a:r>
            <a:r>
              <a:rPr lang="ru-RU" sz="1200" b="1" spc="-10" dirty="0">
                <a:latin typeface="Calibri"/>
                <a:cs typeface="Calibri"/>
              </a:rPr>
              <a:t> программ</a:t>
            </a:r>
            <a:r>
              <a:rPr lang="ru-RU" sz="1200" b="1" spc="-3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(Сухая чистка (</a:t>
            </a:r>
            <a:r>
              <a:rPr lang="en-US" sz="1200" b="1" spc="-10" dirty="0">
                <a:solidFill>
                  <a:srgbClr val="0000FF"/>
                </a:solidFill>
                <a:latin typeface="Calibri"/>
                <a:cs typeface="Calibri"/>
              </a:rPr>
              <a:t>Air Wash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), удаление шерсти, сушка по времени)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3 уровня сушки (под утюг, в шкаф, экстра), деликатная, сушка по времени</a:t>
            </a:r>
            <a:endParaRPr lang="ru-RU" sz="1200" b="1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1200" spc="-20" dirty="0" err="1">
                <a:latin typeface="Calibri"/>
                <a:cs typeface="Calibri"/>
              </a:rPr>
              <a:t>Отсрочка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старта,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З</a:t>
            </a:r>
            <a:r>
              <a:rPr sz="1200" spc="-10" dirty="0" err="1">
                <a:latin typeface="Calibri"/>
                <a:cs typeface="Calibri"/>
              </a:rPr>
              <a:t>вуковой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сигнал</a:t>
            </a:r>
            <a:r>
              <a:rPr lang="ru-RU" sz="1200" spc="-10" dirty="0">
                <a:latin typeface="Calibri"/>
                <a:cs typeface="Calibri"/>
              </a:rPr>
              <a:t>, Дозагрузка</a:t>
            </a:r>
            <a:endParaRPr sz="1200" dirty="0">
              <a:latin typeface="Calibri"/>
              <a:cs typeface="Calibri"/>
            </a:endParaRP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sz="1200" b="1" spc="-10" dirty="0" err="1">
                <a:solidFill>
                  <a:srgbClr val="0000FF"/>
                </a:solidFill>
                <a:latin typeface="Calibri"/>
                <a:cs typeface="Calibri"/>
              </a:rPr>
              <a:t>Безопасность</a:t>
            </a:r>
            <a:r>
              <a:rPr sz="1200" b="1" spc="-10" dirty="0">
                <a:solidFill>
                  <a:srgbClr val="0000FF"/>
                </a:solidFill>
                <a:latin typeface="Calibri"/>
                <a:cs typeface="Calibri"/>
              </a:rPr>
              <a:t>:</a:t>
            </a:r>
            <a:r>
              <a:rPr sz="1200" b="1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spc="-10" dirty="0" err="1">
                <a:solidFill>
                  <a:srgbClr val="0000FF"/>
                </a:solidFill>
                <a:latin typeface="Calibri"/>
                <a:cs typeface="Calibri"/>
              </a:rPr>
              <a:t>защита</a:t>
            </a:r>
            <a:r>
              <a:rPr sz="1200" b="1" spc="-5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dirty="0" err="1">
                <a:solidFill>
                  <a:srgbClr val="0000FF"/>
                </a:solidFill>
                <a:latin typeface="Calibri"/>
                <a:cs typeface="Calibri"/>
              </a:rPr>
              <a:t>от</a:t>
            </a:r>
            <a:r>
              <a:rPr sz="1200" b="1" spc="1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spc="-10" dirty="0" err="1">
                <a:solidFill>
                  <a:srgbClr val="0000FF"/>
                </a:solidFill>
                <a:latin typeface="Calibri"/>
                <a:cs typeface="Calibri"/>
              </a:rPr>
              <a:t>детей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, блокировка панели управления, зашита от перегрева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Пластиковая полка для сушки обуви, фильтр для удаления ворсинок</a:t>
            </a:r>
            <a:endParaRPr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20" dirty="0" err="1">
                <a:latin typeface="Calibri"/>
                <a:cs typeface="Calibri"/>
              </a:rPr>
              <a:t>Уровень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шума</a:t>
            </a:r>
            <a:r>
              <a:rPr lang="ru-RU" sz="1200" spc="10" dirty="0">
                <a:latin typeface="Calibri"/>
                <a:cs typeface="Calibri"/>
              </a:rPr>
              <a:t>: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lang="ru-RU" sz="1200" spc="-50" dirty="0">
                <a:latin typeface="Calibri"/>
                <a:cs typeface="Calibri"/>
              </a:rPr>
              <a:t>66 </a:t>
            </a:r>
            <a:r>
              <a:rPr sz="1200" spc="-25" dirty="0" err="1">
                <a:latin typeface="Calibri"/>
                <a:cs typeface="Calibri"/>
              </a:rPr>
              <a:t>дБ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dirty="0" err="1">
                <a:latin typeface="Calibri"/>
                <a:cs typeface="Calibri"/>
              </a:rPr>
              <a:t>Цвет</a:t>
            </a:r>
            <a:r>
              <a:rPr lang="ru-RU" sz="1200" dirty="0">
                <a:latin typeface="Calibri"/>
                <a:cs typeface="Calibri"/>
              </a:rPr>
              <a:t> корпуса – </a:t>
            </a:r>
            <a:r>
              <a:rPr sz="1200" spc="-10" dirty="0" err="1">
                <a:latin typeface="Calibri"/>
                <a:cs typeface="Calibri"/>
              </a:rPr>
              <a:t>белый</a:t>
            </a:r>
            <a:r>
              <a:rPr lang="ru-RU" sz="1200" spc="-10" dirty="0">
                <a:latin typeface="Calibri"/>
                <a:cs typeface="Calibri"/>
              </a:rPr>
              <a:t>, цвет дверцы люка – чёрный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Диаметр люка 48,5см- </a:t>
            </a:r>
            <a:endParaRPr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10" dirty="0">
                <a:latin typeface="Calibri"/>
                <a:cs typeface="Calibri"/>
              </a:rPr>
              <a:t>Размеры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без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упаковки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(ШхГхВ),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мм: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596х590х850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spc="-10" dirty="0" err="1">
                <a:latin typeface="Calibri"/>
                <a:cs typeface="Calibri"/>
              </a:rPr>
              <a:t>Размеры</a:t>
            </a:r>
            <a:r>
              <a:rPr sz="1200" dirty="0">
                <a:latin typeface="Calibri"/>
                <a:cs typeface="Calibri"/>
              </a:rPr>
              <a:t> в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упаковке</a:t>
            </a:r>
            <a:r>
              <a:rPr lang="ru-RU" sz="1200" spc="-10" dirty="0">
                <a:latin typeface="Calibri"/>
                <a:cs typeface="Calibri"/>
              </a:rPr>
              <a:t>/картон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(ШхГхВ),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мм: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700х660х885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dirty="0" err="1">
                <a:latin typeface="Calibri"/>
                <a:cs typeface="Calibri"/>
              </a:rPr>
              <a:t>Вес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(нетто/брутто),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кг: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lang="ru-RU" sz="1200" spc="-35" dirty="0">
                <a:latin typeface="Calibri"/>
                <a:cs typeface="Calibri"/>
              </a:rPr>
              <a:t>45</a:t>
            </a:r>
            <a:r>
              <a:rPr sz="1200" spc="-10" dirty="0">
                <a:latin typeface="Calibri"/>
                <a:cs typeface="Calibri"/>
              </a:rPr>
              <a:t>/</a:t>
            </a:r>
            <a:r>
              <a:rPr lang="ru-RU" sz="1200" spc="-10" dirty="0">
                <a:latin typeface="Calibri"/>
                <a:cs typeface="Calibri"/>
              </a:rPr>
              <a:t>50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</a:t>
            </a:r>
            <a:r>
              <a:rPr lang="ru-RU" sz="1200" spc="-10" dirty="0">
                <a:solidFill>
                  <a:srgbClr val="FF0000"/>
                </a:solidFill>
                <a:latin typeface="Calibri"/>
                <a:cs typeface="Calibri"/>
              </a:rPr>
              <a:t> – </a:t>
            </a:r>
            <a:r>
              <a:rPr lang="ru-RU" sz="1200" b="1" spc="-10" dirty="0">
                <a:solidFill>
                  <a:srgbClr val="FF0000"/>
                </a:solidFill>
                <a:latin typeface="Calibri"/>
                <a:cs typeface="Calibri"/>
              </a:rPr>
              <a:t>3 года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E19262-7D3F-4E22-8140-3CDC9A3DFD8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8119" y="3808520"/>
            <a:ext cx="1964206" cy="2783560"/>
          </a:xfrm>
          <a:prstGeom prst="rect">
            <a:avLst/>
          </a:prstGeom>
        </p:spPr>
      </p:pic>
      <p:sp>
        <p:nvSpPr>
          <p:cNvPr id="12" name="object 2">
            <a:extLst>
              <a:ext uri="{FF2B5EF4-FFF2-40B4-BE49-F238E27FC236}">
                <a16:creationId xmlns:a16="http://schemas.microsoft.com/office/drawing/2014/main" id="{9162B1B3-9E92-4167-9595-F52903F5FEA0}"/>
              </a:ext>
            </a:extLst>
          </p:cNvPr>
          <p:cNvSpPr txBox="1"/>
          <p:nvPr/>
        </p:nvSpPr>
        <p:spPr>
          <a:xfrm>
            <a:off x="4726321" y="1348866"/>
            <a:ext cx="4559722" cy="50712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25" dirty="0" err="1">
                <a:latin typeface="Calibri"/>
                <a:cs typeface="Calibri"/>
              </a:rPr>
              <a:t>Отдельностоящая</a:t>
            </a:r>
            <a:r>
              <a:rPr lang="ru-RU" sz="1200" b="1" spc="15" dirty="0">
                <a:latin typeface="Calibri"/>
                <a:cs typeface="Calibri"/>
              </a:rPr>
              <a:t> </a:t>
            </a:r>
            <a:r>
              <a:rPr lang="ru-RU" sz="1200" b="1" spc="-10" dirty="0">
                <a:latin typeface="Calibri"/>
                <a:cs typeface="Calibri"/>
              </a:rPr>
              <a:t>стиральная машина </a:t>
            </a:r>
            <a:r>
              <a:rPr lang="en-US" sz="1200" b="1"/>
              <a:t>MARSELLA L 1025 VI</a:t>
            </a:r>
            <a:endParaRPr lang="ru-RU" sz="1200" b="1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55" dirty="0">
                <a:latin typeface="Calibri"/>
                <a:cs typeface="Calibri"/>
              </a:rPr>
              <a:t>Глубина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53 </a:t>
            </a: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см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1200</a:t>
            </a:r>
            <a:r>
              <a:rPr lang="ru-RU" sz="1200" b="1" spc="-3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об/мин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Загрузка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b="1" spc="-70" dirty="0">
                <a:solidFill>
                  <a:srgbClr val="0000FF"/>
                </a:solidFill>
                <a:latin typeface="Calibri"/>
                <a:cs typeface="Calibri"/>
              </a:rPr>
              <a:t>10,5 </a:t>
            </a: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кг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Класс</a:t>
            </a:r>
            <a:r>
              <a:rPr lang="ru-RU" sz="1200" spc="-8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энергопотребления</a:t>
            </a:r>
            <a:r>
              <a:rPr lang="ru-RU" sz="1200" spc="-20" dirty="0">
                <a:latin typeface="Calibri"/>
                <a:cs typeface="Calibri"/>
              </a:rPr>
              <a:t> </a:t>
            </a: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А++, стирки А, отжима В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Инверторный </a:t>
            </a:r>
            <a:r>
              <a:rPr lang="ru-RU" sz="1200" dirty="0">
                <a:latin typeface="Calibri"/>
                <a:cs typeface="Calibri"/>
              </a:rPr>
              <a:t>мотор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, </a:t>
            </a:r>
            <a:r>
              <a:rPr lang="ru-RU" sz="1200" spc="-20" dirty="0">
                <a:latin typeface="Calibri"/>
                <a:cs typeface="Calibri"/>
              </a:rPr>
              <a:t>привод</a:t>
            </a:r>
            <a:r>
              <a:rPr lang="ru-RU" sz="1200" b="1" spc="-20" dirty="0">
                <a:latin typeface="Calibri"/>
                <a:cs typeface="Calibri"/>
              </a:rPr>
              <a:t> </a:t>
            </a:r>
            <a:r>
              <a:rPr lang="ru-RU" sz="1200" spc="-20" dirty="0">
                <a:latin typeface="Calibri"/>
                <a:cs typeface="Calibri"/>
              </a:rPr>
              <a:t>ременной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LED</a:t>
            </a:r>
            <a:r>
              <a:rPr lang="ru-RU" sz="1200" b="1" spc="-6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дисплей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latin typeface="Calibri"/>
                <a:cs typeface="Calibri"/>
              </a:rPr>
              <a:t>14</a:t>
            </a:r>
            <a:r>
              <a:rPr lang="ru-RU" sz="1200" b="1" spc="-10" dirty="0">
                <a:latin typeface="Calibri"/>
                <a:cs typeface="Calibri"/>
              </a:rPr>
              <a:t> программ</a:t>
            </a:r>
            <a:r>
              <a:rPr lang="ru-RU" sz="1200" b="1" spc="-30" dirty="0">
                <a:solidFill>
                  <a:schemeClr val="accent1"/>
                </a:solidFill>
                <a:latin typeface="Calibri"/>
                <a:cs typeface="Calibri"/>
              </a:rPr>
              <a:t>: </a:t>
            </a:r>
            <a:r>
              <a:rPr lang="ru-RU" sz="1200" spc="-10" dirty="0">
                <a:latin typeface="Calibri"/>
                <a:cs typeface="Calibri"/>
              </a:rPr>
              <a:t>Стирка с паром, Хлопок холодная/20°С, Хлопок, Интенсив, Эко 40°С/60, Шерсть, Постельное белье, Верхняя одежда, Быстрая стирка 15 мин, Смешанная стирка/ ткани, Ручная стирка/Деликатная, Полоскание/отжим, Отжим, Очистка барабана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.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latin typeface="Calibri"/>
                <a:cs typeface="Calibri"/>
              </a:rPr>
              <a:t>Функции:</a:t>
            </a:r>
            <a:r>
              <a:rPr lang="ru-RU" sz="1200" dirty="0">
                <a:latin typeface="Calibri"/>
                <a:cs typeface="Calibri"/>
              </a:rPr>
              <a:t> Старт/Пауза, Регулировка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отжима/температуры</a:t>
            </a:r>
            <a:r>
              <a:rPr lang="ru-RU" sz="1200" spc="-2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стирки, Доп. полоскание, Авто взвешивание, </a:t>
            </a:r>
            <a:r>
              <a:rPr lang="ru-RU" sz="1200" dirty="0">
                <a:latin typeface="Calibri"/>
                <a:cs typeface="Calibri"/>
              </a:rPr>
              <a:t>Функция пара </a:t>
            </a:r>
            <a:r>
              <a:rPr lang="ru-RU" sz="1200" dirty="0" err="1">
                <a:latin typeface="Calibri"/>
                <a:cs typeface="Calibri"/>
              </a:rPr>
              <a:t>Steam</a:t>
            </a:r>
            <a:r>
              <a:rPr lang="ru-RU" sz="1200" dirty="0">
                <a:latin typeface="Calibri"/>
                <a:cs typeface="Calibri"/>
              </a:rPr>
              <a:t> Assist (1 программа), Дозагрузка белья, Функция очистки барабана, </a:t>
            </a:r>
            <a:r>
              <a:rPr lang="ru-RU" sz="1200" spc="-20" dirty="0">
                <a:latin typeface="Calibri"/>
                <a:cs typeface="Calibri"/>
              </a:rPr>
              <a:t>Отсрочка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старта,</a:t>
            </a:r>
            <a:r>
              <a:rPr lang="ru-RU" sz="1200" spc="-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звуковой</a:t>
            </a:r>
            <a:r>
              <a:rPr lang="ru-RU" sz="120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сигнал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Безопасность:</a:t>
            </a:r>
            <a:r>
              <a:rPr lang="ru-RU" sz="1200" b="1" spc="-4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контроль</a:t>
            </a:r>
            <a:r>
              <a:rPr lang="ru-RU" sz="1200" spc="-1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пенообразования/дисбаланса,</a:t>
            </a:r>
            <a:r>
              <a:rPr lang="ru-RU" sz="1200" spc="-30" dirty="0">
                <a:latin typeface="Calibri"/>
                <a:cs typeface="Calibri"/>
              </a:rPr>
              <a:t> Блокировка дверцы (</a:t>
            </a:r>
            <a:r>
              <a:rPr lang="en-US" sz="1200" spc="-30" dirty="0">
                <a:latin typeface="Calibri"/>
                <a:cs typeface="Calibri"/>
              </a:rPr>
              <a:t>PTC Lock)</a:t>
            </a:r>
            <a:r>
              <a:rPr lang="ru-RU" sz="1200" spc="-30" dirty="0">
                <a:latin typeface="Calibri"/>
                <a:cs typeface="Calibri"/>
              </a:rPr>
              <a:t>, Защита от протечек/перегрева, </a:t>
            </a:r>
            <a:r>
              <a:rPr lang="ru-RU" sz="1200" spc="-10" dirty="0">
                <a:latin typeface="Calibri"/>
                <a:cs typeface="Calibri"/>
              </a:rPr>
              <a:t>система</a:t>
            </a:r>
            <a:r>
              <a:rPr lang="ru-RU" sz="1200" spc="-4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обнаружения</a:t>
            </a:r>
            <a:r>
              <a:rPr lang="ru-RU" sz="1200" spc="-5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неисправностей,</a:t>
            </a:r>
            <a:r>
              <a:rPr lang="ru-RU" sz="1200" spc="-4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защита</a:t>
            </a:r>
            <a:r>
              <a:rPr lang="ru-RU" sz="1200" spc="-5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от</a:t>
            </a:r>
            <a:r>
              <a:rPr lang="ru-RU" sz="1200" spc="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детей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20" dirty="0">
                <a:latin typeface="Calibri"/>
                <a:cs typeface="Calibri"/>
              </a:rPr>
              <a:t>Уровень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шума</a:t>
            </a:r>
            <a:r>
              <a:rPr lang="ru-RU" sz="1200" spc="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(стирка/отжим):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58/74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spc="-25" dirty="0">
                <a:latin typeface="Calibri"/>
                <a:cs typeface="Calibri"/>
              </a:rPr>
              <a:t>дБ</a:t>
            </a: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Объём барабана - 61л</a:t>
            </a:r>
            <a:endParaRPr lang="ru-RU" sz="1200" spc="-25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Диаметр барабана -530мм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Цвет корпуса</a:t>
            </a:r>
            <a:r>
              <a:rPr lang="ru-RU" sz="1200" spc="-80" dirty="0">
                <a:latin typeface="Calibri"/>
                <a:cs typeface="Calibri"/>
              </a:rPr>
              <a:t> - </a:t>
            </a:r>
            <a:r>
              <a:rPr lang="ru-RU" sz="1200" spc="-10" dirty="0">
                <a:latin typeface="Calibri"/>
                <a:cs typeface="Calibri"/>
              </a:rPr>
              <a:t>белый/цвет двери люка - чёрный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Размеры</a:t>
            </a:r>
            <a:r>
              <a:rPr lang="ru-RU" sz="1200" spc="-2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без</a:t>
            </a:r>
            <a:r>
              <a:rPr lang="ru-RU" sz="1200" spc="-2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упаковки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spc="-20" dirty="0">
                <a:latin typeface="Calibri"/>
                <a:cs typeface="Calibri"/>
              </a:rPr>
              <a:t>(</a:t>
            </a:r>
            <a:r>
              <a:rPr lang="ru-RU" sz="1200" spc="-20" dirty="0" err="1">
                <a:latin typeface="Calibri"/>
                <a:cs typeface="Calibri"/>
              </a:rPr>
              <a:t>ШхГхВ</a:t>
            </a:r>
            <a:r>
              <a:rPr lang="ru-RU" sz="1200" spc="-20" dirty="0">
                <a:latin typeface="Calibri"/>
                <a:cs typeface="Calibri"/>
              </a:rPr>
              <a:t>),</a:t>
            </a:r>
            <a:r>
              <a:rPr lang="ru-RU" sz="1200" spc="-6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мм: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600х530х840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Размеры</a:t>
            </a:r>
            <a:r>
              <a:rPr lang="ru-RU" sz="1200" dirty="0">
                <a:latin typeface="Calibri"/>
                <a:cs typeface="Calibri"/>
              </a:rPr>
              <a:t> в</a:t>
            </a:r>
            <a:r>
              <a:rPr lang="ru-RU" sz="1200" spc="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упаковке/картон </a:t>
            </a:r>
            <a:r>
              <a:rPr lang="ru-RU" sz="1200" spc="-20" dirty="0">
                <a:latin typeface="Calibri"/>
                <a:cs typeface="Calibri"/>
              </a:rPr>
              <a:t>(</a:t>
            </a:r>
            <a:r>
              <a:rPr lang="ru-RU" sz="1200" spc="-20" dirty="0" err="1">
                <a:latin typeface="Calibri"/>
                <a:cs typeface="Calibri"/>
              </a:rPr>
              <a:t>ШхГхВ</a:t>
            </a:r>
            <a:r>
              <a:rPr lang="ru-RU" sz="1200" spc="-20" dirty="0">
                <a:latin typeface="Calibri"/>
                <a:cs typeface="Calibri"/>
              </a:rPr>
              <a:t>),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мм:</a:t>
            </a:r>
            <a:r>
              <a:rPr lang="ru-RU" sz="1200" spc="-20" dirty="0">
                <a:latin typeface="Calibri"/>
                <a:cs typeface="Calibri"/>
              </a:rPr>
              <a:t> </a:t>
            </a:r>
            <a:r>
              <a:rPr lang="en-US" sz="1200" spc="-10" dirty="0">
                <a:latin typeface="Calibri"/>
                <a:cs typeface="Calibri"/>
              </a:rPr>
              <a:t>630x590x870</a:t>
            </a:r>
            <a:endParaRPr lang="ru-RU" sz="1200" spc="-1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Вес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(нетто/брутто),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кг:</a:t>
            </a:r>
            <a:r>
              <a:rPr lang="ru-RU" sz="1200" spc="-35" dirty="0">
                <a:latin typeface="Calibri"/>
                <a:cs typeface="Calibri"/>
              </a:rPr>
              <a:t> 63</a:t>
            </a:r>
            <a:r>
              <a:rPr lang="ru-RU" sz="1200" spc="-10" dirty="0">
                <a:latin typeface="Calibri"/>
                <a:cs typeface="Calibri"/>
              </a:rPr>
              <a:t>/64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 – 3 года</a:t>
            </a:r>
            <a:endParaRPr lang="ru-RU" sz="1200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87395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07887" y="1348866"/>
            <a:ext cx="4162148" cy="50712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25" dirty="0" err="1">
                <a:latin typeface="Calibri"/>
                <a:cs typeface="Calibri"/>
              </a:rPr>
              <a:t>Отдельностоящая</a:t>
            </a:r>
            <a:r>
              <a:rPr lang="ru-RU" sz="1200" b="1" spc="15" dirty="0">
                <a:latin typeface="Calibri"/>
                <a:cs typeface="Calibri"/>
              </a:rPr>
              <a:t> </a:t>
            </a:r>
            <a:r>
              <a:rPr lang="ru-RU" sz="1200" b="1" spc="-10" dirty="0">
                <a:latin typeface="Calibri"/>
                <a:cs typeface="Calibri"/>
              </a:rPr>
              <a:t>стиральная машина </a:t>
            </a:r>
            <a:r>
              <a:rPr lang="en-US" sz="1200" b="1" spc="-10" dirty="0">
                <a:latin typeface="Calibri"/>
                <a:cs typeface="Calibri"/>
              </a:rPr>
              <a:t>ALBA LA 10754 VI</a:t>
            </a:r>
            <a:endParaRPr lang="ru-RU" sz="1200" b="1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55" dirty="0">
                <a:latin typeface="Calibri"/>
                <a:cs typeface="Calibri"/>
              </a:rPr>
              <a:t>Глубина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60 </a:t>
            </a: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см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1400</a:t>
            </a:r>
            <a:r>
              <a:rPr lang="ru-RU" sz="1200" b="1" spc="-3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об/мин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Загрузка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b="1" spc="-70" dirty="0">
                <a:solidFill>
                  <a:srgbClr val="0000FF"/>
                </a:solidFill>
                <a:latin typeface="Calibri"/>
                <a:cs typeface="Calibri"/>
              </a:rPr>
              <a:t>10,5 </a:t>
            </a: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кг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Класс</a:t>
            </a:r>
            <a:r>
              <a:rPr lang="ru-RU" sz="1200" spc="-8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энергопотребления</a:t>
            </a:r>
            <a:r>
              <a:rPr lang="ru-RU" sz="1200" spc="-20" dirty="0">
                <a:latin typeface="Calibri"/>
                <a:cs typeface="Calibri"/>
              </a:rPr>
              <a:t> </a:t>
            </a: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А+++, стирки А, отжима В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Инверторный</a:t>
            </a: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 мотор </a:t>
            </a:r>
            <a:r>
              <a:rPr lang="ru-RU" sz="1200" spc="-20" dirty="0">
                <a:latin typeface="Calibri"/>
                <a:cs typeface="Calibri"/>
              </a:rPr>
              <a:t>(привод ременной)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LED</a:t>
            </a:r>
            <a:r>
              <a:rPr lang="ru-RU" sz="1200" b="1" spc="-6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дисплей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latin typeface="Calibri"/>
                <a:cs typeface="Calibri"/>
              </a:rPr>
              <a:t>15</a:t>
            </a:r>
            <a:r>
              <a:rPr lang="ru-RU" sz="1200" b="1" spc="-10" dirty="0">
                <a:latin typeface="Calibri"/>
                <a:cs typeface="Calibri"/>
              </a:rPr>
              <a:t> программ</a:t>
            </a:r>
            <a:r>
              <a:rPr lang="ru-RU" sz="1200" b="1" spc="-3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lang="ru-RU" sz="1200" spc="-10" dirty="0">
                <a:solidFill>
                  <a:srgbClr val="0000FF"/>
                </a:solidFill>
                <a:latin typeface="Calibri"/>
                <a:cs typeface="Calibri"/>
              </a:rPr>
              <a:t>(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Интенсивная (с паром), </a:t>
            </a:r>
            <a:r>
              <a:rPr lang="ru-RU" sz="1200" b="1" spc="-10" dirty="0" err="1">
                <a:solidFill>
                  <a:srgbClr val="0000FF"/>
                </a:solidFill>
                <a:latin typeface="Calibri"/>
                <a:cs typeface="Calibri"/>
              </a:rPr>
              <a:t>Антиаллергия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, Пост. бельё с паром, ЭКО  40°С/60), Быстрая стирка 15мин/42мин, Детская одежда с паром…)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Очистка барабана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Регулировка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отжима/температуры</a:t>
            </a:r>
            <a:r>
              <a:rPr lang="ru-RU" sz="1200" spc="-2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стирки, Дополнительное полоскание (возможность выбора кол-ва циклов полоскания).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Функция пара </a:t>
            </a:r>
            <a:r>
              <a:rPr lang="ru-RU" sz="1200" dirty="0" err="1">
                <a:latin typeface="Calibri"/>
                <a:cs typeface="Calibri"/>
              </a:rPr>
              <a:t>Steam</a:t>
            </a:r>
            <a:r>
              <a:rPr lang="ru-RU" sz="1200" dirty="0">
                <a:latin typeface="Calibri"/>
                <a:cs typeface="Calibri"/>
              </a:rPr>
              <a:t> Assist (5 программ)</a:t>
            </a: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200" spc="-20" dirty="0">
                <a:latin typeface="Calibri"/>
                <a:cs typeface="Calibri"/>
              </a:rPr>
              <a:t>Отсрочка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старта,</a:t>
            </a:r>
            <a:r>
              <a:rPr lang="ru-RU" sz="1200" spc="-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звуковой</a:t>
            </a:r>
            <a:r>
              <a:rPr lang="ru-RU" sz="120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сигнал</a:t>
            </a:r>
            <a:endParaRPr lang="ru-RU" sz="1200" dirty="0">
              <a:latin typeface="Calibri"/>
              <a:cs typeface="Calibri"/>
            </a:endParaRP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Отображение цикла стирки, Старт/пауза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Безопасность</a:t>
            </a:r>
            <a:r>
              <a:rPr lang="ru-RU" sz="1200" b="1" spc="-10" dirty="0">
                <a:solidFill>
                  <a:srgbClr val="0070C0"/>
                </a:solidFill>
                <a:latin typeface="Calibri"/>
                <a:cs typeface="Calibri"/>
              </a:rPr>
              <a:t>:</a:t>
            </a:r>
            <a:r>
              <a:rPr lang="ru-RU" sz="1200" b="1" spc="-4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контроль</a:t>
            </a:r>
            <a:r>
              <a:rPr lang="ru-RU" sz="1200" spc="-1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пенообразования,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контроль дисбаланса,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система</a:t>
            </a:r>
            <a:r>
              <a:rPr lang="ru-RU" sz="1200" b="1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обнаружения</a:t>
            </a:r>
            <a:r>
              <a:rPr lang="ru-RU" sz="1200" b="1" spc="-5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неисправностей,</a:t>
            </a:r>
            <a:r>
              <a:rPr lang="ru-RU" sz="1200" b="1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защита</a:t>
            </a:r>
            <a:r>
              <a:rPr lang="ru-RU" sz="1200" b="1" spc="-5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от</a:t>
            </a:r>
            <a:r>
              <a:rPr lang="ru-RU" sz="1200" b="1" spc="1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детей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20" dirty="0">
                <a:latin typeface="Calibri"/>
                <a:cs typeface="Calibri"/>
              </a:rPr>
              <a:t>Уровень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шума</a:t>
            </a:r>
            <a:r>
              <a:rPr lang="ru-RU" sz="1200" spc="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(стирка/отжим):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60/76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spc="-25" dirty="0">
                <a:latin typeface="Calibri"/>
                <a:cs typeface="Calibri"/>
              </a:rPr>
              <a:t>дБ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Цвет корпуса</a:t>
            </a:r>
            <a:r>
              <a:rPr lang="ru-RU" sz="1200" spc="-80" dirty="0">
                <a:latin typeface="Calibri"/>
                <a:cs typeface="Calibri"/>
              </a:rPr>
              <a:t> - </a:t>
            </a:r>
            <a:r>
              <a:rPr lang="ru-RU" sz="1200" spc="-10" dirty="0">
                <a:latin typeface="Calibri"/>
                <a:cs typeface="Calibri"/>
              </a:rPr>
              <a:t>белый/цвет двери люка - чёрный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Размеры</a:t>
            </a:r>
            <a:r>
              <a:rPr lang="ru-RU" sz="1200" spc="-2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без</a:t>
            </a:r>
            <a:r>
              <a:rPr lang="ru-RU" sz="1200" spc="-2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упаковки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spc="-20" dirty="0">
                <a:latin typeface="Calibri"/>
                <a:cs typeface="Calibri"/>
              </a:rPr>
              <a:t>(</a:t>
            </a:r>
            <a:r>
              <a:rPr lang="ru-RU" sz="1200" spc="-20" dirty="0" err="1">
                <a:latin typeface="Calibri"/>
                <a:cs typeface="Calibri"/>
              </a:rPr>
              <a:t>ШхГхВ</a:t>
            </a:r>
            <a:r>
              <a:rPr lang="ru-RU" sz="1200" spc="-20" dirty="0">
                <a:latin typeface="Calibri"/>
                <a:cs typeface="Calibri"/>
              </a:rPr>
              <a:t>),</a:t>
            </a:r>
            <a:r>
              <a:rPr lang="ru-RU" sz="1200" spc="-6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мм: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en-US" sz="1200" spc="-10" dirty="0">
                <a:latin typeface="Calibri"/>
                <a:cs typeface="Calibri"/>
              </a:rPr>
              <a:t>595</a:t>
            </a:r>
            <a:r>
              <a:rPr lang="ru-RU" sz="1200" spc="-10" dirty="0">
                <a:latin typeface="Calibri"/>
                <a:cs typeface="Calibri"/>
              </a:rPr>
              <a:t>*</a:t>
            </a:r>
            <a:r>
              <a:rPr lang="en-US" sz="1200" spc="-10" dirty="0">
                <a:latin typeface="Calibri"/>
                <a:cs typeface="Calibri"/>
              </a:rPr>
              <a:t>600</a:t>
            </a:r>
            <a:r>
              <a:rPr lang="ru-RU" sz="1200" spc="-10" dirty="0">
                <a:latin typeface="Calibri"/>
                <a:cs typeface="Calibri"/>
              </a:rPr>
              <a:t>*</a:t>
            </a:r>
            <a:r>
              <a:rPr lang="en-US" sz="1200" spc="-10" dirty="0">
                <a:latin typeface="Calibri"/>
                <a:cs typeface="Calibri"/>
              </a:rPr>
              <a:t>850</a:t>
            </a:r>
            <a:endParaRPr lang="ru-RU" sz="1200" spc="-1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Размеры</a:t>
            </a:r>
            <a:r>
              <a:rPr lang="ru-RU" sz="1200" dirty="0">
                <a:latin typeface="Calibri"/>
                <a:cs typeface="Calibri"/>
              </a:rPr>
              <a:t> в</a:t>
            </a:r>
            <a:r>
              <a:rPr lang="ru-RU" sz="1200" spc="1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упаковке/картон </a:t>
            </a:r>
            <a:r>
              <a:rPr lang="ru-RU" sz="1200" spc="-20" dirty="0">
                <a:latin typeface="Calibri"/>
                <a:cs typeface="Calibri"/>
              </a:rPr>
              <a:t>(</a:t>
            </a:r>
            <a:r>
              <a:rPr lang="ru-RU" sz="1200" spc="-20" dirty="0" err="1">
                <a:latin typeface="Calibri"/>
                <a:cs typeface="Calibri"/>
              </a:rPr>
              <a:t>ШхГхВ</a:t>
            </a:r>
            <a:r>
              <a:rPr lang="ru-RU" sz="1200" spc="-20" dirty="0">
                <a:latin typeface="Calibri"/>
                <a:cs typeface="Calibri"/>
              </a:rPr>
              <a:t>),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мм:</a:t>
            </a:r>
            <a:r>
              <a:rPr lang="ru-RU" sz="1200" spc="-2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660x615x890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Вес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(нетто/брутто),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кг:</a:t>
            </a:r>
            <a:r>
              <a:rPr lang="ru-RU" sz="1200" spc="-35" dirty="0">
                <a:latin typeface="Calibri"/>
                <a:cs typeface="Calibri"/>
              </a:rPr>
              <a:t> 73</a:t>
            </a:r>
            <a:r>
              <a:rPr lang="ru-RU" sz="1200" spc="-10" dirty="0">
                <a:latin typeface="Calibri"/>
                <a:cs typeface="Calibri"/>
              </a:rPr>
              <a:t>/77</a:t>
            </a:r>
          </a:p>
          <a:p>
            <a:pPr marL="240665" indent="-227965"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Гарантия – 3 года</a:t>
            </a:r>
            <a:endParaRPr lang="ru-RU" sz="1400" spc="-10" dirty="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30840" y="54864"/>
            <a:ext cx="1645919" cy="53035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8713" y="-18188"/>
            <a:ext cx="8253825" cy="956672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dirty="0"/>
              <a:t> </a:t>
            </a:r>
            <a:r>
              <a:rPr lang="en-US" sz="2800" b="1" dirty="0">
                <a:latin typeface="+mn-lt"/>
              </a:rPr>
              <a:t>DTD 1016 H </a:t>
            </a:r>
            <a:r>
              <a:rPr lang="en-US" sz="2800" b="1" dirty="0" err="1">
                <a:latin typeface="+mn-lt"/>
              </a:rPr>
              <a:t>Lanso</a:t>
            </a:r>
            <a:r>
              <a:rPr lang="en-US" sz="2800" b="1" dirty="0">
                <a:latin typeface="+mn-lt"/>
              </a:rPr>
              <a:t> </a:t>
            </a:r>
            <a:r>
              <a:rPr lang="ru-RU" sz="2800" b="1" dirty="0">
                <a:latin typeface="+mn-lt"/>
              </a:rPr>
              <a:t>+ </a:t>
            </a:r>
            <a:r>
              <a:rPr lang="en-US" sz="2800" b="1" dirty="0">
                <a:latin typeface="+mn-lt"/>
              </a:rPr>
              <a:t>ALBA LA 10754 VI</a:t>
            </a:r>
            <a:br>
              <a:rPr lang="ru-RU" sz="2800" b="1" dirty="0">
                <a:latin typeface="+mn-lt"/>
              </a:rPr>
            </a:br>
            <a:r>
              <a:rPr lang="ru-RU" sz="2800" b="1" dirty="0">
                <a:latin typeface="+mn-lt"/>
              </a:rPr>
              <a:t>+ </a:t>
            </a:r>
            <a:r>
              <a:rPr lang="ru-RU" sz="2800" b="1" dirty="0" err="1">
                <a:latin typeface="+mn-lt"/>
              </a:rPr>
              <a:t>соед</a:t>
            </a:r>
            <a:r>
              <a:rPr lang="ru-RU" sz="2800" b="1" dirty="0">
                <a:latin typeface="+mn-lt"/>
              </a:rPr>
              <a:t>/кит </a:t>
            </a:r>
            <a:r>
              <a:rPr lang="en-US" sz="2800" b="1" dirty="0">
                <a:latin typeface="+mn-lt"/>
              </a:rPr>
              <a:t>DSKS0</a:t>
            </a:r>
            <a:r>
              <a:rPr lang="ru-RU" sz="2800" b="1" dirty="0">
                <a:latin typeface="+mn-lt"/>
              </a:rPr>
              <a:t>70 = в колонну</a:t>
            </a:r>
            <a:endParaRPr sz="2800" b="1" spc="-10" dirty="0">
              <a:latin typeface="+mn-lt"/>
            </a:endParaRPr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4A6DCE7F-2489-4281-8744-AE2B2AFC870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sp>
        <p:nvSpPr>
          <p:cNvPr id="14" name="object 2">
            <a:extLst>
              <a:ext uri="{FF2B5EF4-FFF2-40B4-BE49-F238E27FC236}">
                <a16:creationId xmlns:a16="http://schemas.microsoft.com/office/drawing/2014/main" id="{1EC1C15E-9CC4-4191-96B4-2C8146F6CBB3}"/>
              </a:ext>
            </a:extLst>
          </p:cNvPr>
          <p:cNvSpPr txBox="1"/>
          <p:nvPr/>
        </p:nvSpPr>
        <p:spPr>
          <a:xfrm>
            <a:off x="310718" y="1348866"/>
            <a:ext cx="4225772" cy="54816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sz="1200" b="1" spc="-25" dirty="0" err="1">
                <a:latin typeface="Calibri"/>
                <a:cs typeface="Calibri"/>
              </a:rPr>
              <a:t>Отдельностоящая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lang="ru-RU" sz="1200" b="1" spc="-10" dirty="0">
                <a:latin typeface="Calibri"/>
                <a:cs typeface="Calibri"/>
              </a:rPr>
              <a:t>сушильная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-10" dirty="0" err="1">
                <a:latin typeface="Calibri"/>
                <a:cs typeface="Calibri"/>
              </a:rPr>
              <a:t>машина</a:t>
            </a:r>
            <a:r>
              <a:rPr lang="ru-RU" sz="1200" b="1" spc="-10" dirty="0">
                <a:latin typeface="Calibri"/>
                <a:cs typeface="Calibri"/>
              </a:rPr>
              <a:t> </a:t>
            </a:r>
            <a:r>
              <a:rPr lang="en-US" sz="1200" b="1" spc="-10" dirty="0">
                <a:latin typeface="Calibri"/>
                <a:cs typeface="Calibri"/>
              </a:rPr>
              <a:t>DTD </a:t>
            </a:r>
            <a:r>
              <a:rPr lang="en-US" sz="1200" b="1" spc="-10" dirty="0" err="1">
                <a:latin typeface="Calibri"/>
                <a:cs typeface="Calibri"/>
              </a:rPr>
              <a:t>DTD</a:t>
            </a:r>
            <a:r>
              <a:rPr lang="en-US" sz="1200" b="1" spc="-10" dirty="0">
                <a:latin typeface="Calibri"/>
                <a:cs typeface="Calibri"/>
              </a:rPr>
              <a:t> 1016 H </a:t>
            </a:r>
            <a:r>
              <a:rPr lang="en-US" sz="1200" b="1" spc="-10" dirty="0" err="1">
                <a:latin typeface="Calibri"/>
                <a:cs typeface="Calibri"/>
              </a:rPr>
              <a:t>Lanso</a:t>
            </a:r>
            <a:endParaRPr sz="1200" b="1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100" spc="-55" dirty="0">
                <a:latin typeface="Calibri"/>
                <a:cs typeface="Calibri"/>
              </a:rPr>
              <a:t>Глубина</a:t>
            </a:r>
            <a:r>
              <a:rPr lang="ru-RU" sz="1100" spc="-70" dirty="0">
                <a:latin typeface="Calibri"/>
                <a:cs typeface="Calibri"/>
              </a:rPr>
              <a:t> </a:t>
            </a:r>
            <a:r>
              <a:rPr lang="ru-RU" sz="1100" b="1" spc="-10" dirty="0">
                <a:solidFill>
                  <a:srgbClr val="0000FF"/>
                </a:solidFill>
                <a:latin typeface="Calibri"/>
                <a:cs typeface="Calibri"/>
              </a:rPr>
              <a:t>61,7 </a:t>
            </a:r>
            <a:r>
              <a:rPr lang="ru-RU" sz="1100" b="1" spc="-25" dirty="0">
                <a:solidFill>
                  <a:srgbClr val="0000FF"/>
                </a:solidFill>
                <a:latin typeface="Calibri"/>
                <a:cs typeface="Calibri"/>
              </a:rPr>
              <a:t>см</a:t>
            </a:r>
            <a:endParaRPr lang="ru-RU" sz="11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100" b="1" spc="-20" dirty="0" err="1">
                <a:latin typeface="Calibri"/>
                <a:cs typeface="Calibri"/>
              </a:rPr>
              <a:t>Фрониальная</a:t>
            </a:r>
            <a:r>
              <a:rPr lang="ru-RU" sz="1100" b="1" spc="-20" dirty="0">
                <a:latin typeface="Calibri"/>
                <a:cs typeface="Calibri"/>
              </a:rPr>
              <a:t> загрузка</a:t>
            </a:r>
            <a:endParaRPr lang="ru-RU" sz="11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100" spc="-10" dirty="0">
                <a:latin typeface="Calibri"/>
                <a:cs typeface="Calibri"/>
              </a:rPr>
              <a:t>Загрузка</a:t>
            </a:r>
            <a:r>
              <a:rPr lang="ru-RU" sz="1100" spc="-70" dirty="0">
                <a:latin typeface="Calibri"/>
                <a:cs typeface="Calibri"/>
              </a:rPr>
              <a:t> </a:t>
            </a:r>
            <a:r>
              <a:rPr lang="ru-RU" sz="1100" b="1" spc="-70" dirty="0">
                <a:solidFill>
                  <a:srgbClr val="0000FF"/>
                </a:solidFill>
                <a:latin typeface="Calibri"/>
                <a:cs typeface="Calibri"/>
              </a:rPr>
              <a:t>10 </a:t>
            </a:r>
            <a:r>
              <a:rPr lang="ru-RU" sz="1100" b="1" spc="-25" dirty="0">
                <a:solidFill>
                  <a:srgbClr val="0000FF"/>
                </a:solidFill>
                <a:latin typeface="Calibri"/>
                <a:cs typeface="Calibri"/>
              </a:rPr>
              <a:t>кг</a:t>
            </a:r>
            <a:endParaRPr lang="ru-RU" sz="11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lang="ru-RU" sz="1100" spc="-10" dirty="0">
                <a:latin typeface="Calibri"/>
                <a:cs typeface="Calibri"/>
              </a:rPr>
              <a:t>Класс</a:t>
            </a:r>
            <a:r>
              <a:rPr lang="ru-RU" sz="1100" spc="-80" dirty="0">
                <a:latin typeface="Calibri"/>
                <a:cs typeface="Calibri"/>
              </a:rPr>
              <a:t> </a:t>
            </a:r>
            <a:r>
              <a:rPr lang="ru-RU" sz="1100" spc="-10" dirty="0">
                <a:latin typeface="Calibri"/>
                <a:cs typeface="Calibri"/>
              </a:rPr>
              <a:t>энергопотребления</a:t>
            </a:r>
            <a:r>
              <a:rPr lang="ru-RU" sz="1100" spc="-20" dirty="0">
                <a:latin typeface="Calibri"/>
                <a:cs typeface="Calibri"/>
              </a:rPr>
              <a:t> </a:t>
            </a:r>
            <a:r>
              <a:rPr lang="ru-RU" sz="1100" b="1" spc="-20" dirty="0">
                <a:solidFill>
                  <a:srgbClr val="0000FF"/>
                </a:solidFill>
                <a:latin typeface="Calibri"/>
                <a:cs typeface="Calibri"/>
              </a:rPr>
              <a:t>А++</a:t>
            </a:r>
            <a:endParaRPr lang="ru-RU" sz="11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100" b="1" dirty="0">
                <a:solidFill>
                  <a:srgbClr val="0000FF"/>
                </a:solidFill>
                <a:latin typeface="Calibri"/>
                <a:cs typeface="Calibri"/>
              </a:rPr>
              <a:t>LED</a:t>
            </a:r>
            <a:r>
              <a:rPr lang="ru-RU" sz="1100" b="1" spc="-6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100" b="1" spc="-10" dirty="0">
                <a:solidFill>
                  <a:srgbClr val="0000FF"/>
                </a:solidFill>
                <a:latin typeface="Calibri"/>
                <a:cs typeface="Calibri"/>
              </a:rPr>
              <a:t>дисплей, подсветка барабана</a:t>
            </a: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100" b="1" spc="-10" dirty="0">
                <a:solidFill>
                  <a:srgbClr val="0000FF"/>
                </a:solidFill>
                <a:latin typeface="Calibri"/>
                <a:cs typeface="Calibri"/>
              </a:rPr>
              <a:t>Тепловой насос</a:t>
            </a:r>
            <a:endParaRPr lang="ru-RU" sz="11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100" b="1" dirty="0">
                <a:solidFill>
                  <a:srgbClr val="0000FF"/>
                </a:solidFill>
                <a:latin typeface="Calibri"/>
                <a:cs typeface="Calibri"/>
              </a:rPr>
              <a:t>15</a:t>
            </a:r>
            <a:r>
              <a:rPr lang="ru-RU" sz="1100" b="1" spc="-10" dirty="0">
                <a:solidFill>
                  <a:srgbClr val="0000FF"/>
                </a:solidFill>
                <a:latin typeface="Calibri"/>
                <a:cs typeface="Calibri"/>
              </a:rPr>
              <a:t> программ</a:t>
            </a:r>
            <a:r>
              <a:rPr lang="ru-RU" sz="1100" b="1" spc="-10" dirty="0">
                <a:latin typeface="Calibri"/>
                <a:cs typeface="Calibri"/>
              </a:rPr>
              <a:t>: </a:t>
            </a:r>
            <a:r>
              <a:rPr lang="ru-RU" sz="1100" spc="-10" dirty="0">
                <a:latin typeface="Calibri"/>
                <a:cs typeface="Calibri"/>
              </a:rPr>
              <a:t>пуховые вещи, освежить,  рубашки, смешанные ткани, детская/спортивная одежда, полотенца, гигиена, постельное бельё, тёплая, деликатная, Эко, удаление шерсти, сушка по времени, Air </a:t>
            </a:r>
            <a:r>
              <a:rPr lang="ru-RU" sz="1100" spc="-10" dirty="0" err="1">
                <a:latin typeface="Calibri"/>
                <a:cs typeface="Calibri"/>
              </a:rPr>
              <a:t>wash</a:t>
            </a:r>
            <a:r>
              <a:rPr lang="ru-RU" sz="1100" spc="-10" dirty="0">
                <a:latin typeface="Calibri"/>
                <a:cs typeface="Calibri"/>
              </a:rPr>
              <a:t> (сухая чистка)</a:t>
            </a:r>
            <a:endParaRPr lang="ru-RU" sz="1100" spc="-1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100" b="1" spc="-10" dirty="0">
                <a:latin typeface="Calibri"/>
                <a:cs typeface="Calibri"/>
              </a:rPr>
              <a:t>Функции: </a:t>
            </a:r>
            <a:r>
              <a:rPr lang="ru-RU" sz="1100" spc="-10" dirty="0">
                <a:latin typeface="Calibri"/>
                <a:cs typeface="Calibri"/>
              </a:rPr>
              <a:t>Индикатор заполнения фильтра, Индикатор лотка для воды, Выбор задачи сушки, 4 уровня сушки (под утюг, в шкаф, в шкаф+, экстра), Отсрочка запуска (1-23ч), Дозагрузка белья, Регулирование времени сушки, Звуковой сигнал, Сушка по времени, Деликатная сушка, Легкое глаженье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100" b="1" spc="-10" dirty="0">
                <a:latin typeface="Calibri"/>
                <a:cs typeface="Calibri"/>
              </a:rPr>
              <a:t>Безопасность:</a:t>
            </a:r>
            <a:r>
              <a:rPr lang="ru-RU" sz="1100" b="1" spc="-45" dirty="0">
                <a:latin typeface="Calibri"/>
                <a:cs typeface="Calibri"/>
              </a:rPr>
              <a:t> </a:t>
            </a:r>
            <a:r>
              <a:rPr lang="ru-RU" sz="1100" spc="-10" dirty="0">
                <a:latin typeface="Calibri"/>
                <a:cs typeface="Calibri"/>
              </a:rPr>
              <a:t>защита</a:t>
            </a:r>
            <a:r>
              <a:rPr lang="ru-RU" sz="1100" spc="-55" dirty="0">
                <a:latin typeface="Calibri"/>
                <a:cs typeface="Calibri"/>
              </a:rPr>
              <a:t> </a:t>
            </a:r>
            <a:r>
              <a:rPr lang="ru-RU" sz="1100" dirty="0">
                <a:latin typeface="Calibri"/>
                <a:cs typeface="Calibri"/>
              </a:rPr>
              <a:t>от</a:t>
            </a:r>
            <a:r>
              <a:rPr lang="ru-RU" sz="1100" spc="10" dirty="0">
                <a:latin typeface="Calibri"/>
                <a:cs typeface="Calibri"/>
              </a:rPr>
              <a:t> </a:t>
            </a:r>
            <a:r>
              <a:rPr lang="ru-RU" sz="1100" spc="-10" dirty="0">
                <a:latin typeface="Calibri"/>
                <a:cs typeface="Calibri"/>
              </a:rPr>
              <a:t>детей, блокировка панели управления, зашита от перегрева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100" b="1" spc="-10" dirty="0" err="1">
                <a:latin typeface="Calibri"/>
                <a:cs typeface="Calibri"/>
              </a:rPr>
              <a:t>Доп</a:t>
            </a:r>
            <a:r>
              <a:rPr lang="ru-RU" sz="1100" b="1" spc="-10" dirty="0">
                <a:latin typeface="Calibri"/>
                <a:cs typeface="Calibri"/>
              </a:rPr>
              <a:t>/комплектация: </a:t>
            </a:r>
            <a:r>
              <a:rPr lang="ru-RU" sz="1100" spc="-10" dirty="0">
                <a:latin typeface="Calibri"/>
                <a:cs typeface="Calibri"/>
              </a:rPr>
              <a:t>Пластиковая полка для сушки обуви, фильтр для удаления ворсинок</a:t>
            </a:r>
            <a:r>
              <a:rPr lang="ru-RU" sz="1100" spc="-10" dirty="0">
                <a:solidFill>
                  <a:srgbClr val="0000FF"/>
                </a:solidFill>
                <a:latin typeface="Calibri"/>
                <a:cs typeface="Calibri"/>
              </a:rPr>
              <a:t>, </a:t>
            </a:r>
            <a:r>
              <a:rPr lang="ru-RU" sz="1100" b="1" spc="-10" dirty="0" err="1">
                <a:solidFill>
                  <a:srgbClr val="0000FF"/>
                </a:solidFill>
                <a:latin typeface="Calibri"/>
                <a:cs typeface="Calibri"/>
              </a:rPr>
              <a:t>Соед</a:t>
            </a:r>
            <a:r>
              <a:rPr lang="ru-RU" sz="1100" b="1" spc="-10" dirty="0">
                <a:solidFill>
                  <a:srgbClr val="0000FF"/>
                </a:solidFill>
                <a:latin typeface="Calibri"/>
                <a:cs typeface="Calibri"/>
              </a:rPr>
              <a:t>/кит с полкой DSKS070 </a:t>
            </a:r>
            <a:r>
              <a:rPr lang="ru-RU" sz="1100" b="1" spc="-10" dirty="0">
                <a:latin typeface="Calibri"/>
                <a:cs typeface="Calibri"/>
              </a:rPr>
              <a:t>для установки в колонну.</a:t>
            </a:r>
          </a:p>
          <a:p>
            <a:pPr marL="241300" marR="508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100" dirty="0">
                <a:latin typeface="Calibri"/>
                <a:cs typeface="Calibri"/>
              </a:rPr>
              <a:t>Материал барабана - </a:t>
            </a:r>
            <a:r>
              <a:rPr lang="ru-RU" sz="1100" b="1" dirty="0">
                <a:latin typeface="Calibri"/>
                <a:cs typeface="Calibri"/>
              </a:rPr>
              <a:t>нержавеющая сталь STS</a:t>
            </a: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100" spc="-20" dirty="0">
                <a:latin typeface="Calibri"/>
                <a:cs typeface="Calibri"/>
              </a:rPr>
              <a:t>Уровень</a:t>
            </a:r>
            <a:r>
              <a:rPr lang="ru-RU" sz="1100" spc="-65" dirty="0">
                <a:latin typeface="Calibri"/>
                <a:cs typeface="Calibri"/>
              </a:rPr>
              <a:t> </a:t>
            </a:r>
            <a:r>
              <a:rPr lang="ru-RU" sz="1100" dirty="0">
                <a:latin typeface="Calibri"/>
                <a:cs typeface="Calibri"/>
              </a:rPr>
              <a:t>шума</a:t>
            </a:r>
            <a:r>
              <a:rPr lang="ru-RU" sz="1100" spc="10" dirty="0">
                <a:latin typeface="Calibri"/>
                <a:cs typeface="Calibri"/>
              </a:rPr>
              <a:t>:</a:t>
            </a:r>
            <a:r>
              <a:rPr lang="ru-RU" sz="1100" spc="-50" dirty="0">
                <a:latin typeface="Calibri"/>
                <a:cs typeface="Calibri"/>
              </a:rPr>
              <a:t> 66 </a:t>
            </a:r>
            <a:r>
              <a:rPr lang="ru-RU" sz="1100" spc="-25" dirty="0">
                <a:latin typeface="Calibri"/>
                <a:cs typeface="Calibri"/>
              </a:rPr>
              <a:t>дБ</a:t>
            </a:r>
            <a:endParaRPr lang="ru-RU" sz="11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100" dirty="0">
                <a:latin typeface="Calibri"/>
                <a:cs typeface="Calibri"/>
              </a:rPr>
              <a:t>Цвет корпуса – </a:t>
            </a:r>
            <a:r>
              <a:rPr lang="ru-RU" sz="1100" spc="-10" dirty="0">
                <a:latin typeface="Calibri"/>
                <a:cs typeface="Calibri"/>
              </a:rPr>
              <a:t>белый, цвет дверцы люка – чёрный</a:t>
            </a:r>
          </a:p>
          <a:p>
            <a:pPr marL="2406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100" spc="-10" dirty="0">
                <a:latin typeface="Calibri"/>
                <a:cs typeface="Calibri"/>
              </a:rPr>
              <a:t>Диаметр люка Φ57,5*40,3 см</a:t>
            </a:r>
            <a:endParaRPr lang="ru-RU" sz="11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100" spc="-10" dirty="0">
                <a:latin typeface="Calibri"/>
                <a:cs typeface="Calibri"/>
              </a:rPr>
              <a:t>Размеры</a:t>
            </a:r>
            <a:r>
              <a:rPr lang="ru-RU" sz="1100" spc="-25" dirty="0">
                <a:latin typeface="Calibri"/>
                <a:cs typeface="Calibri"/>
              </a:rPr>
              <a:t> </a:t>
            </a:r>
            <a:r>
              <a:rPr lang="ru-RU" sz="1100" dirty="0">
                <a:latin typeface="Calibri"/>
                <a:cs typeface="Calibri"/>
              </a:rPr>
              <a:t>без</a:t>
            </a:r>
            <a:r>
              <a:rPr lang="ru-RU" sz="1100" spc="-20" dirty="0">
                <a:latin typeface="Calibri"/>
                <a:cs typeface="Calibri"/>
              </a:rPr>
              <a:t> </a:t>
            </a:r>
            <a:r>
              <a:rPr lang="ru-RU" sz="1100" dirty="0">
                <a:latin typeface="Calibri"/>
                <a:cs typeface="Calibri"/>
              </a:rPr>
              <a:t>упаковки</a:t>
            </a:r>
            <a:r>
              <a:rPr lang="ru-RU" sz="1100" spc="-35" dirty="0">
                <a:latin typeface="Calibri"/>
                <a:cs typeface="Calibri"/>
              </a:rPr>
              <a:t> </a:t>
            </a:r>
            <a:r>
              <a:rPr lang="ru-RU" sz="1100" spc="-20" dirty="0">
                <a:latin typeface="Calibri"/>
                <a:cs typeface="Calibri"/>
              </a:rPr>
              <a:t>(</a:t>
            </a:r>
            <a:r>
              <a:rPr lang="ru-RU" sz="1100" spc="-20" dirty="0" err="1">
                <a:latin typeface="Calibri"/>
                <a:cs typeface="Calibri"/>
              </a:rPr>
              <a:t>ШхГхВ</a:t>
            </a:r>
            <a:r>
              <a:rPr lang="ru-RU" sz="1100" spc="-20" dirty="0">
                <a:latin typeface="Calibri"/>
                <a:cs typeface="Calibri"/>
              </a:rPr>
              <a:t>),</a:t>
            </a:r>
            <a:r>
              <a:rPr lang="ru-RU" sz="1100" spc="-60" dirty="0">
                <a:latin typeface="Calibri"/>
                <a:cs typeface="Calibri"/>
              </a:rPr>
              <a:t> </a:t>
            </a:r>
            <a:r>
              <a:rPr lang="ru-RU" sz="1100" dirty="0">
                <a:latin typeface="Calibri"/>
                <a:cs typeface="Calibri"/>
              </a:rPr>
              <a:t>мм:</a:t>
            </a:r>
            <a:r>
              <a:rPr lang="ru-RU" sz="1100" spc="-50" dirty="0">
                <a:latin typeface="Calibri"/>
                <a:cs typeface="Calibri"/>
              </a:rPr>
              <a:t> </a:t>
            </a:r>
            <a:r>
              <a:rPr lang="ru-RU" sz="1100" spc="-10" dirty="0">
                <a:latin typeface="Calibri"/>
                <a:cs typeface="Calibri"/>
              </a:rPr>
              <a:t>595х617х850 (без дверцы), 595х670х850 (с дверцей),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100" spc="-10" dirty="0">
                <a:latin typeface="Calibri"/>
                <a:cs typeface="Calibri"/>
              </a:rPr>
              <a:t>Размеры</a:t>
            </a:r>
            <a:r>
              <a:rPr lang="ru-RU" sz="1100" dirty="0">
                <a:latin typeface="Calibri"/>
                <a:cs typeface="Calibri"/>
              </a:rPr>
              <a:t> в</a:t>
            </a:r>
            <a:r>
              <a:rPr lang="ru-RU" sz="1100" spc="10" dirty="0">
                <a:latin typeface="Calibri"/>
                <a:cs typeface="Calibri"/>
              </a:rPr>
              <a:t> </a:t>
            </a:r>
            <a:r>
              <a:rPr lang="ru-RU" sz="1100" spc="-10" dirty="0">
                <a:latin typeface="Calibri"/>
                <a:cs typeface="Calibri"/>
              </a:rPr>
              <a:t>упаковке/картон </a:t>
            </a:r>
            <a:r>
              <a:rPr lang="ru-RU" sz="1100" spc="-20" dirty="0">
                <a:latin typeface="Calibri"/>
                <a:cs typeface="Calibri"/>
              </a:rPr>
              <a:t>(</a:t>
            </a:r>
            <a:r>
              <a:rPr lang="ru-RU" sz="1100" spc="-20" dirty="0" err="1">
                <a:latin typeface="Calibri"/>
                <a:cs typeface="Calibri"/>
              </a:rPr>
              <a:t>ШхГхВ</a:t>
            </a:r>
            <a:r>
              <a:rPr lang="ru-RU" sz="1100" spc="-20" dirty="0">
                <a:latin typeface="Calibri"/>
                <a:cs typeface="Calibri"/>
              </a:rPr>
              <a:t>),</a:t>
            </a:r>
            <a:r>
              <a:rPr lang="ru-RU" sz="1100" spc="-50" dirty="0">
                <a:latin typeface="Calibri"/>
                <a:cs typeface="Calibri"/>
              </a:rPr>
              <a:t> </a:t>
            </a:r>
            <a:r>
              <a:rPr lang="ru-RU" sz="1100" dirty="0">
                <a:latin typeface="Calibri"/>
                <a:cs typeface="Calibri"/>
              </a:rPr>
              <a:t>мм:</a:t>
            </a:r>
            <a:r>
              <a:rPr lang="ru-RU" sz="1100" spc="-20" dirty="0">
                <a:latin typeface="Calibri"/>
                <a:cs typeface="Calibri"/>
              </a:rPr>
              <a:t> </a:t>
            </a:r>
            <a:r>
              <a:rPr lang="ru-RU" sz="1100" spc="-10" dirty="0">
                <a:latin typeface="Calibri"/>
                <a:cs typeface="Calibri"/>
              </a:rPr>
              <a:t>700х755х885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100" dirty="0">
                <a:latin typeface="Calibri"/>
                <a:cs typeface="Calibri"/>
              </a:rPr>
              <a:t>Вес</a:t>
            </a:r>
            <a:r>
              <a:rPr lang="ru-RU" sz="1100" spc="-65" dirty="0">
                <a:latin typeface="Calibri"/>
                <a:cs typeface="Calibri"/>
              </a:rPr>
              <a:t> </a:t>
            </a:r>
            <a:r>
              <a:rPr lang="ru-RU" sz="1100" spc="-10" dirty="0">
                <a:latin typeface="Calibri"/>
                <a:cs typeface="Calibri"/>
              </a:rPr>
              <a:t>(нетто/брутто),</a:t>
            </a:r>
            <a:r>
              <a:rPr lang="ru-RU" sz="1100" spc="-70" dirty="0">
                <a:latin typeface="Calibri"/>
                <a:cs typeface="Calibri"/>
              </a:rPr>
              <a:t> </a:t>
            </a:r>
            <a:r>
              <a:rPr lang="ru-RU" sz="1100" dirty="0">
                <a:latin typeface="Calibri"/>
                <a:cs typeface="Calibri"/>
              </a:rPr>
              <a:t>кг:</a:t>
            </a:r>
            <a:r>
              <a:rPr lang="ru-RU" sz="1100" spc="-35" dirty="0">
                <a:latin typeface="Calibri"/>
                <a:cs typeface="Calibri"/>
              </a:rPr>
              <a:t> 5</a:t>
            </a:r>
            <a:r>
              <a:rPr lang="ru-RU" sz="1100" spc="-10" dirty="0">
                <a:latin typeface="Calibri"/>
                <a:cs typeface="Calibri"/>
              </a:rPr>
              <a:t>2/58</a:t>
            </a:r>
          </a:p>
          <a:p>
            <a:pPr marL="240665" indent="-22796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10" dirty="0">
                <a:latin typeface="Calibri"/>
                <a:cs typeface="Calibri"/>
              </a:rPr>
              <a:t>Гарантия</a:t>
            </a:r>
            <a:r>
              <a:rPr lang="ru-RU" sz="1200" spc="-10" dirty="0">
                <a:latin typeface="Calibri"/>
                <a:cs typeface="Calibri"/>
              </a:rPr>
              <a:t> – </a:t>
            </a:r>
            <a:r>
              <a:rPr lang="ru-RU" sz="1200" b="1" spc="-10" dirty="0">
                <a:latin typeface="Calibri"/>
                <a:cs typeface="Calibri"/>
              </a:rPr>
              <a:t>3 года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82A1061-9A67-4B85-BE31-32F5F2A5AA6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6324" y="3808520"/>
            <a:ext cx="1946001" cy="26841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D52A6A1-7C05-4FE3-BC9F-FE3A5D734B2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6324" y="1059227"/>
            <a:ext cx="1946001" cy="274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6430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852D15E-FF73-4889-BD2D-CA2EB7DA1034}"/>
              </a:ext>
            </a:extLst>
          </p:cNvPr>
          <p:cNvSpPr/>
          <p:nvPr/>
        </p:nvSpPr>
        <p:spPr>
          <a:xfrm>
            <a:off x="295275" y="891006"/>
            <a:ext cx="5061403" cy="585269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82200" y="124968"/>
            <a:ext cx="1645920" cy="53035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94591" y="44668"/>
            <a:ext cx="601276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4000" b="1" dirty="0"/>
              <a:t>DCS 19NFI BM Damiano</a:t>
            </a:r>
            <a:endParaRPr sz="4000" b="1"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FEF737BA-E615-4693-8290-3328775F113A}"/>
              </a:ext>
            </a:extLst>
          </p:cNvPr>
          <p:cNvSpPr txBox="1"/>
          <p:nvPr/>
        </p:nvSpPr>
        <p:spPr>
          <a:xfrm>
            <a:off x="5356678" y="622305"/>
            <a:ext cx="6671945" cy="6245299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240665" indent="-227965">
              <a:spcBef>
                <a:spcPts val="10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 err="1">
                <a:latin typeface="Calibri"/>
                <a:cs typeface="Calibri"/>
              </a:rPr>
              <a:t>Отдельностоящий</a:t>
            </a:r>
            <a:r>
              <a:rPr lang="ru-RU" sz="1400" b="1" spc="5" dirty="0">
                <a:latin typeface="Calibri"/>
                <a:cs typeface="Calibri"/>
              </a:rPr>
              <a:t> холодильник двухкамерный</a:t>
            </a:r>
            <a:endParaRPr sz="1400" b="1" dirty="0">
              <a:latin typeface="Calibri"/>
              <a:cs typeface="Calibri"/>
            </a:endParaRPr>
          </a:p>
          <a:p>
            <a:pPr marL="240665" indent="-227965">
              <a:spcBef>
                <a:spcPts val="900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dirty="0">
                <a:latin typeface="Calibri"/>
                <a:cs typeface="Calibri"/>
              </a:rPr>
              <a:t>Полезный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объем: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lang="ru-RU" sz="1300" b="1" spc="-30" dirty="0">
                <a:solidFill>
                  <a:srgbClr val="006EC0"/>
                </a:solidFill>
                <a:latin typeface="Calibri"/>
                <a:cs typeface="Calibri"/>
              </a:rPr>
              <a:t>33</a:t>
            </a:r>
            <a:r>
              <a:rPr sz="1300" b="1" dirty="0">
                <a:solidFill>
                  <a:srgbClr val="006EC0"/>
                </a:solidFill>
                <a:latin typeface="Calibri"/>
                <a:cs typeface="Calibri"/>
              </a:rPr>
              <a:t>0</a:t>
            </a:r>
            <a:r>
              <a:rPr sz="1300" b="1" spc="-5" dirty="0">
                <a:solidFill>
                  <a:srgbClr val="006EC0"/>
                </a:solidFill>
                <a:latin typeface="Calibri"/>
                <a:cs typeface="Calibri"/>
              </a:rPr>
              <a:t> </a:t>
            </a:r>
            <a:r>
              <a:rPr sz="1300" b="1" spc="-50" dirty="0">
                <a:solidFill>
                  <a:srgbClr val="006EC0"/>
                </a:solidFill>
                <a:latin typeface="Calibri"/>
                <a:cs typeface="Calibri"/>
              </a:rPr>
              <a:t>л</a:t>
            </a:r>
            <a:r>
              <a:rPr lang="ru-RU" sz="1300" b="1" spc="-50" dirty="0">
                <a:solidFill>
                  <a:srgbClr val="006EC0"/>
                </a:solidFill>
                <a:latin typeface="Calibri"/>
                <a:cs typeface="Calibri"/>
              </a:rPr>
              <a:t>, Объем холодильной камеры (брутто/нетто): 235/230 л. Объем морозильной камеры (брутто/нетто): 109/100 л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0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>
                <a:latin typeface="Calibri"/>
                <a:cs typeface="Calibri"/>
              </a:rPr>
              <a:t>Климатический</a:t>
            </a:r>
            <a:r>
              <a:rPr sz="1300" spc="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класс: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SN/N/ST/T </a:t>
            </a:r>
            <a:r>
              <a:rPr sz="1300" dirty="0">
                <a:latin typeface="Calibri"/>
                <a:cs typeface="Calibri"/>
              </a:rPr>
              <a:t>(10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°C-</a:t>
            </a:r>
            <a:r>
              <a:rPr sz="1300" spc="-20" dirty="0">
                <a:latin typeface="Calibri"/>
                <a:cs typeface="Calibri"/>
              </a:rPr>
              <a:t>43°C)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dirty="0">
                <a:latin typeface="Calibri"/>
                <a:cs typeface="Calibri"/>
              </a:rPr>
              <a:t>Система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 err="1">
                <a:latin typeface="Calibri"/>
                <a:cs typeface="Calibri"/>
              </a:rPr>
              <a:t>разморозки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lang="en-US" sz="1300" b="1" spc="-40" dirty="0">
                <a:solidFill>
                  <a:srgbClr val="006EC0"/>
                </a:solidFill>
                <a:latin typeface="Calibri"/>
                <a:cs typeface="Calibri"/>
              </a:rPr>
              <a:t>Full No Frost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79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>
                <a:latin typeface="Calibri"/>
                <a:cs typeface="Calibri"/>
              </a:rPr>
              <a:t>Класс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энергопотребления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b="1" spc="-25" dirty="0">
                <a:solidFill>
                  <a:srgbClr val="006EC0"/>
                </a:solidFill>
                <a:latin typeface="Calibri"/>
                <a:cs typeface="Calibri"/>
              </a:rPr>
              <a:t>А+</a:t>
            </a:r>
            <a:endParaRPr lang="ru-RU" sz="1300" b="1" spc="-25" dirty="0">
              <a:solidFill>
                <a:srgbClr val="006EC0"/>
              </a:solidFill>
              <a:latin typeface="Calibri"/>
              <a:cs typeface="Calibri"/>
            </a:endParaRPr>
          </a:p>
          <a:p>
            <a:pPr marL="240665" indent="-227965">
              <a:spcBef>
                <a:spcPts val="7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spc="-25" dirty="0">
                <a:solidFill>
                  <a:srgbClr val="006EC0"/>
                </a:solidFill>
                <a:latin typeface="Calibri"/>
                <a:cs typeface="Calibri"/>
              </a:rPr>
              <a:t>Инверторный компрессор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30" dirty="0">
                <a:latin typeface="Calibri"/>
                <a:cs typeface="Calibri"/>
              </a:rPr>
              <a:t>Уровень</a:t>
            </a:r>
            <a:r>
              <a:rPr sz="1300" spc="-55" dirty="0">
                <a:latin typeface="Calibri"/>
                <a:cs typeface="Calibri"/>
              </a:rPr>
              <a:t> </a:t>
            </a:r>
            <a:r>
              <a:rPr sz="1300" spc="-35" dirty="0">
                <a:latin typeface="Calibri"/>
                <a:cs typeface="Calibri"/>
              </a:rPr>
              <a:t>шума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006EC0"/>
                </a:solidFill>
                <a:latin typeface="Calibri"/>
                <a:cs typeface="Calibri"/>
              </a:rPr>
              <a:t>40 </a:t>
            </a:r>
            <a:r>
              <a:rPr sz="1300" b="1" spc="-25" dirty="0">
                <a:solidFill>
                  <a:srgbClr val="006EC0"/>
                </a:solidFill>
                <a:latin typeface="Calibri"/>
                <a:cs typeface="Calibri"/>
              </a:rPr>
              <a:t>дБ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 err="1">
                <a:latin typeface="Calibri"/>
                <a:cs typeface="Calibri"/>
              </a:rPr>
              <a:t>Управление</a:t>
            </a:r>
            <a:r>
              <a:rPr sz="1300" spc="-10" dirty="0">
                <a:latin typeface="Calibri"/>
                <a:cs typeface="Calibri"/>
              </a:rPr>
              <a:t>: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LED-</a:t>
            </a:r>
            <a:r>
              <a:rPr lang="ru-RU" sz="1300" spc="-10" dirty="0">
                <a:latin typeface="Calibri"/>
                <a:cs typeface="Calibri"/>
              </a:rPr>
              <a:t>сенсорное, дисплей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79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spc="-25" dirty="0">
                <a:solidFill>
                  <a:srgbClr val="006EC0"/>
                </a:solidFill>
                <a:latin typeface="Calibri"/>
                <a:cs typeface="Calibri"/>
              </a:rPr>
              <a:t>Внутренняя</a:t>
            </a:r>
            <a:r>
              <a:rPr sz="1300" b="1" spc="-25" dirty="0">
                <a:solidFill>
                  <a:srgbClr val="006EC0"/>
                </a:solidFill>
                <a:latin typeface="Calibri"/>
                <a:cs typeface="Calibri"/>
              </a:rPr>
              <a:t> </a:t>
            </a:r>
            <a:r>
              <a:rPr sz="1300" b="1" dirty="0" err="1">
                <a:solidFill>
                  <a:srgbClr val="006EC0"/>
                </a:solidFill>
                <a:latin typeface="Calibri"/>
                <a:cs typeface="Calibri"/>
              </a:rPr>
              <a:t>подсветка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 err="1">
                <a:latin typeface="Calibri"/>
                <a:cs typeface="Calibri"/>
              </a:rPr>
              <a:t>Перенавешиваемые</a:t>
            </a:r>
            <a:r>
              <a:rPr sz="1300" spc="15" dirty="0">
                <a:latin typeface="Calibri"/>
                <a:cs typeface="Calibri"/>
              </a:rPr>
              <a:t> </a:t>
            </a:r>
            <a:r>
              <a:rPr sz="1300" dirty="0" err="1">
                <a:latin typeface="Calibri"/>
                <a:cs typeface="Calibri"/>
              </a:rPr>
              <a:t>двери</a:t>
            </a:r>
            <a:r>
              <a:rPr lang="ru-RU" sz="1300" dirty="0">
                <a:latin typeface="Calibri"/>
                <a:cs typeface="Calibri"/>
              </a:rPr>
              <a:t>, регулируемые ножки</a:t>
            </a:r>
            <a:endParaRPr lang="ru-RU" sz="1300" spc="-5" dirty="0">
              <a:latin typeface="Calibri"/>
              <a:cs typeface="Calibri"/>
            </a:endParaRP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 err="1">
                <a:latin typeface="Calibri"/>
                <a:cs typeface="Calibri"/>
              </a:rPr>
              <a:t>Материал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полок</a:t>
            </a:r>
            <a:r>
              <a:rPr sz="1300" spc="-6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–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b="1" dirty="0" err="1">
                <a:solidFill>
                  <a:srgbClr val="006EC0"/>
                </a:solidFill>
                <a:latin typeface="Calibri"/>
                <a:cs typeface="Calibri"/>
              </a:rPr>
              <a:t>закаленное</a:t>
            </a:r>
            <a:r>
              <a:rPr sz="1300" b="1" spc="-75" dirty="0">
                <a:solidFill>
                  <a:srgbClr val="006EC0"/>
                </a:solidFill>
                <a:latin typeface="Calibri"/>
                <a:cs typeface="Calibri"/>
              </a:rPr>
              <a:t> </a:t>
            </a:r>
            <a:r>
              <a:rPr sz="1300" b="1" spc="-10" dirty="0" err="1">
                <a:solidFill>
                  <a:srgbClr val="006EC0"/>
                </a:solidFill>
                <a:latin typeface="Calibri"/>
                <a:cs typeface="Calibri"/>
              </a:rPr>
              <a:t>стекло</a:t>
            </a:r>
            <a:r>
              <a:rPr lang="ru-RU" sz="1300" b="1" spc="-10" dirty="0">
                <a:solidFill>
                  <a:srgbClr val="006EC0"/>
                </a:solidFill>
                <a:latin typeface="Calibri"/>
                <a:cs typeface="Calibri"/>
              </a:rPr>
              <a:t>, </a:t>
            </a:r>
            <a:r>
              <a:rPr lang="ru-RU" sz="1300" spc="-10" dirty="0">
                <a:latin typeface="Calibri"/>
                <a:cs typeface="Calibri"/>
              </a:rPr>
              <a:t>окантовка полок - </a:t>
            </a:r>
            <a:r>
              <a:rPr lang="ru-RU" sz="1300" b="1" spc="-10" dirty="0">
                <a:solidFill>
                  <a:srgbClr val="006EC0"/>
                </a:solidFill>
                <a:latin typeface="Calibri"/>
                <a:cs typeface="Calibri"/>
              </a:rPr>
              <a:t>хромированная</a:t>
            </a:r>
            <a:endParaRPr sz="1300" dirty="0">
              <a:latin typeface="Calibri"/>
              <a:cs typeface="Calibri"/>
            </a:endParaRPr>
          </a:p>
          <a:p>
            <a:pPr marL="241300" marR="5080" indent="-228600">
              <a:spcBef>
                <a:spcPts val="7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300" b="1" dirty="0">
                <a:solidFill>
                  <a:srgbClr val="006EC0"/>
                </a:solidFill>
                <a:latin typeface="Calibri"/>
                <a:cs typeface="Calibri"/>
              </a:rPr>
              <a:t>Контроль влажности </a:t>
            </a:r>
            <a:r>
              <a:rPr lang="en-US" sz="1300" b="1" dirty="0">
                <a:solidFill>
                  <a:srgbClr val="006EC0"/>
                </a:solidFill>
                <a:latin typeface="Calibri"/>
                <a:cs typeface="Calibri"/>
              </a:rPr>
              <a:t>Humidity Control</a:t>
            </a:r>
            <a:r>
              <a:rPr lang="ru-RU" sz="1300" b="1" dirty="0">
                <a:solidFill>
                  <a:srgbClr val="006EC0"/>
                </a:solidFill>
                <a:latin typeface="Calibri"/>
                <a:cs typeface="Calibri"/>
              </a:rPr>
              <a:t>, </a:t>
            </a:r>
            <a:r>
              <a:rPr lang="ru-RU" sz="1300" b="1" dirty="0" err="1">
                <a:solidFill>
                  <a:srgbClr val="006EC0"/>
                </a:solidFill>
                <a:latin typeface="Calibri"/>
                <a:cs typeface="Calibri"/>
              </a:rPr>
              <a:t>Fresh</a:t>
            </a:r>
            <a:r>
              <a:rPr lang="ru-RU" sz="1300" b="1" dirty="0">
                <a:solidFill>
                  <a:srgbClr val="006EC0"/>
                </a:solidFill>
                <a:latin typeface="Calibri"/>
                <a:cs typeface="Calibri"/>
              </a:rPr>
              <a:t> </a:t>
            </a:r>
            <a:r>
              <a:rPr lang="ru-RU" sz="1300" b="1" dirty="0" err="1">
                <a:solidFill>
                  <a:srgbClr val="006EC0"/>
                </a:solidFill>
                <a:latin typeface="Calibri"/>
                <a:cs typeface="Calibri"/>
              </a:rPr>
              <a:t>zone</a:t>
            </a:r>
            <a:r>
              <a:rPr lang="ru-RU" sz="1300" b="1" dirty="0">
                <a:solidFill>
                  <a:srgbClr val="006EC0"/>
                </a:solidFill>
                <a:latin typeface="Calibri"/>
                <a:cs typeface="Calibri"/>
              </a:rPr>
              <a:t>, Эко-режим SMART, Режим Holiday, </a:t>
            </a:r>
            <a:r>
              <a:rPr lang="ru-RU" sz="1300" b="1" dirty="0" err="1">
                <a:solidFill>
                  <a:srgbClr val="006EC0"/>
                </a:solidFill>
                <a:latin typeface="Calibri"/>
                <a:cs typeface="Calibri"/>
              </a:rPr>
              <a:t>Суперохлаждение</a:t>
            </a:r>
            <a:r>
              <a:rPr lang="ru-RU" sz="1300" b="1" dirty="0">
                <a:solidFill>
                  <a:srgbClr val="006EC0"/>
                </a:solidFill>
                <a:latin typeface="Calibri"/>
                <a:cs typeface="Calibri"/>
              </a:rPr>
              <a:t>, </a:t>
            </a:r>
            <a:r>
              <a:rPr lang="ru-RU" sz="1300" b="1" dirty="0" err="1">
                <a:solidFill>
                  <a:srgbClr val="006EC0"/>
                </a:solidFill>
                <a:latin typeface="Calibri"/>
                <a:cs typeface="Calibri"/>
              </a:rPr>
              <a:t>Суперзамораживание</a:t>
            </a:r>
            <a:r>
              <a:rPr lang="ru-RU" sz="1300" b="1" dirty="0">
                <a:solidFill>
                  <a:srgbClr val="006EC0"/>
                </a:solidFill>
                <a:latin typeface="Calibri"/>
                <a:cs typeface="Calibri"/>
              </a:rPr>
              <a:t>, Выбор температуры</a:t>
            </a:r>
          </a:p>
          <a:p>
            <a:pPr marL="241300" marR="5080" indent="-228600">
              <a:spcBef>
                <a:spcPts val="7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300" dirty="0">
                <a:latin typeface="Calibri"/>
                <a:cs typeface="Calibri"/>
              </a:rPr>
              <a:t>Мощность замораживания: до 8 кг/24 ч.</a:t>
            </a:r>
          </a:p>
          <a:p>
            <a:pPr marL="241300" marR="5080" indent="-228600">
              <a:spcBef>
                <a:spcPts val="7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300" dirty="0">
                <a:latin typeface="Calibri"/>
                <a:cs typeface="Calibri"/>
              </a:rPr>
              <a:t> автономное время сохранения t - 12,5 ч.</a:t>
            </a: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b="1" dirty="0" err="1">
                <a:solidFill>
                  <a:srgbClr val="006EC0"/>
                </a:solidFill>
                <a:latin typeface="Calibri"/>
                <a:cs typeface="Calibri"/>
              </a:rPr>
              <a:t>Индикатор</a:t>
            </a:r>
            <a:r>
              <a:rPr sz="1300" b="1" spc="-30" dirty="0">
                <a:solidFill>
                  <a:srgbClr val="006EC0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006EC0"/>
                </a:solidFill>
                <a:latin typeface="Calibri"/>
                <a:cs typeface="Calibri"/>
              </a:rPr>
              <a:t>предупреждения</a:t>
            </a:r>
            <a:r>
              <a:rPr sz="1300" b="1" spc="-20" dirty="0">
                <a:solidFill>
                  <a:srgbClr val="006EC0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006EC0"/>
                </a:solidFill>
                <a:latin typeface="Calibri"/>
                <a:cs typeface="Calibri"/>
              </a:rPr>
              <a:t>о</a:t>
            </a:r>
            <a:r>
              <a:rPr sz="1300" b="1" spc="10" dirty="0">
                <a:solidFill>
                  <a:srgbClr val="006EC0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006EC0"/>
                </a:solidFill>
                <a:latin typeface="Calibri"/>
                <a:cs typeface="Calibri"/>
              </a:rPr>
              <a:t>неисправности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79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b="1" dirty="0">
                <a:solidFill>
                  <a:srgbClr val="006EC0"/>
                </a:solidFill>
                <a:latin typeface="Calibri"/>
                <a:cs typeface="Calibri"/>
              </a:rPr>
              <a:t>Комплектация:</a:t>
            </a:r>
            <a:r>
              <a:rPr sz="1300" b="1" spc="-65" dirty="0">
                <a:solidFill>
                  <a:srgbClr val="006EC0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формочка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для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льда,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лоток</a:t>
            </a:r>
            <a:r>
              <a:rPr sz="1300" spc="-7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для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яиц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dirty="0">
                <a:latin typeface="Calibri"/>
                <a:cs typeface="Calibri"/>
              </a:rPr>
              <a:t>4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полки,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lang="ru-RU" sz="1300" spc="-30" dirty="0">
                <a:latin typeface="Calibri"/>
                <a:cs typeface="Calibri"/>
              </a:rPr>
              <a:t>5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 err="1">
                <a:latin typeface="Calibri"/>
                <a:cs typeface="Calibri"/>
              </a:rPr>
              <a:t>выдвижных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20" dirty="0" err="1">
                <a:latin typeface="Calibri"/>
                <a:cs typeface="Calibri"/>
              </a:rPr>
              <a:t>ящик</a:t>
            </a:r>
            <a:r>
              <a:rPr lang="ru-RU" sz="1300" spc="-20" dirty="0" err="1">
                <a:latin typeface="Calibri"/>
                <a:cs typeface="Calibri"/>
              </a:rPr>
              <a:t>ов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sz="1300" dirty="0">
                <a:latin typeface="Calibri"/>
                <a:cs typeface="Calibri"/>
              </a:rPr>
              <a:t>Цвет: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бел</a:t>
            </a:r>
            <a:r>
              <a:rPr lang="ru-RU" sz="1300" spc="-10" dirty="0" err="1">
                <a:latin typeface="Calibri"/>
                <a:cs typeface="Calibri"/>
              </a:rPr>
              <a:t>ый</a:t>
            </a:r>
            <a:r>
              <a:rPr lang="ru-RU" sz="1300" spc="-10" dirty="0">
                <a:latin typeface="Calibri"/>
                <a:cs typeface="Calibri"/>
              </a:rPr>
              <a:t> металл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sz="1300" dirty="0">
                <a:latin typeface="Calibri"/>
                <a:cs typeface="Calibri"/>
              </a:rPr>
              <a:t>Размеры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без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упаковки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(ШхГхВ),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мм: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600×658х1950</a:t>
            </a: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lang="ru-RU" sz="16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Гарантия: 3 года</a:t>
            </a:r>
            <a:endParaRPr sz="1600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0F0A565-313B-4A9A-9B07-65F7700B59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4399" y="1425139"/>
            <a:ext cx="1519731" cy="500423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1FD62F-90FE-4D73-A830-22E369750A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590" y="1504202"/>
            <a:ext cx="3051207" cy="479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8523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852D15E-FF73-4889-BD2D-CA2EB7DA1034}"/>
              </a:ext>
            </a:extLst>
          </p:cNvPr>
          <p:cNvSpPr/>
          <p:nvPr/>
        </p:nvSpPr>
        <p:spPr>
          <a:xfrm>
            <a:off x="295275" y="891006"/>
            <a:ext cx="5061403" cy="585269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5275" y="114757"/>
            <a:ext cx="5128981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4000" b="1" dirty="0"/>
              <a:t>DCS 19NFI BB Damiano</a:t>
            </a:r>
            <a:endParaRPr sz="4000" b="1"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FEF737BA-E615-4693-8290-3328775F113A}"/>
              </a:ext>
            </a:extLst>
          </p:cNvPr>
          <p:cNvSpPr txBox="1"/>
          <p:nvPr/>
        </p:nvSpPr>
        <p:spPr>
          <a:xfrm>
            <a:off x="5557333" y="622305"/>
            <a:ext cx="6070787" cy="5609228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240665" indent="-227965">
              <a:spcBef>
                <a:spcPts val="10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 err="1">
                <a:latin typeface="Calibri"/>
                <a:cs typeface="Calibri"/>
              </a:rPr>
              <a:t>Отдельностоящий</a:t>
            </a:r>
            <a:r>
              <a:rPr lang="ru-RU" sz="1400" b="1" spc="5" dirty="0">
                <a:latin typeface="Calibri"/>
                <a:cs typeface="Calibri"/>
              </a:rPr>
              <a:t> холодильник двухкамерный</a:t>
            </a:r>
            <a:endParaRPr sz="1400" b="1" dirty="0">
              <a:latin typeface="Calibri"/>
              <a:cs typeface="Calibri"/>
            </a:endParaRPr>
          </a:p>
          <a:p>
            <a:pPr marL="240665" indent="-227965">
              <a:spcBef>
                <a:spcPts val="900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dirty="0">
                <a:latin typeface="Calibri"/>
                <a:cs typeface="Calibri"/>
              </a:rPr>
              <a:t>Полезный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объем: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lang="ru-RU" sz="1300" b="1" spc="-30" dirty="0">
                <a:latin typeface="Calibri"/>
                <a:cs typeface="Calibri"/>
              </a:rPr>
              <a:t>33</a:t>
            </a:r>
            <a:r>
              <a:rPr sz="1300" b="1" dirty="0">
                <a:latin typeface="Calibri"/>
                <a:cs typeface="Calibri"/>
              </a:rPr>
              <a:t>0</a:t>
            </a:r>
            <a:r>
              <a:rPr sz="1300" b="1" spc="-5" dirty="0">
                <a:latin typeface="Calibri"/>
                <a:cs typeface="Calibri"/>
              </a:rPr>
              <a:t> </a:t>
            </a:r>
            <a:r>
              <a:rPr sz="1300" b="1" spc="-50" dirty="0">
                <a:latin typeface="Calibri"/>
                <a:cs typeface="Calibri"/>
              </a:rPr>
              <a:t>л</a:t>
            </a:r>
            <a:r>
              <a:rPr lang="ru-RU" sz="1300" b="1" spc="-50" dirty="0">
                <a:latin typeface="Calibri"/>
                <a:cs typeface="Calibri"/>
              </a:rPr>
              <a:t>, Объем холодильной камеры (брутто/нетто): 235/230 л. Объем морозильной камеры (брутто/нетто): 109/100 л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0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>
                <a:latin typeface="Calibri"/>
                <a:cs typeface="Calibri"/>
              </a:rPr>
              <a:t>Климатический</a:t>
            </a:r>
            <a:r>
              <a:rPr sz="1300" spc="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класс: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SN/N/ST/T </a:t>
            </a:r>
            <a:r>
              <a:rPr sz="1300" dirty="0">
                <a:latin typeface="Calibri"/>
                <a:cs typeface="Calibri"/>
              </a:rPr>
              <a:t>(10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°C-</a:t>
            </a:r>
            <a:r>
              <a:rPr sz="1300" spc="-20" dirty="0">
                <a:latin typeface="Calibri"/>
                <a:cs typeface="Calibri"/>
              </a:rPr>
              <a:t>43°C)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dirty="0">
                <a:latin typeface="Calibri"/>
                <a:cs typeface="Calibri"/>
              </a:rPr>
              <a:t>Система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 err="1">
                <a:latin typeface="Calibri"/>
                <a:cs typeface="Calibri"/>
              </a:rPr>
              <a:t>разморозки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lang="en-US" sz="1300" b="1" spc="-40" dirty="0">
                <a:latin typeface="Calibri"/>
                <a:cs typeface="Calibri"/>
              </a:rPr>
              <a:t>Total </a:t>
            </a:r>
            <a:r>
              <a:rPr lang="en-US" sz="1300" b="1" spc="-10" dirty="0">
                <a:latin typeface="Calibri"/>
                <a:cs typeface="Calibri"/>
              </a:rPr>
              <a:t>NO FROST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79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>
                <a:latin typeface="Calibri"/>
                <a:cs typeface="Calibri"/>
              </a:rPr>
              <a:t>Класс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энергопотребления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b="1" spc="-25" dirty="0">
                <a:latin typeface="Calibri"/>
                <a:cs typeface="Calibri"/>
              </a:rPr>
              <a:t>А+</a:t>
            </a:r>
            <a:endParaRPr lang="ru-RU" sz="1300" b="1" spc="-25" dirty="0">
              <a:latin typeface="Calibri"/>
              <a:cs typeface="Calibri"/>
            </a:endParaRPr>
          </a:p>
          <a:p>
            <a:pPr marL="240665" indent="-227965">
              <a:spcBef>
                <a:spcPts val="7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spc="-25" dirty="0">
                <a:latin typeface="Calibri"/>
                <a:cs typeface="Calibri"/>
              </a:rPr>
              <a:t>Инверторный компрессор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30" dirty="0">
                <a:latin typeface="Calibri"/>
                <a:cs typeface="Calibri"/>
              </a:rPr>
              <a:t>Уровень</a:t>
            </a:r>
            <a:r>
              <a:rPr sz="1300" spc="-55" dirty="0">
                <a:latin typeface="Calibri"/>
                <a:cs typeface="Calibri"/>
              </a:rPr>
              <a:t> </a:t>
            </a:r>
            <a:r>
              <a:rPr sz="1300" spc="-35" dirty="0">
                <a:latin typeface="Calibri"/>
                <a:cs typeface="Calibri"/>
              </a:rPr>
              <a:t>шума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40 </a:t>
            </a:r>
            <a:r>
              <a:rPr sz="1300" b="1" spc="-25" dirty="0">
                <a:latin typeface="Calibri"/>
                <a:cs typeface="Calibri"/>
              </a:rPr>
              <a:t>дБ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 err="1">
                <a:latin typeface="Calibri"/>
                <a:cs typeface="Calibri"/>
              </a:rPr>
              <a:t>Управление</a:t>
            </a:r>
            <a:r>
              <a:rPr sz="1300" spc="-10" dirty="0">
                <a:latin typeface="Calibri"/>
                <a:cs typeface="Calibri"/>
              </a:rPr>
              <a:t>: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LED-</a:t>
            </a:r>
            <a:r>
              <a:rPr lang="ru-RU" sz="1300" spc="-10" dirty="0">
                <a:latin typeface="Calibri"/>
                <a:cs typeface="Calibri"/>
              </a:rPr>
              <a:t>сенсорное, дисплей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79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spc="-25" dirty="0">
                <a:latin typeface="Calibri"/>
                <a:cs typeface="Calibri"/>
              </a:rPr>
              <a:t>Внутренняя</a:t>
            </a:r>
            <a:r>
              <a:rPr sz="1300" b="1" spc="-25" dirty="0">
                <a:latin typeface="Calibri"/>
                <a:cs typeface="Calibri"/>
              </a:rPr>
              <a:t> </a:t>
            </a:r>
            <a:r>
              <a:rPr sz="1300" b="1" dirty="0" err="1">
                <a:latin typeface="Calibri"/>
                <a:cs typeface="Calibri"/>
              </a:rPr>
              <a:t>подсветка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 err="1">
                <a:latin typeface="Calibri"/>
                <a:cs typeface="Calibri"/>
              </a:rPr>
              <a:t>Перенавешиваемые</a:t>
            </a:r>
            <a:r>
              <a:rPr sz="1300" spc="15" dirty="0">
                <a:latin typeface="Calibri"/>
                <a:cs typeface="Calibri"/>
              </a:rPr>
              <a:t> </a:t>
            </a:r>
            <a:r>
              <a:rPr sz="1300" dirty="0" err="1">
                <a:latin typeface="Calibri"/>
                <a:cs typeface="Calibri"/>
              </a:rPr>
              <a:t>двери</a:t>
            </a:r>
            <a:r>
              <a:rPr lang="ru-RU" sz="1300" dirty="0">
                <a:latin typeface="Calibri"/>
                <a:cs typeface="Calibri"/>
              </a:rPr>
              <a:t>, регулируемые ножки</a:t>
            </a:r>
            <a:endParaRPr lang="ru-RU" sz="1300" spc="-5" dirty="0">
              <a:latin typeface="Calibri"/>
              <a:cs typeface="Calibri"/>
            </a:endParaRP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 err="1">
                <a:latin typeface="Calibri"/>
                <a:cs typeface="Calibri"/>
              </a:rPr>
              <a:t>Материал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полок</a:t>
            </a:r>
            <a:r>
              <a:rPr sz="1300" spc="-6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–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закаленное</a:t>
            </a:r>
            <a:r>
              <a:rPr sz="1300" b="1" spc="-7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стекло</a:t>
            </a:r>
            <a:endParaRPr sz="1300" dirty="0">
              <a:latin typeface="Calibri"/>
              <a:cs typeface="Calibri"/>
            </a:endParaRPr>
          </a:p>
          <a:p>
            <a:pPr marL="241300" marR="5080" indent="-228600">
              <a:spcBef>
                <a:spcPts val="7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300" b="1" dirty="0">
                <a:latin typeface="Calibri"/>
                <a:cs typeface="Calibri"/>
              </a:rPr>
              <a:t>Контроль влажности </a:t>
            </a:r>
            <a:r>
              <a:rPr lang="en-US" sz="1300" b="1" dirty="0">
                <a:latin typeface="Calibri"/>
                <a:cs typeface="Calibri"/>
              </a:rPr>
              <a:t>Humidity Control</a:t>
            </a:r>
            <a:r>
              <a:rPr lang="ru-RU" sz="1300" b="1" dirty="0">
                <a:latin typeface="Calibri"/>
                <a:cs typeface="Calibri"/>
              </a:rPr>
              <a:t>, </a:t>
            </a:r>
            <a:r>
              <a:rPr lang="ru-RU" sz="1300" b="1" dirty="0" err="1">
                <a:latin typeface="Calibri"/>
                <a:cs typeface="Calibri"/>
              </a:rPr>
              <a:t>Fresh</a:t>
            </a:r>
            <a:r>
              <a:rPr lang="ru-RU" sz="1300" b="1" dirty="0">
                <a:latin typeface="Calibri"/>
                <a:cs typeface="Calibri"/>
              </a:rPr>
              <a:t> </a:t>
            </a:r>
            <a:r>
              <a:rPr lang="ru-RU" sz="1300" b="1" dirty="0" err="1">
                <a:latin typeface="Calibri"/>
                <a:cs typeface="Calibri"/>
              </a:rPr>
              <a:t>zone</a:t>
            </a:r>
            <a:r>
              <a:rPr lang="ru-RU" sz="1300" b="1" dirty="0">
                <a:latin typeface="Calibri"/>
                <a:cs typeface="Calibri"/>
              </a:rPr>
              <a:t>, Эко-режим SMART, Режим Holiday, </a:t>
            </a:r>
            <a:r>
              <a:rPr lang="ru-RU" sz="1300" b="1" dirty="0" err="1">
                <a:latin typeface="Calibri"/>
                <a:cs typeface="Calibri"/>
              </a:rPr>
              <a:t>Суперохлаждение</a:t>
            </a:r>
            <a:r>
              <a:rPr lang="ru-RU" sz="1300" b="1" dirty="0">
                <a:latin typeface="Calibri"/>
                <a:cs typeface="Calibri"/>
              </a:rPr>
              <a:t>, </a:t>
            </a:r>
            <a:r>
              <a:rPr lang="ru-RU" sz="1300" b="1" dirty="0" err="1">
                <a:latin typeface="Calibri"/>
                <a:cs typeface="Calibri"/>
              </a:rPr>
              <a:t>Суперзамораживание</a:t>
            </a:r>
            <a:r>
              <a:rPr lang="ru-RU" sz="1300" b="1" dirty="0">
                <a:latin typeface="Calibri"/>
                <a:cs typeface="Calibri"/>
              </a:rPr>
              <a:t>, Выбор температуры</a:t>
            </a: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b="1" dirty="0" err="1">
                <a:latin typeface="Calibri"/>
                <a:cs typeface="Calibri"/>
              </a:rPr>
              <a:t>Индикатор</a:t>
            </a:r>
            <a:r>
              <a:rPr sz="1300" b="1" spc="-3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предупреждения</a:t>
            </a:r>
            <a:r>
              <a:rPr sz="1300" b="1" spc="-20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о</a:t>
            </a:r>
            <a:r>
              <a:rPr sz="1300" b="1" spc="1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неисправности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79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b="1" dirty="0">
                <a:latin typeface="Calibri"/>
                <a:cs typeface="Calibri"/>
              </a:rPr>
              <a:t>Комплектация:</a:t>
            </a:r>
            <a:r>
              <a:rPr sz="1300" b="1" spc="-65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формочка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для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льда,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лоток</a:t>
            </a:r>
            <a:r>
              <a:rPr sz="1300" spc="-70" dirty="0">
                <a:latin typeface="Calibri"/>
                <a:cs typeface="Calibri"/>
              </a:rPr>
              <a:t> </a:t>
            </a:r>
            <a:r>
              <a:rPr sz="1300" dirty="0" err="1">
                <a:latin typeface="Calibri"/>
                <a:cs typeface="Calibri"/>
              </a:rPr>
              <a:t>для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spc="-25" dirty="0" err="1">
                <a:latin typeface="Calibri"/>
                <a:cs typeface="Calibri"/>
              </a:rPr>
              <a:t>яиц</a:t>
            </a:r>
            <a:endParaRPr lang="ru-RU" sz="1300" spc="-25" dirty="0">
              <a:latin typeface="Calibri"/>
              <a:cs typeface="Calibri"/>
            </a:endParaRPr>
          </a:p>
          <a:p>
            <a:pPr marL="240665" indent="-227965">
              <a:spcBef>
                <a:spcPts val="79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dirty="0">
                <a:latin typeface="Calibri"/>
                <a:cs typeface="Calibri"/>
              </a:rPr>
              <a:t>4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полки,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lang="ru-RU" sz="1300" spc="-30" dirty="0">
                <a:latin typeface="Calibri"/>
                <a:cs typeface="Calibri"/>
              </a:rPr>
              <a:t>5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 err="1">
                <a:latin typeface="Calibri"/>
                <a:cs typeface="Calibri"/>
              </a:rPr>
              <a:t>выдвижных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20" dirty="0" err="1">
                <a:latin typeface="Calibri"/>
                <a:cs typeface="Calibri"/>
              </a:rPr>
              <a:t>ящик</a:t>
            </a:r>
            <a:r>
              <a:rPr lang="ru-RU" sz="1300" spc="-20" dirty="0" err="1">
                <a:latin typeface="Calibri"/>
                <a:cs typeface="Calibri"/>
              </a:rPr>
              <a:t>ов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sz="1300" dirty="0">
                <a:latin typeface="Calibri"/>
                <a:cs typeface="Calibri"/>
              </a:rPr>
              <a:t>Цвет: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b="1" spc="-10" dirty="0" err="1">
                <a:latin typeface="Calibri"/>
                <a:cs typeface="Calibri"/>
              </a:rPr>
              <a:t>бел</a:t>
            </a:r>
            <a:r>
              <a:rPr lang="ru-RU" sz="1300" b="1" spc="-10" dirty="0" err="1">
                <a:latin typeface="Calibri"/>
                <a:cs typeface="Calibri"/>
              </a:rPr>
              <a:t>ое</a:t>
            </a:r>
            <a:r>
              <a:rPr lang="ru-RU" sz="1300" b="1" spc="-10" dirty="0">
                <a:latin typeface="Calibri"/>
                <a:cs typeface="Calibri"/>
              </a:rPr>
              <a:t> стекло</a:t>
            </a:r>
            <a:endParaRPr sz="1300" b="1" dirty="0">
              <a:latin typeface="Calibri"/>
              <a:cs typeface="Calibri"/>
            </a:endParaRP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sz="1300" dirty="0">
                <a:latin typeface="Calibri"/>
                <a:cs typeface="Calibri"/>
              </a:rPr>
              <a:t>Размеры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без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упаковки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(ШхГхВ),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мм: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600×658х1950</a:t>
            </a: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Гарантия: 3 года</a:t>
            </a:r>
            <a:endParaRPr sz="1400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5405F96-5440-4E6B-8289-A35C8789B0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829" y="198872"/>
            <a:ext cx="645556" cy="484167"/>
          </a:xfrm>
          <a:prstGeom prst="rect">
            <a:avLst/>
          </a:prstGeom>
        </p:spPr>
      </p:pic>
      <p:pic>
        <p:nvPicPr>
          <p:cNvPr id="13" name="object 3">
            <a:extLst>
              <a:ext uri="{FF2B5EF4-FFF2-40B4-BE49-F238E27FC236}">
                <a16:creationId xmlns:a16="http://schemas.microsoft.com/office/drawing/2014/main" id="{465D171F-2E7D-4B5E-BB8D-5147AEBC18A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82856" y="184967"/>
            <a:ext cx="1645919" cy="53035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C1AF91A-1C84-4542-9589-9AA686E0126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4591" y="1425139"/>
            <a:ext cx="3139152" cy="509291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E0E7DD2-7331-4022-9C76-0612BEB18D9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4399" y="1425139"/>
            <a:ext cx="1519731" cy="500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325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0" y="3429000"/>
            <a:ext cx="6096000" cy="3429000"/>
          </a:xfrm>
          <a:prstGeom prst="rect">
            <a:avLst/>
          </a:prstGeom>
        </p:spPr>
      </p:pic>
      <p:pic>
        <p:nvPicPr>
          <p:cNvPr id="3" name="Frame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0" y="0"/>
            <a:ext cx="6096000" cy="3429000"/>
          </a:xfrm>
          <a:prstGeom prst="rect">
            <a:avLst/>
          </a:prstGeom>
        </p:spPr>
      </p:pic>
      <p:sp>
        <p:nvSpPr>
          <p:cNvPr id="4" name="default_name"/>
          <p:cNvSpPr/>
          <p:nvPr/>
        </p:nvSpPr>
        <p:spPr>
          <a:xfrm>
            <a:off x="3425825" y="3810000"/>
            <a:ext cx="361950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дисплей</a:t>
            </a:r>
            <a:endParaRPr lang="en-US" sz="650" dirty="0"/>
          </a:p>
        </p:txBody>
      </p:sp>
      <p:sp>
        <p:nvSpPr>
          <p:cNvPr id="5" name="default_name"/>
          <p:cNvSpPr/>
          <p:nvPr/>
        </p:nvSpPr>
        <p:spPr>
          <a:xfrm>
            <a:off x="3425825" y="3921125"/>
            <a:ext cx="93662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СЕНСОРНЫЙ</a:t>
            </a:r>
            <a:endParaRPr lang="en-US" sz="1150" dirty="0"/>
          </a:p>
        </p:txBody>
      </p:sp>
      <p:sp>
        <p:nvSpPr>
          <p:cNvPr id="6" name="Text 2"/>
          <p:cNvSpPr/>
          <p:nvPr/>
        </p:nvSpPr>
        <p:spPr>
          <a:xfrm>
            <a:off x="3397250" y="4337050"/>
            <a:ext cx="1073150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класс энергопотребления</a:t>
            </a:r>
            <a:endParaRPr lang="en-US" sz="650" dirty="0"/>
          </a:p>
        </p:txBody>
      </p:sp>
      <p:sp>
        <p:nvSpPr>
          <p:cNvPr id="7" name="default_name"/>
          <p:cNvSpPr/>
          <p:nvPr/>
        </p:nvSpPr>
        <p:spPr>
          <a:xfrm>
            <a:off x="3397250" y="4448175"/>
            <a:ext cx="20637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А+</a:t>
            </a:r>
            <a:endParaRPr lang="en-US" sz="1150" dirty="0"/>
          </a:p>
        </p:txBody>
      </p:sp>
      <p:sp>
        <p:nvSpPr>
          <p:cNvPr id="8" name="default_name"/>
          <p:cNvSpPr/>
          <p:nvPr/>
        </p:nvSpPr>
        <p:spPr>
          <a:xfrm>
            <a:off x="3454400" y="4864100"/>
            <a:ext cx="473075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освещение</a:t>
            </a:r>
            <a:endParaRPr lang="en-US" sz="650" dirty="0"/>
          </a:p>
        </p:txBody>
      </p:sp>
      <p:sp>
        <p:nvSpPr>
          <p:cNvPr id="9" name="LED"/>
          <p:cNvSpPr/>
          <p:nvPr/>
        </p:nvSpPr>
        <p:spPr>
          <a:xfrm>
            <a:off x="3454400" y="4975225"/>
            <a:ext cx="2730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LED</a:t>
            </a:r>
            <a:endParaRPr lang="en-US" sz="1150" dirty="0"/>
          </a:p>
        </p:txBody>
      </p:sp>
      <p:sp>
        <p:nvSpPr>
          <p:cNvPr id="10" name="Text 6"/>
          <p:cNvSpPr/>
          <p:nvPr/>
        </p:nvSpPr>
        <p:spPr>
          <a:xfrm>
            <a:off x="3435350" y="5391150"/>
            <a:ext cx="1098550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мощность замораживания</a:t>
            </a:r>
            <a:endParaRPr lang="en-US" sz="650" dirty="0"/>
          </a:p>
        </p:txBody>
      </p:sp>
      <p:sp>
        <p:nvSpPr>
          <p:cNvPr id="11" name="8"/>
          <p:cNvSpPr/>
          <p:nvPr/>
        </p:nvSpPr>
        <p:spPr>
          <a:xfrm>
            <a:off x="3435350" y="5502275"/>
            <a:ext cx="119062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ДО 8 кг. В СУТКИ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3343275" y="6343650"/>
            <a:ext cx="561975" cy="79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650" kern="0" spc="-50" dirty="0">
                <a:ln w="4763">
                  <a:solidFill>
                    <a:srgbClr val="FFFFFF"/>
                  </a:solidFill>
                </a:ln>
                <a:solidFill>
                  <a:srgbClr val="FFFFFF"/>
                </a:solidFill>
                <a:latin typeface="Montserrat Thin" pitchFamily="34" charset="0"/>
                <a:ea typeface="Montserrat Thin" pitchFamily="34" charset="-122"/>
                <a:cs typeface="Montserrat Thin" pitchFamily="34" charset="-120"/>
              </a:rPr>
              <a:t>уровень шума</a:t>
            </a:r>
            <a:endParaRPr lang="en-US" sz="650" dirty="0"/>
          </a:p>
        </p:txBody>
      </p:sp>
      <p:sp>
        <p:nvSpPr>
          <p:cNvPr id="13" name="name_40"/>
          <p:cNvSpPr/>
          <p:nvPr/>
        </p:nvSpPr>
        <p:spPr>
          <a:xfrm>
            <a:off x="3400425" y="6188075"/>
            <a:ext cx="460375" cy="14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1250" kern="0" spc="-75" dirty="0">
                <a:solidFill>
                  <a:srgbClr val="FFFFFF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40 дБ</a:t>
            </a:r>
            <a:endParaRPr lang="en-US" sz="1250" dirty="0"/>
          </a:p>
        </p:txBody>
      </p:sp>
      <p:sp>
        <p:nvSpPr>
          <p:cNvPr id="14" name="default_name"/>
          <p:cNvSpPr/>
          <p:nvPr/>
        </p:nvSpPr>
        <p:spPr>
          <a:xfrm>
            <a:off x="4302125" y="6343650"/>
            <a:ext cx="387350" cy="79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650" kern="0" spc="-50" dirty="0">
                <a:ln w="4763">
                  <a:solidFill>
                    <a:srgbClr val="FFFFFF"/>
                  </a:solidFill>
                </a:ln>
                <a:solidFill>
                  <a:srgbClr val="FFFFFF"/>
                </a:solidFill>
                <a:latin typeface="Montserrat Thin" pitchFamily="34" charset="0"/>
                <a:ea typeface="Montserrat Thin" pitchFamily="34" charset="-122"/>
                <a:cs typeface="Montserrat Thin" pitchFamily="34" charset="-120"/>
              </a:rPr>
              <a:t>хладагент</a:t>
            </a:r>
            <a:endParaRPr lang="en-US" sz="650" dirty="0"/>
          </a:p>
        </p:txBody>
      </p:sp>
      <p:sp>
        <p:nvSpPr>
          <p:cNvPr id="15" name="R600a"/>
          <p:cNvSpPr/>
          <p:nvPr/>
        </p:nvSpPr>
        <p:spPr>
          <a:xfrm>
            <a:off x="4244975" y="6188075"/>
            <a:ext cx="501650" cy="14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1250" kern="0" spc="-75" dirty="0">
                <a:solidFill>
                  <a:srgbClr val="FFFFFF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R600a</a:t>
            </a:r>
            <a:endParaRPr lang="en-US" sz="1250" dirty="0"/>
          </a:p>
        </p:txBody>
      </p:sp>
      <p:sp>
        <p:nvSpPr>
          <p:cNvPr id="16" name="Text 12"/>
          <p:cNvSpPr/>
          <p:nvPr/>
        </p:nvSpPr>
        <p:spPr>
          <a:xfrm>
            <a:off x="6311900" y="6254750"/>
            <a:ext cx="10890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000000">
                    <a:alpha val="70000"/>
                  </a:srgb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максимальный комфорт,
равномерное охлаждение
и отстутствие льда.</a:t>
            </a:r>
            <a:endParaRPr lang="en-US" sz="650" dirty="0"/>
          </a:p>
        </p:txBody>
      </p:sp>
      <p:sp>
        <p:nvSpPr>
          <p:cNvPr id="17" name="TOTAL NO FROST"/>
          <p:cNvSpPr/>
          <p:nvPr/>
        </p:nvSpPr>
        <p:spPr>
          <a:xfrm>
            <a:off x="6311900" y="6092825"/>
            <a:ext cx="129540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32416C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TOTAL NO FROST</a:t>
            </a:r>
            <a:endParaRPr lang="en-US" sz="1150" dirty="0"/>
          </a:p>
        </p:txBody>
      </p:sp>
      <p:sp>
        <p:nvSpPr>
          <p:cNvPr id="18" name="HUMIDITY CONTROL"/>
          <p:cNvSpPr/>
          <p:nvPr/>
        </p:nvSpPr>
        <p:spPr>
          <a:xfrm>
            <a:off x="6311900" y="3683000"/>
            <a:ext cx="154622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32416C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HUMIDITY CONTROL</a:t>
            </a:r>
            <a:endParaRPr lang="en-US" sz="1150" dirty="0"/>
          </a:p>
        </p:txBody>
      </p:sp>
      <p:sp>
        <p:nvSpPr>
          <p:cNvPr id="19" name="Text 15"/>
          <p:cNvSpPr/>
          <p:nvPr/>
        </p:nvSpPr>
        <p:spPr>
          <a:xfrm>
            <a:off x="6311900" y="3838575"/>
            <a:ext cx="1196975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25" dirty="0">
                <a:solidFill>
                  <a:srgbClr val="000000">
                    <a:alpha val="70000"/>
                  </a:srgb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контроль уровня влажности</a:t>
            </a:r>
            <a:endParaRPr lang="en-US" sz="650" dirty="0"/>
          </a:p>
        </p:txBody>
      </p:sp>
      <p:sp>
        <p:nvSpPr>
          <p:cNvPr id="20" name="FRESH ZONE"/>
          <p:cNvSpPr/>
          <p:nvPr/>
        </p:nvSpPr>
        <p:spPr>
          <a:xfrm>
            <a:off x="6311900" y="4076700"/>
            <a:ext cx="97790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32416C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FRESH ZONE</a:t>
            </a:r>
            <a:endParaRPr lang="en-US" sz="1150" dirty="0"/>
          </a:p>
        </p:txBody>
      </p:sp>
      <p:sp>
        <p:nvSpPr>
          <p:cNvPr id="21" name="Text 17"/>
          <p:cNvSpPr/>
          <p:nvPr/>
        </p:nvSpPr>
        <p:spPr>
          <a:xfrm>
            <a:off x="6311900" y="4238625"/>
            <a:ext cx="1365250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25" dirty="0">
                <a:solidFill>
                  <a:srgbClr val="000000">
                    <a:alpha val="70000"/>
                  </a:srgb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длительная свежесть продуктов</a:t>
            </a:r>
            <a:endParaRPr lang="en-US" sz="650" dirty="0"/>
          </a:p>
        </p:txBody>
      </p:sp>
      <p:sp>
        <p:nvSpPr>
          <p:cNvPr id="22" name="SMART"/>
          <p:cNvSpPr/>
          <p:nvPr/>
        </p:nvSpPr>
        <p:spPr>
          <a:xfrm>
            <a:off x="7721600" y="4829175"/>
            <a:ext cx="53657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32416C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SMART</a:t>
            </a:r>
            <a:endParaRPr lang="en-US" sz="1150" dirty="0"/>
          </a:p>
        </p:txBody>
      </p:sp>
      <p:sp>
        <p:nvSpPr>
          <p:cNvPr id="23" name="Text 19"/>
          <p:cNvSpPr/>
          <p:nvPr/>
        </p:nvSpPr>
        <p:spPr>
          <a:xfrm>
            <a:off x="7721600" y="4991100"/>
            <a:ext cx="1120775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25" dirty="0">
                <a:solidFill>
                  <a:srgbClr val="000000">
                    <a:alpha val="70000"/>
                  </a:srgb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оптимальная температура</a:t>
            </a:r>
            <a:endParaRPr lang="en-US" sz="650" dirty="0"/>
          </a:p>
        </p:txBody>
      </p:sp>
      <p:sp>
        <p:nvSpPr>
          <p:cNvPr id="24" name="ECO"/>
          <p:cNvSpPr/>
          <p:nvPr/>
        </p:nvSpPr>
        <p:spPr>
          <a:xfrm>
            <a:off x="7721600" y="5194300"/>
            <a:ext cx="3365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32416C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ECO</a:t>
            </a:r>
            <a:endParaRPr lang="en-US" sz="1150" dirty="0"/>
          </a:p>
        </p:txBody>
      </p:sp>
      <p:sp>
        <p:nvSpPr>
          <p:cNvPr id="25" name="Text 21"/>
          <p:cNvSpPr/>
          <p:nvPr/>
        </p:nvSpPr>
        <p:spPr>
          <a:xfrm>
            <a:off x="7721600" y="5356225"/>
            <a:ext cx="857250" cy="18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25" dirty="0">
                <a:solidFill>
                  <a:srgbClr val="000000">
                    <a:alpha val="70000"/>
                  </a:srgb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минимальное
энергопотребление</a:t>
            </a:r>
            <a:endParaRPr lang="en-US" sz="650" dirty="0"/>
          </a:p>
        </p:txBody>
      </p:sp>
      <p:sp>
        <p:nvSpPr>
          <p:cNvPr id="26" name="Text 22"/>
          <p:cNvSpPr/>
          <p:nvPr/>
        </p:nvSpPr>
        <p:spPr>
          <a:xfrm>
            <a:off x="3441700" y="2603500"/>
            <a:ext cx="876300" cy="120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25"/>
              </a:lnSpc>
            </a:pPr>
            <a:r>
              <a:rPr lang="en-US" sz="650" dirty="0">
                <a:solidFill>
                  <a:srgbClr val="FFFFFF"/>
                </a:solidFill>
                <a:latin typeface="Jost Regular" pitchFamily="34" charset="0"/>
                <a:ea typeface="Jost Regular" pitchFamily="34" charset="-122"/>
                <a:cs typeface="Jost Regular" pitchFamily="34" charset="-120"/>
              </a:rPr>
              <a:t>ОТ </a:t>
            </a:r>
            <a:r>
              <a:rPr lang="en-US" sz="6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ОФИЦИАЛЬНОГО</a:t>
            </a:r>
            <a:endParaRPr lang="en-US" sz="650" dirty="0"/>
          </a:p>
        </p:txBody>
      </p:sp>
      <p:sp>
        <p:nvSpPr>
          <p:cNvPr id="27" name="default_name"/>
          <p:cNvSpPr/>
          <p:nvPr/>
        </p:nvSpPr>
        <p:spPr>
          <a:xfrm>
            <a:off x="3441700" y="2720975"/>
            <a:ext cx="717550" cy="120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25"/>
              </a:lnSpc>
            </a:pPr>
            <a:r>
              <a:rPr lang="en-US" sz="650" dirty="0">
                <a:solidFill>
                  <a:srgbClr val="FFFFFF"/>
                </a:solidFill>
                <a:ea typeface="Jost Regular" pitchFamily="34" charset="-122"/>
                <a:cs typeface="Jost Regular" pitchFamily="34" charset="-120"/>
              </a:rPr>
              <a:t>ПРОИЗВОДИТЕЛЯ</a:t>
            </a:r>
            <a:endParaRPr lang="en-US" sz="650" dirty="0"/>
          </a:p>
        </p:txBody>
      </p:sp>
      <p:sp>
        <p:nvSpPr>
          <p:cNvPr id="28" name="DCS 19NFI BB Damiano"/>
          <p:cNvSpPr/>
          <p:nvPr/>
        </p:nvSpPr>
        <p:spPr>
          <a:xfrm>
            <a:off x="3365500" y="292100"/>
            <a:ext cx="20796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50"/>
              </a:lnSpc>
            </a:pPr>
            <a:r>
              <a:rPr lang="en-US" sz="1500" dirty="0">
                <a:solidFill>
                  <a:srgbClr val="FFFFFF"/>
                </a:solidFill>
                <a:latin typeface="Jost Regular" pitchFamily="34" charset="0"/>
                <a:ea typeface="Jost Regular" pitchFamily="34" charset="-122"/>
                <a:cs typeface="Jost Regular" pitchFamily="34" charset="-120"/>
              </a:rPr>
              <a:t>DCS </a:t>
            </a:r>
            <a:r>
              <a:rPr lang="en-US" sz="15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19NFI BB Damiano</a:t>
            </a:r>
            <a:endParaRPr lang="en-US" sz="1500" dirty="0"/>
          </a:p>
        </p:txBody>
      </p:sp>
      <p:sp>
        <p:nvSpPr>
          <p:cNvPr id="29" name="default_name"/>
          <p:cNvSpPr/>
          <p:nvPr/>
        </p:nvSpPr>
        <p:spPr>
          <a:xfrm>
            <a:off x="3365500" y="158750"/>
            <a:ext cx="873125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300"/>
              </a:lnSpc>
            </a:pPr>
            <a:r>
              <a:rPr lang="en-US" sz="900" dirty="0">
                <a:solidFill>
                  <a:srgbClr val="FFFFFF"/>
                </a:solidFill>
                <a:ea typeface="Jost Regular" pitchFamily="34" charset="-122"/>
                <a:cs typeface="Jost Regular" pitchFamily="34" charset="-120"/>
              </a:rPr>
              <a:t>ХОЛОДИЛЬНИК</a:t>
            </a:r>
            <a:endParaRPr lang="en-US" sz="900" dirty="0"/>
          </a:p>
        </p:txBody>
      </p:sp>
      <p:sp>
        <p:nvSpPr>
          <p:cNvPr id="30" name="name_2 m"/>
          <p:cNvSpPr/>
          <p:nvPr/>
        </p:nvSpPr>
        <p:spPr>
          <a:xfrm>
            <a:off x="6629399" y="1247775"/>
            <a:ext cx="241300" cy="18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50"/>
              </a:lnSpc>
            </a:pPr>
            <a:r>
              <a:rPr lang="en-US" sz="1000" kern="0" spc="-75" dirty="0">
                <a:solidFill>
                  <a:srgbClr val="FFFFFF"/>
                </a:solidFill>
                <a:latin typeface="Jost Medium" pitchFamily="34" charset="0"/>
                <a:ea typeface="Jost Medium" pitchFamily="34" charset="-122"/>
                <a:cs typeface="Jost Medium" pitchFamily="34" charset="-120"/>
              </a:rPr>
              <a:t>2</a:t>
            </a:r>
            <a:r>
              <a:rPr lang="en-US" sz="1000" kern="0" spc="-75" dirty="0">
                <a:solidFill>
                  <a:srgbClr val="FFFFFF"/>
                </a:solidFill>
                <a:latin typeface="Jost Regular" pitchFamily="34" charset="0"/>
                <a:ea typeface="Jost Regular" pitchFamily="34" charset="-122"/>
                <a:cs typeface="Jost Regular" pitchFamily="34" charset="-120"/>
              </a:rPr>
              <a:t> m.</a:t>
            </a:r>
            <a:endParaRPr lang="en-US" sz="1000" dirty="0"/>
          </a:p>
        </p:txBody>
      </p:sp>
      <p:sp>
        <p:nvSpPr>
          <p:cNvPr id="31" name="name_3"/>
          <p:cNvSpPr/>
          <p:nvPr/>
        </p:nvSpPr>
        <p:spPr>
          <a:xfrm>
            <a:off x="6715125" y="2447925"/>
            <a:ext cx="203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83333"/>
              </a:lnSpc>
            </a:pPr>
            <a:r>
              <a:rPr lang="en-US" sz="3000" b="1" kern="0" spc="-200" dirty="0">
                <a:solidFill>
                  <a:srgbClr val="FFFFFF"/>
                </a:solidFill>
                <a:latin typeface="Soyuz Grotesk Bold" pitchFamily="34" charset="0"/>
                <a:ea typeface="Soyuz Grotesk Bold" pitchFamily="34" charset="-122"/>
                <a:cs typeface="Soyuz Grotesk Bold" pitchFamily="34" charset="-120"/>
              </a:rPr>
              <a:t>3</a:t>
            </a:r>
            <a:endParaRPr lang="en-US" sz="3000" dirty="0"/>
          </a:p>
        </p:txBody>
      </p:sp>
      <p:sp>
        <p:nvSpPr>
          <p:cNvPr id="32" name="default_name"/>
          <p:cNvSpPr/>
          <p:nvPr/>
        </p:nvSpPr>
        <p:spPr>
          <a:xfrm>
            <a:off x="6673850" y="2813050"/>
            <a:ext cx="28575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88891"/>
              </a:lnSpc>
            </a:pPr>
            <a:r>
              <a:rPr lang="en-US" sz="1050" kern="0" spc="-75" dirty="0">
                <a:solidFill>
                  <a:srgbClr val="FFFFFF"/>
                </a:solidFill>
                <a:latin typeface="Manrope Medium" pitchFamily="34" charset="0"/>
                <a:ea typeface="Manrope Medium" pitchFamily="34" charset="-122"/>
                <a:cs typeface="Manrope Medium" pitchFamily="34" charset="-120"/>
              </a:rPr>
              <a:t>года</a:t>
            </a:r>
            <a:endParaRPr lang="en-US" sz="1050" dirty="0"/>
          </a:p>
        </p:txBody>
      </p:sp>
      <p:sp>
        <p:nvSpPr>
          <p:cNvPr id="33" name="Copy"/>
          <p:cNvSpPr/>
          <p:nvPr/>
        </p:nvSpPr>
        <p:spPr>
          <a:xfrm rot="7155847">
            <a:off x="7049075" y="2864553"/>
            <a:ext cx="99535" cy="745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г</a:t>
            </a:r>
            <a:endParaRPr lang="en-US" sz="600" dirty="0"/>
          </a:p>
        </p:txBody>
      </p:sp>
      <p:sp>
        <p:nvSpPr>
          <p:cNvPr id="34" name="Copy"/>
          <p:cNvSpPr/>
          <p:nvPr/>
        </p:nvSpPr>
        <p:spPr>
          <a:xfrm rot="7667744">
            <a:off x="7025976" y="2895522"/>
            <a:ext cx="102025" cy="86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35" name="Copy"/>
          <p:cNvSpPr/>
          <p:nvPr/>
        </p:nvSpPr>
        <p:spPr>
          <a:xfrm rot="8235619">
            <a:off x="6995634" y="2929837"/>
            <a:ext cx="101219" cy="93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р</a:t>
            </a:r>
            <a:endParaRPr lang="en-US" sz="600" dirty="0"/>
          </a:p>
        </p:txBody>
      </p:sp>
      <p:sp>
        <p:nvSpPr>
          <p:cNvPr id="36" name="Copy"/>
          <p:cNvSpPr/>
          <p:nvPr/>
        </p:nvSpPr>
        <p:spPr>
          <a:xfrm rot="8742983">
            <a:off x="6963573" y="2961696"/>
            <a:ext cx="93771" cy="930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37" name="Copy"/>
          <p:cNvSpPr/>
          <p:nvPr/>
        </p:nvSpPr>
        <p:spPr>
          <a:xfrm rot="9307003">
            <a:off x="6925003" y="2987522"/>
            <a:ext cx="89134" cy="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н</a:t>
            </a:r>
            <a:endParaRPr lang="en-US" sz="600" dirty="0"/>
          </a:p>
        </p:txBody>
      </p:sp>
      <p:sp>
        <p:nvSpPr>
          <p:cNvPr id="38" name="Copy"/>
          <p:cNvSpPr/>
          <p:nvPr/>
        </p:nvSpPr>
        <p:spPr>
          <a:xfrm rot="9769386">
            <a:off x="6890435" y="3008092"/>
            <a:ext cx="75036" cy="8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т</a:t>
            </a:r>
            <a:endParaRPr lang="en-US" sz="600" dirty="0"/>
          </a:p>
        </p:txBody>
      </p:sp>
      <p:sp>
        <p:nvSpPr>
          <p:cNvPr id="39" name="Copy"/>
          <p:cNvSpPr/>
          <p:nvPr/>
        </p:nvSpPr>
        <p:spPr>
          <a:xfrm rot="10335570">
            <a:off x="6850710" y="3022532"/>
            <a:ext cx="66967" cy="861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и</a:t>
            </a:r>
            <a:endParaRPr lang="en-US" sz="600" dirty="0"/>
          </a:p>
        </p:txBody>
      </p:sp>
      <p:sp>
        <p:nvSpPr>
          <p:cNvPr id="40" name="Copy"/>
          <p:cNvSpPr/>
          <p:nvPr/>
        </p:nvSpPr>
        <p:spPr>
          <a:xfrm rot="-10753676">
            <a:off x="6806424" y="3030721"/>
            <a:ext cx="57621" cy="81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я</a:t>
            </a:r>
            <a:endParaRPr lang="en-US" sz="600" dirty="0"/>
          </a:p>
        </p:txBody>
      </p:sp>
      <p:sp>
        <p:nvSpPr>
          <p:cNvPr id="41" name="Copy"/>
          <p:cNvSpPr/>
          <p:nvPr/>
        </p:nvSpPr>
        <p:spPr>
          <a:xfrm rot="-10016650">
            <a:off x="6731459" y="3016358"/>
            <a:ext cx="66988" cy="87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г</a:t>
            </a:r>
            <a:endParaRPr lang="en-US" sz="600" dirty="0"/>
          </a:p>
        </p:txBody>
      </p:sp>
      <p:sp>
        <p:nvSpPr>
          <p:cNvPr id="42" name="Copy"/>
          <p:cNvSpPr/>
          <p:nvPr/>
        </p:nvSpPr>
        <p:spPr>
          <a:xfrm rot="-9504753">
            <a:off x="6681910" y="3003381"/>
            <a:ext cx="82895" cy="922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43" name="Copy"/>
          <p:cNvSpPr/>
          <p:nvPr/>
        </p:nvSpPr>
        <p:spPr>
          <a:xfrm rot="-8936878">
            <a:off x="6631418" y="2982994"/>
            <a:ext cx="94252" cy="95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р</a:t>
            </a:r>
            <a:endParaRPr lang="en-US" sz="600" dirty="0"/>
          </a:p>
        </p:txBody>
      </p:sp>
      <p:sp>
        <p:nvSpPr>
          <p:cNvPr id="44" name="Copy"/>
          <p:cNvSpPr/>
          <p:nvPr/>
        </p:nvSpPr>
        <p:spPr>
          <a:xfrm rot="-8429514">
            <a:off x="6589571" y="2958950"/>
            <a:ext cx="97073" cy="92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45" name="Copy"/>
          <p:cNvSpPr/>
          <p:nvPr/>
        </p:nvSpPr>
        <p:spPr>
          <a:xfrm rot="-7865494">
            <a:off x="6549614" y="2927648"/>
            <a:ext cx="103376" cy="909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н</a:t>
            </a:r>
            <a:endParaRPr lang="en-US" sz="600" dirty="0"/>
          </a:p>
        </p:txBody>
      </p:sp>
      <p:sp>
        <p:nvSpPr>
          <p:cNvPr id="46" name="Copy"/>
          <p:cNvSpPr/>
          <p:nvPr/>
        </p:nvSpPr>
        <p:spPr>
          <a:xfrm rot="-7403111">
            <a:off x="6521630" y="2897877"/>
            <a:ext cx="100845" cy="80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т</a:t>
            </a:r>
            <a:endParaRPr lang="en-US" sz="600" dirty="0"/>
          </a:p>
        </p:txBody>
      </p:sp>
      <p:sp>
        <p:nvSpPr>
          <p:cNvPr id="47" name="Copy"/>
          <p:cNvSpPr/>
          <p:nvPr/>
        </p:nvSpPr>
        <p:spPr>
          <a:xfrm rot="-6836927">
            <a:off x="6496616" y="2861930"/>
            <a:ext cx="102267" cy="756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и</a:t>
            </a:r>
            <a:endParaRPr lang="en-US" sz="600" dirty="0"/>
          </a:p>
        </p:txBody>
      </p:sp>
      <p:sp>
        <p:nvSpPr>
          <p:cNvPr id="48" name="Copy"/>
          <p:cNvSpPr/>
          <p:nvPr/>
        </p:nvSpPr>
        <p:spPr>
          <a:xfrm rot="-6326173">
            <a:off x="6478742" y="2820965"/>
            <a:ext cx="99728" cy="6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я</a:t>
            </a:r>
            <a:endParaRPr lang="en-US" sz="600" dirty="0"/>
          </a:p>
        </p:txBody>
      </p:sp>
      <p:sp>
        <p:nvSpPr>
          <p:cNvPr id="49" name="Copy"/>
          <p:cNvSpPr/>
          <p:nvPr/>
        </p:nvSpPr>
        <p:spPr>
          <a:xfrm rot="2660374">
            <a:off x="6980681" y="2492985"/>
            <a:ext cx="94676" cy="85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г</a:t>
            </a:r>
            <a:endParaRPr lang="en-US" sz="600" dirty="0"/>
          </a:p>
        </p:txBody>
      </p:sp>
      <p:sp>
        <p:nvSpPr>
          <p:cNvPr id="50" name="Copy"/>
          <p:cNvSpPr/>
          <p:nvPr/>
        </p:nvSpPr>
        <p:spPr>
          <a:xfrm rot="3172271">
            <a:off x="7006947" y="2523541"/>
            <a:ext cx="102162" cy="861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51" name="Copy"/>
          <p:cNvSpPr/>
          <p:nvPr/>
        </p:nvSpPr>
        <p:spPr>
          <a:xfrm rot="3740146">
            <a:off x="7034317" y="2565090"/>
            <a:ext cx="104296" cy="820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р</a:t>
            </a:r>
            <a:endParaRPr lang="en-US" sz="600" dirty="0"/>
          </a:p>
        </p:txBody>
      </p:sp>
      <p:sp>
        <p:nvSpPr>
          <p:cNvPr id="52" name="Copy"/>
          <p:cNvSpPr/>
          <p:nvPr/>
        </p:nvSpPr>
        <p:spPr>
          <a:xfrm rot="4247510">
            <a:off x="7057223" y="2613451"/>
            <a:ext cx="101103" cy="709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53" name="Copy"/>
          <p:cNvSpPr/>
          <p:nvPr/>
        </p:nvSpPr>
        <p:spPr>
          <a:xfrm rot="4811530">
            <a:off x="7073910" y="2663583"/>
            <a:ext cx="97524" cy="63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н</a:t>
            </a:r>
            <a:endParaRPr lang="en-US" sz="600" dirty="0"/>
          </a:p>
        </p:txBody>
      </p:sp>
      <p:sp>
        <p:nvSpPr>
          <p:cNvPr id="54" name="Copy"/>
          <p:cNvSpPr/>
          <p:nvPr/>
        </p:nvSpPr>
        <p:spPr>
          <a:xfrm rot="5273913">
            <a:off x="7083745" y="2716936"/>
            <a:ext cx="91668" cy="465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т</a:t>
            </a:r>
            <a:endParaRPr lang="en-US" sz="600" dirty="0"/>
          </a:p>
        </p:txBody>
      </p:sp>
      <p:sp>
        <p:nvSpPr>
          <p:cNvPr id="55" name="Copy"/>
          <p:cNvSpPr/>
          <p:nvPr/>
        </p:nvSpPr>
        <p:spPr>
          <a:xfrm rot="5840097">
            <a:off x="7082622" y="2757295"/>
            <a:ext cx="95464" cy="56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и</a:t>
            </a:r>
            <a:endParaRPr lang="en-US" sz="600" dirty="0"/>
          </a:p>
        </p:txBody>
      </p:sp>
      <p:sp>
        <p:nvSpPr>
          <p:cNvPr id="56" name="Copy"/>
          <p:cNvSpPr/>
          <p:nvPr/>
        </p:nvSpPr>
        <p:spPr>
          <a:xfrm rot="6350851">
            <a:off x="7073178" y="2800895"/>
            <a:ext cx="99897" cy="672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я</a:t>
            </a:r>
            <a:endParaRPr lang="en-US" sz="600" dirty="0"/>
          </a:p>
        </p:txBody>
      </p:sp>
      <p:sp>
        <p:nvSpPr>
          <p:cNvPr id="57" name="Copy"/>
          <p:cNvSpPr/>
          <p:nvPr/>
        </p:nvSpPr>
        <p:spPr>
          <a:xfrm rot="-1927748">
            <a:off x="6607166" y="2471677"/>
            <a:ext cx="86515" cy="89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г</a:t>
            </a:r>
            <a:endParaRPr lang="en-US" sz="600" dirty="0"/>
          </a:p>
        </p:txBody>
      </p:sp>
      <p:sp>
        <p:nvSpPr>
          <p:cNvPr id="58" name="Copy"/>
          <p:cNvSpPr/>
          <p:nvPr/>
        </p:nvSpPr>
        <p:spPr>
          <a:xfrm rot="-1415851">
            <a:off x="6644872" y="2448192"/>
            <a:ext cx="84872" cy="926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59" name="Copy"/>
          <p:cNvSpPr/>
          <p:nvPr/>
        </p:nvSpPr>
        <p:spPr>
          <a:xfrm rot="-847977">
            <a:off x="6693339" y="2430897"/>
            <a:ext cx="78053" cy="904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р</a:t>
            </a:r>
            <a:endParaRPr lang="en-US" sz="600" dirty="0"/>
          </a:p>
        </p:txBody>
      </p:sp>
      <p:sp>
        <p:nvSpPr>
          <p:cNvPr id="60" name="Copy"/>
          <p:cNvSpPr/>
          <p:nvPr/>
        </p:nvSpPr>
        <p:spPr>
          <a:xfrm rot="-340613">
            <a:off x="6746823" y="2422995"/>
            <a:ext cx="64282" cy="84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61" name="Copy"/>
          <p:cNvSpPr/>
          <p:nvPr/>
        </p:nvSpPr>
        <p:spPr>
          <a:xfrm rot="223408">
            <a:off x="6795009" y="2419934"/>
            <a:ext cx="65026" cy="83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н</a:t>
            </a:r>
            <a:endParaRPr lang="en-US" sz="600" dirty="0"/>
          </a:p>
        </p:txBody>
      </p:sp>
      <p:sp>
        <p:nvSpPr>
          <p:cNvPr id="62" name="Copy"/>
          <p:cNvSpPr/>
          <p:nvPr/>
        </p:nvSpPr>
        <p:spPr>
          <a:xfrm rot="685790">
            <a:off x="6838708" y="2421764"/>
            <a:ext cx="68287" cy="8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т</a:t>
            </a:r>
            <a:endParaRPr lang="en-US" sz="600" dirty="0"/>
          </a:p>
        </p:txBody>
      </p:sp>
      <p:sp>
        <p:nvSpPr>
          <p:cNvPr id="63" name="Copy"/>
          <p:cNvSpPr/>
          <p:nvPr/>
        </p:nvSpPr>
        <p:spPr>
          <a:xfrm rot="1251974">
            <a:off x="6876214" y="2429459"/>
            <a:ext cx="82164" cy="920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и</a:t>
            </a:r>
            <a:endParaRPr lang="en-US" sz="600" dirty="0"/>
          </a:p>
        </p:txBody>
      </p:sp>
      <p:sp>
        <p:nvSpPr>
          <p:cNvPr id="64" name="Copy"/>
          <p:cNvSpPr/>
          <p:nvPr/>
        </p:nvSpPr>
        <p:spPr>
          <a:xfrm rot="1762728">
            <a:off x="6917993" y="2447274"/>
            <a:ext cx="90033" cy="9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я</a:t>
            </a:r>
            <a:endParaRPr lang="en-US" sz="600" dirty="0"/>
          </a:p>
        </p:txBody>
      </p:sp>
      <p:sp>
        <p:nvSpPr>
          <p:cNvPr id="65" name="name_230"/>
          <p:cNvSpPr/>
          <p:nvPr/>
        </p:nvSpPr>
        <p:spPr>
          <a:xfrm>
            <a:off x="7292975" y="2311400"/>
            <a:ext cx="555625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86667"/>
              </a:lnSpc>
            </a:pPr>
            <a:r>
              <a:rPr lang="en-US" sz="17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230</a:t>
            </a:r>
            <a:r>
              <a:rPr lang="en-US" sz="15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л</a:t>
            </a:r>
            <a:endParaRPr lang="en-US" sz="1750" dirty="0"/>
          </a:p>
        </p:txBody>
      </p:sp>
      <p:sp>
        <p:nvSpPr>
          <p:cNvPr id="66" name="Text 62"/>
          <p:cNvSpPr/>
          <p:nvPr/>
        </p:nvSpPr>
        <p:spPr>
          <a:xfrm>
            <a:off x="7292975" y="2016125"/>
            <a:ext cx="5461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объем
холодильной
камеры</a:t>
            </a:r>
            <a:endParaRPr lang="en-US" sz="650" dirty="0"/>
          </a:p>
        </p:txBody>
      </p:sp>
      <p:sp>
        <p:nvSpPr>
          <p:cNvPr id="67" name="name_100"/>
          <p:cNvSpPr/>
          <p:nvPr/>
        </p:nvSpPr>
        <p:spPr>
          <a:xfrm>
            <a:off x="8267700" y="1530350"/>
            <a:ext cx="530225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86667"/>
              </a:lnSpc>
            </a:pPr>
            <a:r>
              <a:rPr lang="en-US" sz="17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100</a:t>
            </a:r>
            <a:r>
              <a:rPr lang="en-US" sz="15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л</a:t>
            </a:r>
            <a:endParaRPr lang="en-US" sz="1750" dirty="0"/>
          </a:p>
        </p:txBody>
      </p:sp>
      <p:sp>
        <p:nvSpPr>
          <p:cNvPr id="68" name="Text 64"/>
          <p:cNvSpPr/>
          <p:nvPr/>
        </p:nvSpPr>
        <p:spPr>
          <a:xfrm>
            <a:off x="8267700" y="1235075"/>
            <a:ext cx="5651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объем
морозильной
камеры</a:t>
            </a:r>
            <a:endParaRPr lang="en-US" sz="650" dirty="0"/>
          </a:p>
        </p:txBody>
      </p:sp>
      <p:sp>
        <p:nvSpPr>
          <p:cNvPr id="69" name="default_name"/>
          <p:cNvSpPr/>
          <p:nvPr/>
        </p:nvSpPr>
        <p:spPr>
          <a:xfrm>
            <a:off x="3365500" y="908050"/>
            <a:ext cx="504825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компрессор</a:t>
            </a:r>
            <a:endParaRPr lang="en-US" sz="650" dirty="0"/>
          </a:p>
        </p:txBody>
      </p:sp>
      <p:sp>
        <p:nvSpPr>
          <p:cNvPr id="70" name="default_name"/>
          <p:cNvSpPr/>
          <p:nvPr/>
        </p:nvSpPr>
        <p:spPr>
          <a:xfrm>
            <a:off x="3365500" y="1019175"/>
            <a:ext cx="10858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ИНВЕРТОРНЫЙ</a:t>
            </a:r>
            <a:endParaRPr lang="en-US" sz="1150" dirty="0"/>
          </a:p>
        </p:txBody>
      </p:sp>
      <p:sp>
        <p:nvSpPr>
          <p:cNvPr id="71" name="Text 67"/>
          <p:cNvSpPr/>
          <p:nvPr/>
        </p:nvSpPr>
        <p:spPr>
          <a:xfrm>
            <a:off x="3365500" y="1485900"/>
            <a:ext cx="1155700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контроль </a:t>
            </a:r>
            <a:r>
              <a:rPr lang="en-US" sz="80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уровня</a:t>
            </a: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влажности</a:t>
            </a:r>
            <a:endParaRPr lang="en-US" sz="650" dirty="0"/>
          </a:p>
        </p:txBody>
      </p:sp>
      <p:sp>
        <p:nvSpPr>
          <p:cNvPr id="72" name="HUMIDITY CONTROL"/>
          <p:cNvSpPr/>
          <p:nvPr/>
        </p:nvSpPr>
        <p:spPr>
          <a:xfrm>
            <a:off x="3365500" y="1597025"/>
            <a:ext cx="142557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HUMIDITY CONTROL</a:t>
            </a:r>
            <a:endParaRPr lang="en-US" sz="1150" dirty="0"/>
          </a:p>
        </p:txBody>
      </p:sp>
      <p:sp>
        <p:nvSpPr>
          <p:cNvPr id="73" name="default_name"/>
          <p:cNvSpPr/>
          <p:nvPr/>
        </p:nvSpPr>
        <p:spPr>
          <a:xfrm>
            <a:off x="8331200" y="2406650"/>
            <a:ext cx="282575" cy="79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650" kern="0" spc="-50" dirty="0">
                <a:ln w="4763">
                  <a:solidFill>
                    <a:srgbClr val="FFFFFF"/>
                  </a:solidFill>
                </a:ln>
                <a:solidFill>
                  <a:srgbClr val="FFFFFF"/>
                </a:solidFill>
                <a:latin typeface="Montserrat Thin" pitchFamily="34" charset="0"/>
                <a:ea typeface="Montserrat Thin" pitchFamily="34" charset="-122"/>
                <a:cs typeface="Montserrat Thin" pitchFamily="34" charset="-120"/>
              </a:rPr>
              <a:t>режим</a:t>
            </a:r>
            <a:endParaRPr lang="en-US" sz="650" dirty="0"/>
          </a:p>
        </p:txBody>
      </p:sp>
      <p:sp>
        <p:nvSpPr>
          <p:cNvPr id="74" name="ECO"/>
          <p:cNvSpPr/>
          <p:nvPr/>
        </p:nvSpPr>
        <p:spPr>
          <a:xfrm>
            <a:off x="8296275" y="2276475"/>
            <a:ext cx="355600" cy="14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1250" kern="0" spc="-75" dirty="0">
                <a:solidFill>
                  <a:srgbClr val="FFFFFF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ECO</a:t>
            </a:r>
            <a:endParaRPr lang="en-US" sz="1250" dirty="0"/>
          </a:p>
        </p:txBody>
      </p:sp>
      <p:sp>
        <p:nvSpPr>
          <p:cNvPr id="75" name="default_name"/>
          <p:cNvSpPr/>
          <p:nvPr/>
        </p:nvSpPr>
        <p:spPr>
          <a:xfrm>
            <a:off x="7350125" y="1606550"/>
            <a:ext cx="282575" cy="79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650" kern="0" spc="-50" dirty="0">
                <a:ln w="4763">
                  <a:solidFill>
                    <a:srgbClr val="FFFFFF"/>
                  </a:solidFill>
                </a:ln>
                <a:solidFill>
                  <a:srgbClr val="FFFFFF"/>
                </a:solidFill>
                <a:latin typeface="Montserrat Thin" pitchFamily="34" charset="0"/>
                <a:ea typeface="Montserrat Thin" pitchFamily="34" charset="-122"/>
                <a:cs typeface="Montserrat Thin" pitchFamily="34" charset="-120"/>
              </a:rPr>
              <a:t>режим</a:t>
            </a:r>
            <a:endParaRPr lang="en-US" sz="650" dirty="0"/>
          </a:p>
        </p:txBody>
      </p:sp>
      <p:sp>
        <p:nvSpPr>
          <p:cNvPr id="76" name="SMART"/>
          <p:cNvSpPr/>
          <p:nvPr/>
        </p:nvSpPr>
        <p:spPr>
          <a:xfrm>
            <a:off x="7210425" y="1473200"/>
            <a:ext cx="568325" cy="14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1250" kern="0" spc="-75" dirty="0">
                <a:solidFill>
                  <a:srgbClr val="FFFFFF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SMART</a:t>
            </a:r>
            <a:endParaRPr lang="en-US" sz="1250" dirty="0"/>
          </a:p>
        </p:txBody>
      </p:sp>
      <p:sp>
        <p:nvSpPr>
          <p:cNvPr id="77" name="Text 73"/>
          <p:cNvSpPr/>
          <p:nvPr/>
        </p:nvSpPr>
        <p:spPr>
          <a:xfrm>
            <a:off x="3365500" y="2012950"/>
            <a:ext cx="1069975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система размораживания</a:t>
            </a:r>
            <a:endParaRPr lang="en-US" sz="650" dirty="0"/>
          </a:p>
        </p:txBody>
      </p:sp>
      <p:sp>
        <p:nvSpPr>
          <p:cNvPr id="78" name="TOTAL NO FROST"/>
          <p:cNvSpPr/>
          <p:nvPr/>
        </p:nvSpPr>
        <p:spPr>
          <a:xfrm>
            <a:off x="3365500" y="2124075"/>
            <a:ext cx="118427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TOTAL NO FROST</a:t>
            </a:r>
            <a:endParaRPr lang="en-US" sz="1150" dirty="0"/>
          </a:p>
        </p:txBody>
      </p:sp>
      <p:sp>
        <p:nvSpPr>
          <p:cNvPr id="79" name="Text 75"/>
          <p:cNvSpPr/>
          <p:nvPr/>
        </p:nvSpPr>
        <p:spPr>
          <a:xfrm>
            <a:off x="7807325" y="492125"/>
            <a:ext cx="711200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материал фасада</a:t>
            </a:r>
            <a:endParaRPr lang="en-US" sz="650" dirty="0"/>
          </a:p>
        </p:txBody>
      </p:sp>
      <p:sp>
        <p:nvSpPr>
          <p:cNvPr id="80" name="Text 76"/>
          <p:cNvSpPr/>
          <p:nvPr/>
        </p:nvSpPr>
        <p:spPr>
          <a:xfrm>
            <a:off x="7807325" y="603250"/>
            <a:ext cx="5683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БЕЛОЕ
СТЕКЛО</a:t>
            </a:r>
            <a:endParaRPr lang="en-US" sz="115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0766" y="145427"/>
            <a:ext cx="4796387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4000" b="1" dirty="0"/>
              <a:t>DCS 19NFI NB Damiano</a:t>
            </a:r>
            <a:endParaRPr sz="4000" b="1"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6BAF9933-3C10-4543-AC74-19FCD4B0E348}"/>
              </a:ext>
            </a:extLst>
          </p:cNvPr>
          <p:cNvSpPr txBox="1"/>
          <p:nvPr/>
        </p:nvSpPr>
        <p:spPr>
          <a:xfrm>
            <a:off x="5787771" y="427145"/>
            <a:ext cx="5272172" cy="5809283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240665" indent="-227965">
              <a:spcBef>
                <a:spcPts val="10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 err="1">
                <a:latin typeface="Calibri"/>
                <a:cs typeface="Calibri"/>
              </a:rPr>
              <a:t>Отдельностоящий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lang="ru-RU" sz="1400" b="1" spc="5" dirty="0">
                <a:latin typeface="Calibri"/>
                <a:cs typeface="Calibri"/>
              </a:rPr>
              <a:t>холодильник двухкамерный</a:t>
            </a:r>
            <a:endParaRPr sz="1400" b="1" dirty="0">
              <a:latin typeface="Calibri"/>
              <a:cs typeface="Calibri"/>
            </a:endParaRPr>
          </a:p>
          <a:p>
            <a:pPr marL="240665" indent="-227965">
              <a:spcBef>
                <a:spcPts val="900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dirty="0">
                <a:latin typeface="Calibri"/>
                <a:cs typeface="Calibri"/>
              </a:rPr>
              <a:t>Полезный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объем: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3</a:t>
            </a:r>
            <a:r>
              <a:rPr lang="ru-RU" sz="1300" b="1" dirty="0">
                <a:latin typeface="Calibri"/>
                <a:cs typeface="Calibri"/>
              </a:rPr>
              <a:t>3</a:t>
            </a:r>
            <a:r>
              <a:rPr sz="1300" b="1" dirty="0">
                <a:latin typeface="Calibri"/>
                <a:cs typeface="Calibri"/>
              </a:rPr>
              <a:t>0</a:t>
            </a:r>
            <a:r>
              <a:rPr sz="1300" b="1" spc="-5" dirty="0">
                <a:latin typeface="Calibri"/>
                <a:cs typeface="Calibri"/>
              </a:rPr>
              <a:t> </a:t>
            </a:r>
            <a:r>
              <a:rPr sz="1300" b="1" spc="-50" dirty="0">
                <a:latin typeface="Calibri"/>
                <a:cs typeface="Calibri"/>
              </a:rPr>
              <a:t>л</a:t>
            </a:r>
            <a:r>
              <a:rPr lang="ru-RU" sz="1300" b="1" spc="-50" dirty="0">
                <a:latin typeface="Calibri"/>
                <a:cs typeface="Calibri"/>
              </a:rPr>
              <a:t>, Объем холодильной камеры (брутто/нетто): 235/230 л. Объем морозильной камеры (брутто/нетто): 109/100 л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0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>
                <a:latin typeface="Calibri"/>
                <a:cs typeface="Calibri"/>
              </a:rPr>
              <a:t>Климатический</a:t>
            </a:r>
            <a:r>
              <a:rPr sz="1300" spc="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класс: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SN/N/ST/T </a:t>
            </a:r>
            <a:r>
              <a:rPr sz="1300" dirty="0">
                <a:latin typeface="Calibri"/>
                <a:cs typeface="Calibri"/>
              </a:rPr>
              <a:t>(10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°C-</a:t>
            </a:r>
            <a:r>
              <a:rPr sz="1300" spc="-20" dirty="0">
                <a:latin typeface="Calibri"/>
                <a:cs typeface="Calibri"/>
              </a:rPr>
              <a:t>43°C)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dirty="0">
                <a:latin typeface="Calibri"/>
                <a:cs typeface="Calibri"/>
              </a:rPr>
              <a:t>Система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 err="1">
                <a:latin typeface="Calibri"/>
                <a:cs typeface="Calibri"/>
              </a:rPr>
              <a:t>разморозки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lang="en-US" sz="1300" b="1" spc="-40" dirty="0">
                <a:latin typeface="Calibri"/>
                <a:cs typeface="Calibri"/>
              </a:rPr>
              <a:t>Total </a:t>
            </a:r>
            <a:r>
              <a:rPr lang="en-US" sz="1300" b="1" spc="-10" dirty="0">
                <a:latin typeface="Calibri"/>
                <a:cs typeface="Calibri"/>
              </a:rPr>
              <a:t>NO FROST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79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>
                <a:latin typeface="Calibri"/>
                <a:cs typeface="Calibri"/>
              </a:rPr>
              <a:t>Класс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энергопотребления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b="1" spc="-25" dirty="0">
                <a:latin typeface="Calibri"/>
                <a:cs typeface="Calibri"/>
              </a:rPr>
              <a:t>А+</a:t>
            </a:r>
            <a:endParaRPr lang="ru-RU" sz="1300" b="1" spc="-25" dirty="0">
              <a:latin typeface="Calibri"/>
              <a:cs typeface="Calibri"/>
            </a:endParaRPr>
          </a:p>
          <a:p>
            <a:pPr marL="240665" indent="-227965">
              <a:spcBef>
                <a:spcPts val="7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spc="-25" dirty="0">
                <a:latin typeface="Calibri"/>
                <a:cs typeface="Calibri"/>
              </a:rPr>
              <a:t>Инверторный компрессор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30" dirty="0">
                <a:latin typeface="Calibri"/>
                <a:cs typeface="Calibri"/>
              </a:rPr>
              <a:t>Уровень</a:t>
            </a:r>
            <a:r>
              <a:rPr sz="1300" spc="-55" dirty="0">
                <a:latin typeface="Calibri"/>
                <a:cs typeface="Calibri"/>
              </a:rPr>
              <a:t> </a:t>
            </a:r>
            <a:r>
              <a:rPr sz="1300" spc="-35" dirty="0">
                <a:latin typeface="Calibri"/>
                <a:cs typeface="Calibri"/>
              </a:rPr>
              <a:t>шума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40 </a:t>
            </a:r>
            <a:r>
              <a:rPr sz="1300" b="1" spc="-25" dirty="0">
                <a:latin typeface="Calibri"/>
                <a:cs typeface="Calibri"/>
              </a:rPr>
              <a:t>дБ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 err="1">
                <a:latin typeface="Calibri"/>
                <a:cs typeface="Calibri"/>
              </a:rPr>
              <a:t>Управление</a:t>
            </a:r>
            <a:r>
              <a:rPr sz="1300" spc="-10" dirty="0">
                <a:latin typeface="Calibri"/>
                <a:cs typeface="Calibri"/>
              </a:rPr>
              <a:t>: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LED-</a:t>
            </a:r>
            <a:r>
              <a:rPr lang="ru-RU" sz="1300" spc="-10" dirty="0">
                <a:latin typeface="Calibri"/>
                <a:cs typeface="Calibri"/>
              </a:rPr>
              <a:t>сенсорное, дисплей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79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dirty="0">
                <a:latin typeface="Calibri"/>
                <a:cs typeface="Calibri"/>
              </a:rPr>
              <a:t>Внутренняя</a:t>
            </a:r>
            <a:r>
              <a:rPr sz="1300" b="1" spc="-25" dirty="0">
                <a:latin typeface="Calibri"/>
                <a:cs typeface="Calibri"/>
              </a:rPr>
              <a:t> </a:t>
            </a:r>
            <a:r>
              <a:rPr sz="1300" b="1" dirty="0" err="1">
                <a:latin typeface="Calibri"/>
                <a:cs typeface="Calibri"/>
              </a:rPr>
              <a:t>подсветка</a:t>
            </a:r>
            <a:r>
              <a:rPr sz="1300" b="1" spc="-75" dirty="0">
                <a:latin typeface="Calibri"/>
                <a:cs typeface="Calibri"/>
              </a:rPr>
              <a:t> </a:t>
            </a:r>
            <a:endParaRPr lang="ru-RU" sz="1300" b="1" spc="-10" dirty="0">
              <a:latin typeface="Calibri"/>
              <a:cs typeface="Calibri"/>
            </a:endParaRPr>
          </a:p>
          <a:p>
            <a:pPr marL="240665" indent="-227965">
              <a:spcBef>
                <a:spcPts val="790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 err="1">
                <a:latin typeface="Calibri"/>
                <a:cs typeface="Calibri"/>
              </a:rPr>
              <a:t>Перенавешиваемые</a:t>
            </a:r>
            <a:r>
              <a:rPr sz="1300" spc="15" dirty="0">
                <a:latin typeface="Calibri"/>
                <a:cs typeface="Calibri"/>
              </a:rPr>
              <a:t> </a:t>
            </a:r>
            <a:r>
              <a:rPr sz="1300" dirty="0" err="1">
                <a:latin typeface="Calibri"/>
                <a:cs typeface="Calibri"/>
              </a:rPr>
              <a:t>двери</a:t>
            </a:r>
            <a:r>
              <a:rPr lang="ru-RU" sz="1300" dirty="0">
                <a:latin typeface="Calibri"/>
                <a:cs typeface="Calibri"/>
              </a:rPr>
              <a:t>, регулируемые ножки</a:t>
            </a:r>
          </a:p>
          <a:p>
            <a:pPr marL="240665" indent="-227965">
              <a:spcBef>
                <a:spcPts val="790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 err="1">
                <a:latin typeface="Calibri"/>
                <a:cs typeface="Calibri"/>
              </a:rPr>
              <a:t>Материал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полок</a:t>
            </a:r>
            <a:r>
              <a:rPr sz="1300" spc="-6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–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закаленное</a:t>
            </a:r>
            <a:r>
              <a:rPr sz="1300" b="1" spc="-7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стекло</a:t>
            </a:r>
            <a:endParaRPr sz="1300" dirty="0">
              <a:latin typeface="Calibri"/>
              <a:cs typeface="Calibri"/>
            </a:endParaRPr>
          </a:p>
          <a:p>
            <a:pPr marL="241300" marR="5080" indent="-228600">
              <a:spcBef>
                <a:spcPts val="7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300" b="1" dirty="0">
                <a:latin typeface="Calibri"/>
                <a:cs typeface="Calibri"/>
              </a:rPr>
              <a:t>Контроль влажности </a:t>
            </a:r>
            <a:r>
              <a:rPr lang="en-US" sz="1300" b="1" dirty="0">
                <a:latin typeface="Calibri"/>
                <a:cs typeface="Calibri"/>
              </a:rPr>
              <a:t>Humidity Control</a:t>
            </a:r>
            <a:r>
              <a:rPr lang="ru-RU" sz="1300" b="1" dirty="0">
                <a:latin typeface="Calibri"/>
                <a:cs typeface="Calibri"/>
              </a:rPr>
              <a:t>,</a:t>
            </a:r>
            <a:r>
              <a:rPr lang="en-US" sz="1300" b="1" dirty="0">
                <a:latin typeface="Calibri"/>
                <a:cs typeface="Calibri"/>
              </a:rPr>
              <a:t> </a:t>
            </a:r>
            <a:r>
              <a:rPr lang="ru-RU" sz="1300" b="1" dirty="0" err="1">
                <a:latin typeface="Calibri"/>
                <a:cs typeface="Calibri"/>
              </a:rPr>
              <a:t>Fresh</a:t>
            </a:r>
            <a:r>
              <a:rPr lang="ru-RU" sz="1300" b="1" dirty="0">
                <a:latin typeface="Calibri"/>
                <a:cs typeface="Calibri"/>
              </a:rPr>
              <a:t> </a:t>
            </a:r>
            <a:r>
              <a:rPr lang="ru-RU" sz="1300" b="1" dirty="0" err="1">
                <a:latin typeface="Calibri"/>
                <a:cs typeface="Calibri"/>
              </a:rPr>
              <a:t>zone</a:t>
            </a:r>
            <a:r>
              <a:rPr lang="ru-RU" sz="1300" b="1" dirty="0">
                <a:latin typeface="Calibri"/>
                <a:cs typeface="Calibri"/>
              </a:rPr>
              <a:t>, Эко-режим SMART, Режим Holiday, </a:t>
            </a:r>
            <a:r>
              <a:rPr lang="ru-RU" sz="1300" b="1" dirty="0" err="1">
                <a:latin typeface="Calibri"/>
                <a:cs typeface="Calibri"/>
              </a:rPr>
              <a:t>Суперохлаждение</a:t>
            </a:r>
            <a:r>
              <a:rPr lang="ru-RU" sz="1300" b="1" dirty="0">
                <a:latin typeface="Calibri"/>
                <a:cs typeface="Calibri"/>
              </a:rPr>
              <a:t>, </a:t>
            </a:r>
            <a:r>
              <a:rPr lang="ru-RU" sz="1300" b="1" dirty="0" err="1">
                <a:latin typeface="Calibri"/>
                <a:cs typeface="Calibri"/>
              </a:rPr>
              <a:t>суперзамораживание</a:t>
            </a:r>
            <a:r>
              <a:rPr lang="ru-RU" sz="1300" b="1" dirty="0">
                <a:latin typeface="Calibri"/>
                <a:cs typeface="Calibri"/>
              </a:rPr>
              <a:t>, Выбор температуры</a:t>
            </a: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b="1" dirty="0" err="1">
                <a:latin typeface="Calibri"/>
                <a:cs typeface="Calibri"/>
              </a:rPr>
              <a:t>Индикатор</a:t>
            </a:r>
            <a:r>
              <a:rPr sz="1300" b="1" spc="-3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предупреждения</a:t>
            </a:r>
            <a:r>
              <a:rPr sz="1300" b="1" spc="-20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о</a:t>
            </a:r>
            <a:r>
              <a:rPr sz="1300" b="1" spc="1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неисправности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79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b="1" dirty="0">
                <a:latin typeface="Calibri"/>
                <a:cs typeface="Calibri"/>
              </a:rPr>
              <a:t>Комплектация:</a:t>
            </a:r>
            <a:r>
              <a:rPr sz="1300" b="1" spc="-65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формочка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для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льда,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лоток</a:t>
            </a:r>
            <a:r>
              <a:rPr sz="1300" spc="-7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для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яиц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dirty="0">
                <a:latin typeface="Calibri"/>
                <a:cs typeface="Calibri"/>
              </a:rPr>
              <a:t>4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полки,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lang="ru-RU" sz="1300" spc="-30" dirty="0">
                <a:latin typeface="Calibri"/>
                <a:cs typeface="Calibri"/>
              </a:rPr>
              <a:t>5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 err="1">
                <a:latin typeface="Calibri"/>
                <a:cs typeface="Calibri"/>
              </a:rPr>
              <a:t>выдвижных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20" dirty="0" err="1">
                <a:latin typeface="Calibri"/>
                <a:cs typeface="Calibri"/>
              </a:rPr>
              <a:t>ящик</a:t>
            </a:r>
            <a:r>
              <a:rPr lang="ru-RU" sz="1300" spc="-20" dirty="0" err="1">
                <a:latin typeface="Calibri"/>
                <a:cs typeface="Calibri"/>
              </a:rPr>
              <a:t>ов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sz="1300" dirty="0">
                <a:latin typeface="Calibri"/>
                <a:cs typeface="Calibri"/>
              </a:rPr>
              <a:t>Цвет: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чёрное стекло</a:t>
            </a:r>
            <a:endParaRPr sz="1300" b="1" dirty="0">
              <a:latin typeface="Calibri"/>
              <a:cs typeface="Calibri"/>
            </a:endParaRP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sz="1300" dirty="0">
                <a:latin typeface="Calibri"/>
                <a:cs typeface="Calibri"/>
              </a:rPr>
              <a:t>Размеры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без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упаковки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(ШхГхВ),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мм: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600×658х1950</a:t>
            </a: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Гарантия: 3 года</a:t>
            </a:r>
          </a:p>
        </p:txBody>
      </p:sp>
      <p:pic>
        <p:nvPicPr>
          <p:cNvPr id="10" name="object 3">
            <a:extLst>
              <a:ext uri="{FF2B5EF4-FFF2-40B4-BE49-F238E27FC236}">
                <a16:creationId xmlns:a16="http://schemas.microsoft.com/office/drawing/2014/main" id="{BA1F668E-CC63-4158-B2D3-66B6686BE62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7119" y="-2"/>
            <a:ext cx="185927" cy="68579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4CA735E-7542-42B1-AF8C-B828862820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084" y="124968"/>
            <a:ext cx="660916" cy="495687"/>
          </a:xfrm>
          <a:prstGeom prst="rect">
            <a:avLst/>
          </a:prstGeom>
        </p:spPr>
      </p:pic>
      <p:pic>
        <p:nvPicPr>
          <p:cNvPr id="12" name="object 3">
            <a:extLst>
              <a:ext uri="{FF2B5EF4-FFF2-40B4-BE49-F238E27FC236}">
                <a16:creationId xmlns:a16="http://schemas.microsoft.com/office/drawing/2014/main" id="{9BE5F774-DAF9-40AD-B4B4-E21E9319D2C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26037" y="194119"/>
            <a:ext cx="1645919" cy="53035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250F36-C26E-417F-9321-B7CC235791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695" y="864952"/>
            <a:ext cx="3420070" cy="551942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C147407-EF50-4D7B-B248-EFA2714AF8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1993" y="866236"/>
            <a:ext cx="1709435" cy="545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9947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0" y="0"/>
            <a:ext cx="6096000" cy="3429000"/>
          </a:xfrm>
          <a:prstGeom prst="rect">
            <a:avLst/>
          </a:prstGeom>
        </p:spPr>
      </p:pic>
      <p:pic>
        <p:nvPicPr>
          <p:cNvPr id="3" name="2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0" y="3429000"/>
            <a:ext cx="6096000" cy="3429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441700" y="2603500"/>
            <a:ext cx="876300" cy="120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25"/>
              </a:lnSpc>
            </a:pPr>
            <a:r>
              <a:rPr lang="en-US" sz="650" dirty="0">
                <a:solidFill>
                  <a:srgbClr val="FFFFFF"/>
                </a:solidFill>
                <a:latin typeface="Jost Regular" pitchFamily="34" charset="0"/>
                <a:ea typeface="Jost Regular" pitchFamily="34" charset="-122"/>
                <a:cs typeface="Jost Regular" pitchFamily="34" charset="-120"/>
              </a:rPr>
              <a:t>ОТ </a:t>
            </a:r>
            <a:r>
              <a:rPr lang="en-US" sz="6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ОФИЦИАЛЬНОГО</a:t>
            </a:r>
            <a:endParaRPr lang="en-US" sz="650" dirty="0"/>
          </a:p>
        </p:txBody>
      </p:sp>
      <p:sp>
        <p:nvSpPr>
          <p:cNvPr id="5" name="default_name"/>
          <p:cNvSpPr/>
          <p:nvPr/>
        </p:nvSpPr>
        <p:spPr>
          <a:xfrm>
            <a:off x="3441700" y="2720975"/>
            <a:ext cx="717550" cy="120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25"/>
              </a:lnSpc>
            </a:pPr>
            <a:r>
              <a:rPr lang="en-US" sz="650" dirty="0">
                <a:solidFill>
                  <a:srgbClr val="FFFFFF"/>
                </a:solidFill>
                <a:latin typeface="Jost Regular" pitchFamily="34" charset="0"/>
                <a:ea typeface="Jost Regular" pitchFamily="34" charset="-122"/>
                <a:cs typeface="Jost Regular" pitchFamily="34" charset="-120"/>
              </a:rPr>
              <a:t>ПРОИЗВОДИТЕЛЯ</a:t>
            </a:r>
            <a:endParaRPr lang="en-US" sz="650" dirty="0"/>
          </a:p>
        </p:txBody>
      </p:sp>
      <p:sp>
        <p:nvSpPr>
          <p:cNvPr id="6" name="DCS 19NFI NB Damiano"/>
          <p:cNvSpPr/>
          <p:nvPr/>
        </p:nvSpPr>
        <p:spPr>
          <a:xfrm>
            <a:off x="3365500" y="292100"/>
            <a:ext cx="21113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50"/>
              </a:lnSpc>
            </a:pPr>
            <a:r>
              <a:rPr lang="en-US" sz="1500" dirty="0">
                <a:solidFill>
                  <a:srgbClr val="FFFFFF"/>
                </a:solidFill>
                <a:latin typeface="Jost Regular" pitchFamily="34" charset="0"/>
                <a:ea typeface="Jost Regular" pitchFamily="34" charset="-122"/>
                <a:cs typeface="Jost Regular" pitchFamily="34" charset="-120"/>
              </a:rPr>
              <a:t>DCS </a:t>
            </a:r>
            <a:r>
              <a:rPr lang="en-US" sz="15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19NFI NB Damiano</a:t>
            </a:r>
            <a:endParaRPr lang="en-US" sz="1500" dirty="0"/>
          </a:p>
        </p:txBody>
      </p:sp>
      <p:sp>
        <p:nvSpPr>
          <p:cNvPr id="7" name="default_name"/>
          <p:cNvSpPr/>
          <p:nvPr/>
        </p:nvSpPr>
        <p:spPr>
          <a:xfrm>
            <a:off x="3365500" y="158750"/>
            <a:ext cx="873125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300"/>
              </a:lnSpc>
            </a:pPr>
            <a:r>
              <a:rPr lang="en-US" sz="900" dirty="0">
                <a:solidFill>
                  <a:srgbClr val="FFFFFF"/>
                </a:solidFill>
                <a:ea typeface="Jost Regular" pitchFamily="34" charset="-122"/>
                <a:cs typeface="Jost Regular" pitchFamily="34" charset="-120"/>
              </a:rPr>
              <a:t>ХОЛОДИЛЬНИК</a:t>
            </a:r>
            <a:endParaRPr lang="en-US" sz="900" dirty="0"/>
          </a:p>
        </p:txBody>
      </p:sp>
      <p:sp>
        <p:nvSpPr>
          <p:cNvPr id="8" name="name_2 m"/>
          <p:cNvSpPr/>
          <p:nvPr/>
        </p:nvSpPr>
        <p:spPr>
          <a:xfrm>
            <a:off x="6629399" y="1247775"/>
            <a:ext cx="241300" cy="18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50"/>
              </a:lnSpc>
            </a:pPr>
            <a:r>
              <a:rPr lang="en-US" sz="1000" kern="0" spc="-75" dirty="0">
                <a:solidFill>
                  <a:srgbClr val="FFFFFF"/>
                </a:solidFill>
                <a:latin typeface="Jost Medium" pitchFamily="34" charset="0"/>
                <a:ea typeface="Jost Medium" pitchFamily="34" charset="-122"/>
                <a:cs typeface="Jost Medium" pitchFamily="34" charset="-120"/>
              </a:rPr>
              <a:t>2</a:t>
            </a:r>
            <a:r>
              <a:rPr lang="en-US" sz="1000" kern="0" spc="-75" dirty="0">
                <a:solidFill>
                  <a:srgbClr val="FFFFFF"/>
                </a:solidFill>
                <a:latin typeface="Jost Regular" pitchFamily="34" charset="0"/>
                <a:ea typeface="Jost Regular" pitchFamily="34" charset="-122"/>
                <a:cs typeface="Jost Regular" pitchFamily="34" charset="-120"/>
              </a:rPr>
              <a:t> m.</a:t>
            </a:r>
            <a:endParaRPr lang="en-US" sz="1000" dirty="0"/>
          </a:p>
        </p:txBody>
      </p:sp>
      <p:sp>
        <p:nvSpPr>
          <p:cNvPr id="9" name="name_3"/>
          <p:cNvSpPr/>
          <p:nvPr/>
        </p:nvSpPr>
        <p:spPr>
          <a:xfrm>
            <a:off x="6715125" y="2447925"/>
            <a:ext cx="203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83333"/>
              </a:lnSpc>
            </a:pPr>
            <a:r>
              <a:rPr lang="en-US" sz="3000" b="1" kern="0" spc="-200" dirty="0">
                <a:solidFill>
                  <a:srgbClr val="FFFFFF"/>
                </a:solidFill>
                <a:latin typeface="Soyuz Grotesk Bold" pitchFamily="34" charset="0"/>
                <a:ea typeface="Soyuz Grotesk Bold" pitchFamily="34" charset="-122"/>
                <a:cs typeface="Soyuz Grotesk Bold" pitchFamily="34" charset="-120"/>
              </a:rPr>
              <a:t>3</a:t>
            </a:r>
            <a:endParaRPr lang="en-US" sz="3000" dirty="0"/>
          </a:p>
        </p:txBody>
      </p:sp>
      <p:sp>
        <p:nvSpPr>
          <p:cNvPr id="10" name="default_name"/>
          <p:cNvSpPr/>
          <p:nvPr/>
        </p:nvSpPr>
        <p:spPr>
          <a:xfrm>
            <a:off x="6673850" y="2813050"/>
            <a:ext cx="28575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88891"/>
              </a:lnSpc>
            </a:pPr>
            <a:r>
              <a:rPr lang="en-US" sz="1050" kern="0" spc="-75" dirty="0">
                <a:solidFill>
                  <a:srgbClr val="FFFFFF"/>
                </a:solidFill>
                <a:latin typeface="Manrope Medium" pitchFamily="34" charset="0"/>
                <a:ea typeface="Manrope Medium" pitchFamily="34" charset="-122"/>
                <a:cs typeface="Manrope Medium" pitchFamily="34" charset="-120"/>
              </a:rPr>
              <a:t>года</a:t>
            </a:r>
            <a:endParaRPr lang="en-US" sz="1050" dirty="0"/>
          </a:p>
        </p:txBody>
      </p:sp>
      <p:sp>
        <p:nvSpPr>
          <p:cNvPr id="11" name="Copy"/>
          <p:cNvSpPr/>
          <p:nvPr/>
        </p:nvSpPr>
        <p:spPr>
          <a:xfrm rot="7155847">
            <a:off x="7049075" y="2864551"/>
            <a:ext cx="99535" cy="745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г</a:t>
            </a:r>
            <a:endParaRPr lang="en-US" sz="600" dirty="0"/>
          </a:p>
        </p:txBody>
      </p:sp>
      <p:sp>
        <p:nvSpPr>
          <p:cNvPr id="12" name="Copy"/>
          <p:cNvSpPr/>
          <p:nvPr/>
        </p:nvSpPr>
        <p:spPr>
          <a:xfrm rot="7667744">
            <a:off x="7025977" y="2895521"/>
            <a:ext cx="102025" cy="86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13" name="Copy"/>
          <p:cNvSpPr/>
          <p:nvPr/>
        </p:nvSpPr>
        <p:spPr>
          <a:xfrm rot="8235619">
            <a:off x="6995635" y="2929835"/>
            <a:ext cx="101219" cy="93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р</a:t>
            </a:r>
            <a:endParaRPr lang="en-US" sz="600" dirty="0"/>
          </a:p>
        </p:txBody>
      </p:sp>
      <p:sp>
        <p:nvSpPr>
          <p:cNvPr id="14" name="Copy"/>
          <p:cNvSpPr/>
          <p:nvPr/>
        </p:nvSpPr>
        <p:spPr>
          <a:xfrm rot="8742983">
            <a:off x="6963573" y="2961695"/>
            <a:ext cx="93771" cy="930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15" name="Copy"/>
          <p:cNvSpPr/>
          <p:nvPr/>
        </p:nvSpPr>
        <p:spPr>
          <a:xfrm rot="9307003">
            <a:off x="6925003" y="2987521"/>
            <a:ext cx="89134" cy="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н</a:t>
            </a:r>
            <a:endParaRPr lang="en-US" sz="600" dirty="0"/>
          </a:p>
        </p:txBody>
      </p:sp>
      <p:sp>
        <p:nvSpPr>
          <p:cNvPr id="16" name="Copy"/>
          <p:cNvSpPr/>
          <p:nvPr/>
        </p:nvSpPr>
        <p:spPr>
          <a:xfrm rot="9769386">
            <a:off x="6890435" y="3008092"/>
            <a:ext cx="75036" cy="8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т</a:t>
            </a:r>
            <a:endParaRPr lang="en-US" sz="600" dirty="0"/>
          </a:p>
        </p:txBody>
      </p:sp>
      <p:sp>
        <p:nvSpPr>
          <p:cNvPr id="17" name="Copy"/>
          <p:cNvSpPr/>
          <p:nvPr/>
        </p:nvSpPr>
        <p:spPr>
          <a:xfrm rot="10335570">
            <a:off x="6850710" y="3022531"/>
            <a:ext cx="66967" cy="861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и</a:t>
            </a:r>
            <a:endParaRPr lang="en-US" sz="600" dirty="0"/>
          </a:p>
        </p:txBody>
      </p:sp>
      <p:sp>
        <p:nvSpPr>
          <p:cNvPr id="18" name="Copy"/>
          <p:cNvSpPr/>
          <p:nvPr/>
        </p:nvSpPr>
        <p:spPr>
          <a:xfrm rot="-10753676">
            <a:off x="6806424" y="3030720"/>
            <a:ext cx="57621" cy="81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я</a:t>
            </a:r>
            <a:endParaRPr lang="en-US" sz="600" dirty="0"/>
          </a:p>
        </p:txBody>
      </p:sp>
      <p:sp>
        <p:nvSpPr>
          <p:cNvPr id="19" name="Copy"/>
          <p:cNvSpPr/>
          <p:nvPr/>
        </p:nvSpPr>
        <p:spPr>
          <a:xfrm rot="-10016650">
            <a:off x="6731460" y="3016359"/>
            <a:ext cx="66988" cy="87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г</a:t>
            </a:r>
            <a:endParaRPr lang="en-US" sz="600" dirty="0"/>
          </a:p>
        </p:txBody>
      </p:sp>
      <p:sp>
        <p:nvSpPr>
          <p:cNvPr id="20" name="Copy"/>
          <p:cNvSpPr/>
          <p:nvPr/>
        </p:nvSpPr>
        <p:spPr>
          <a:xfrm rot="-9504753">
            <a:off x="6681910" y="3003380"/>
            <a:ext cx="82895" cy="922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21" name="Copy"/>
          <p:cNvSpPr/>
          <p:nvPr/>
        </p:nvSpPr>
        <p:spPr>
          <a:xfrm rot="-8936878">
            <a:off x="6631418" y="2982994"/>
            <a:ext cx="94252" cy="95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р</a:t>
            </a:r>
            <a:endParaRPr lang="en-US" sz="600" dirty="0"/>
          </a:p>
        </p:txBody>
      </p:sp>
      <p:sp>
        <p:nvSpPr>
          <p:cNvPr id="22" name="Copy"/>
          <p:cNvSpPr/>
          <p:nvPr/>
        </p:nvSpPr>
        <p:spPr>
          <a:xfrm rot="-8429514">
            <a:off x="6589571" y="2958950"/>
            <a:ext cx="97073" cy="92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23" name="Copy"/>
          <p:cNvSpPr/>
          <p:nvPr/>
        </p:nvSpPr>
        <p:spPr>
          <a:xfrm rot="-7865494">
            <a:off x="6549614" y="2927646"/>
            <a:ext cx="103376" cy="909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н</a:t>
            </a:r>
            <a:endParaRPr lang="en-US" sz="600" dirty="0"/>
          </a:p>
        </p:txBody>
      </p:sp>
      <p:sp>
        <p:nvSpPr>
          <p:cNvPr id="24" name="Copy"/>
          <p:cNvSpPr/>
          <p:nvPr/>
        </p:nvSpPr>
        <p:spPr>
          <a:xfrm rot="-7403111">
            <a:off x="6521630" y="2897876"/>
            <a:ext cx="100845" cy="80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т</a:t>
            </a:r>
            <a:endParaRPr lang="en-US" sz="600" dirty="0"/>
          </a:p>
        </p:txBody>
      </p:sp>
      <p:sp>
        <p:nvSpPr>
          <p:cNvPr id="25" name="Copy"/>
          <p:cNvSpPr/>
          <p:nvPr/>
        </p:nvSpPr>
        <p:spPr>
          <a:xfrm rot="-6836927">
            <a:off x="6496616" y="2861930"/>
            <a:ext cx="102267" cy="756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и</a:t>
            </a:r>
            <a:endParaRPr lang="en-US" sz="600" dirty="0"/>
          </a:p>
        </p:txBody>
      </p:sp>
      <p:sp>
        <p:nvSpPr>
          <p:cNvPr id="26" name="Copy"/>
          <p:cNvSpPr/>
          <p:nvPr/>
        </p:nvSpPr>
        <p:spPr>
          <a:xfrm rot="-6326173">
            <a:off x="6478742" y="2820964"/>
            <a:ext cx="99728" cy="6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я</a:t>
            </a:r>
            <a:endParaRPr lang="en-US" sz="600" dirty="0"/>
          </a:p>
        </p:txBody>
      </p:sp>
      <p:sp>
        <p:nvSpPr>
          <p:cNvPr id="27" name="Copy"/>
          <p:cNvSpPr/>
          <p:nvPr/>
        </p:nvSpPr>
        <p:spPr>
          <a:xfrm rot="2660374">
            <a:off x="6980681" y="2492985"/>
            <a:ext cx="94676" cy="85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г</a:t>
            </a:r>
            <a:endParaRPr lang="en-US" sz="600" dirty="0"/>
          </a:p>
        </p:txBody>
      </p:sp>
      <p:sp>
        <p:nvSpPr>
          <p:cNvPr id="28" name="Copy"/>
          <p:cNvSpPr/>
          <p:nvPr/>
        </p:nvSpPr>
        <p:spPr>
          <a:xfrm rot="3172271">
            <a:off x="7006947" y="2523539"/>
            <a:ext cx="102162" cy="861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29" name="Copy"/>
          <p:cNvSpPr/>
          <p:nvPr/>
        </p:nvSpPr>
        <p:spPr>
          <a:xfrm rot="3740146">
            <a:off x="7034317" y="2565089"/>
            <a:ext cx="104296" cy="820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р</a:t>
            </a:r>
            <a:endParaRPr lang="en-US" sz="600" dirty="0"/>
          </a:p>
        </p:txBody>
      </p:sp>
      <p:sp>
        <p:nvSpPr>
          <p:cNvPr id="30" name="Copy"/>
          <p:cNvSpPr/>
          <p:nvPr/>
        </p:nvSpPr>
        <p:spPr>
          <a:xfrm rot="4247510">
            <a:off x="7057222" y="2613450"/>
            <a:ext cx="101103" cy="709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31" name="Copy"/>
          <p:cNvSpPr/>
          <p:nvPr/>
        </p:nvSpPr>
        <p:spPr>
          <a:xfrm rot="4811530">
            <a:off x="7073910" y="2663582"/>
            <a:ext cx="97524" cy="63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н</a:t>
            </a:r>
            <a:endParaRPr lang="en-US" sz="600" dirty="0"/>
          </a:p>
        </p:txBody>
      </p:sp>
      <p:sp>
        <p:nvSpPr>
          <p:cNvPr id="32" name="Copy"/>
          <p:cNvSpPr/>
          <p:nvPr/>
        </p:nvSpPr>
        <p:spPr>
          <a:xfrm rot="5273913">
            <a:off x="7083745" y="2716935"/>
            <a:ext cx="91668" cy="465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т</a:t>
            </a:r>
            <a:endParaRPr lang="en-US" sz="600" dirty="0"/>
          </a:p>
        </p:txBody>
      </p:sp>
      <p:sp>
        <p:nvSpPr>
          <p:cNvPr id="33" name="Copy"/>
          <p:cNvSpPr/>
          <p:nvPr/>
        </p:nvSpPr>
        <p:spPr>
          <a:xfrm rot="5840097">
            <a:off x="7082621" y="2757294"/>
            <a:ext cx="95464" cy="56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и</a:t>
            </a:r>
            <a:endParaRPr lang="en-US" sz="600" dirty="0"/>
          </a:p>
        </p:txBody>
      </p:sp>
      <p:sp>
        <p:nvSpPr>
          <p:cNvPr id="34" name="Copy"/>
          <p:cNvSpPr/>
          <p:nvPr/>
        </p:nvSpPr>
        <p:spPr>
          <a:xfrm rot="6350851">
            <a:off x="7073178" y="2800894"/>
            <a:ext cx="99897" cy="672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я</a:t>
            </a:r>
            <a:endParaRPr lang="en-US" sz="600" dirty="0"/>
          </a:p>
        </p:txBody>
      </p:sp>
      <p:sp>
        <p:nvSpPr>
          <p:cNvPr id="35" name="Copy"/>
          <p:cNvSpPr/>
          <p:nvPr/>
        </p:nvSpPr>
        <p:spPr>
          <a:xfrm rot="-1927748">
            <a:off x="6607166" y="2471676"/>
            <a:ext cx="86515" cy="89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г</a:t>
            </a:r>
            <a:endParaRPr lang="en-US" sz="600" dirty="0"/>
          </a:p>
        </p:txBody>
      </p:sp>
      <p:sp>
        <p:nvSpPr>
          <p:cNvPr id="36" name="Copy"/>
          <p:cNvSpPr/>
          <p:nvPr/>
        </p:nvSpPr>
        <p:spPr>
          <a:xfrm rot="-1415851">
            <a:off x="6644872" y="2448191"/>
            <a:ext cx="84872" cy="926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37" name="Copy"/>
          <p:cNvSpPr/>
          <p:nvPr/>
        </p:nvSpPr>
        <p:spPr>
          <a:xfrm rot="-847977">
            <a:off x="6693339" y="2430896"/>
            <a:ext cx="78053" cy="904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р</a:t>
            </a:r>
            <a:endParaRPr lang="en-US" sz="600" dirty="0"/>
          </a:p>
        </p:txBody>
      </p:sp>
      <p:sp>
        <p:nvSpPr>
          <p:cNvPr id="38" name="Copy"/>
          <p:cNvSpPr/>
          <p:nvPr/>
        </p:nvSpPr>
        <p:spPr>
          <a:xfrm rot="-340613">
            <a:off x="6746823" y="2422995"/>
            <a:ext cx="64282" cy="84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39" name="Copy"/>
          <p:cNvSpPr/>
          <p:nvPr/>
        </p:nvSpPr>
        <p:spPr>
          <a:xfrm rot="223408">
            <a:off x="6795009" y="2419934"/>
            <a:ext cx="65026" cy="83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н</a:t>
            </a:r>
            <a:endParaRPr lang="en-US" sz="600" dirty="0"/>
          </a:p>
        </p:txBody>
      </p:sp>
      <p:sp>
        <p:nvSpPr>
          <p:cNvPr id="40" name="Copy"/>
          <p:cNvSpPr/>
          <p:nvPr/>
        </p:nvSpPr>
        <p:spPr>
          <a:xfrm rot="685790">
            <a:off x="6838708" y="2421763"/>
            <a:ext cx="68287" cy="8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т</a:t>
            </a:r>
            <a:endParaRPr lang="en-US" sz="600" dirty="0"/>
          </a:p>
        </p:txBody>
      </p:sp>
      <p:sp>
        <p:nvSpPr>
          <p:cNvPr id="41" name="Copy"/>
          <p:cNvSpPr/>
          <p:nvPr/>
        </p:nvSpPr>
        <p:spPr>
          <a:xfrm rot="1251974">
            <a:off x="6876214" y="2429458"/>
            <a:ext cx="82164" cy="920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и</a:t>
            </a:r>
            <a:endParaRPr lang="en-US" sz="600" dirty="0"/>
          </a:p>
        </p:txBody>
      </p:sp>
      <p:sp>
        <p:nvSpPr>
          <p:cNvPr id="42" name="Copy"/>
          <p:cNvSpPr/>
          <p:nvPr/>
        </p:nvSpPr>
        <p:spPr>
          <a:xfrm rot="1762728">
            <a:off x="6917993" y="2447273"/>
            <a:ext cx="90033" cy="9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я</a:t>
            </a:r>
            <a:endParaRPr lang="en-US" sz="600" dirty="0"/>
          </a:p>
        </p:txBody>
      </p:sp>
      <p:sp>
        <p:nvSpPr>
          <p:cNvPr id="43" name="name_230"/>
          <p:cNvSpPr/>
          <p:nvPr/>
        </p:nvSpPr>
        <p:spPr>
          <a:xfrm>
            <a:off x="7292975" y="2311400"/>
            <a:ext cx="555625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86667"/>
              </a:lnSpc>
            </a:pPr>
            <a:r>
              <a:rPr lang="en-US" sz="17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230</a:t>
            </a:r>
            <a:r>
              <a:rPr lang="en-US" sz="15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л</a:t>
            </a:r>
            <a:endParaRPr lang="en-US" sz="1750" dirty="0"/>
          </a:p>
        </p:txBody>
      </p:sp>
      <p:sp>
        <p:nvSpPr>
          <p:cNvPr id="44" name="Text 40"/>
          <p:cNvSpPr/>
          <p:nvPr/>
        </p:nvSpPr>
        <p:spPr>
          <a:xfrm>
            <a:off x="7292975" y="2016125"/>
            <a:ext cx="5461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объем
холодильной
камеры</a:t>
            </a:r>
            <a:endParaRPr lang="en-US" sz="650" dirty="0"/>
          </a:p>
        </p:txBody>
      </p:sp>
      <p:sp>
        <p:nvSpPr>
          <p:cNvPr id="45" name="name_100"/>
          <p:cNvSpPr/>
          <p:nvPr/>
        </p:nvSpPr>
        <p:spPr>
          <a:xfrm>
            <a:off x="8267700" y="1530350"/>
            <a:ext cx="530225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86667"/>
              </a:lnSpc>
            </a:pPr>
            <a:r>
              <a:rPr lang="en-US" sz="17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100</a:t>
            </a:r>
            <a:r>
              <a:rPr lang="en-US" sz="15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л</a:t>
            </a:r>
            <a:endParaRPr lang="en-US" sz="1750" dirty="0"/>
          </a:p>
        </p:txBody>
      </p:sp>
      <p:sp>
        <p:nvSpPr>
          <p:cNvPr id="46" name="Text 42"/>
          <p:cNvSpPr/>
          <p:nvPr/>
        </p:nvSpPr>
        <p:spPr>
          <a:xfrm>
            <a:off x="8267700" y="1235075"/>
            <a:ext cx="5651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объем
морозильной
камеры</a:t>
            </a:r>
            <a:endParaRPr lang="en-US" sz="650" dirty="0"/>
          </a:p>
        </p:txBody>
      </p:sp>
      <p:sp>
        <p:nvSpPr>
          <p:cNvPr id="47" name="default_name"/>
          <p:cNvSpPr/>
          <p:nvPr/>
        </p:nvSpPr>
        <p:spPr>
          <a:xfrm>
            <a:off x="3365500" y="908050"/>
            <a:ext cx="504825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компрессор</a:t>
            </a:r>
            <a:endParaRPr lang="en-US" sz="650" dirty="0"/>
          </a:p>
        </p:txBody>
      </p:sp>
      <p:sp>
        <p:nvSpPr>
          <p:cNvPr id="48" name="default_name"/>
          <p:cNvSpPr/>
          <p:nvPr/>
        </p:nvSpPr>
        <p:spPr>
          <a:xfrm>
            <a:off x="3365500" y="1019175"/>
            <a:ext cx="10858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ИНВЕРТОРНЫЙ</a:t>
            </a:r>
            <a:endParaRPr lang="en-US" sz="1150" dirty="0"/>
          </a:p>
        </p:txBody>
      </p:sp>
      <p:sp>
        <p:nvSpPr>
          <p:cNvPr id="49" name="Text 45"/>
          <p:cNvSpPr/>
          <p:nvPr/>
        </p:nvSpPr>
        <p:spPr>
          <a:xfrm>
            <a:off x="3365500" y="1485900"/>
            <a:ext cx="1155700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контроль уровня влажности</a:t>
            </a:r>
            <a:endParaRPr lang="en-US" sz="650" dirty="0"/>
          </a:p>
        </p:txBody>
      </p:sp>
      <p:sp>
        <p:nvSpPr>
          <p:cNvPr id="50" name="HUMIDITY CONTROL"/>
          <p:cNvSpPr/>
          <p:nvPr/>
        </p:nvSpPr>
        <p:spPr>
          <a:xfrm>
            <a:off x="3365500" y="1597025"/>
            <a:ext cx="142557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HUMIDITY CONTROL</a:t>
            </a:r>
            <a:endParaRPr lang="en-US" sz="1150" dirty="0"/>
          </a:p>
        </p:txBody>
      </p:sp>
      <p:sp>
        <p:nvSpPr>
          <p:cNvPr id="51" name="default_name"/>
          <p:cNvSpPr/>
          <p:nvPr/>
        </p:nvSpPr>
        <p:spPr>
          <a:xfrm>
            <a:off x="8331200" y="2406650"/>
            <a:ext cx="282575" cy="79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650" kern="0" spc="-50" dirty="0">
                <a:ln w="4763">
                  <a:solidFill>
                    <a:srgbClr val="FFFFFF"/>
                  </a:solidFill>
                </a:ln>
                <a:solidFill>
                  <a:srgbClr val="FFFFFF"/>
                </a:solidFill>
                <a:latin typeface="Montserrat Thin" pitchFamily="34" charset="0"/>
                <a:ea typeface="Montserrat Thin" pitchFamily="34" charset="-122"/>
                <a:cs typeface="Montserrat Thin" pitchFamily="34" charset="-120"/>
              </a:rPr>
              <a:t>режим</a:t>
            </a:r>
            <a:endParaRPr lang="en-US" sz="650" dirty="0"/>
          </a:p>
        </p:txBody>
      </p:sp>
      <p:sp>
        <p:nvSpPr>
          <p:cNvPr id="52" name="ECO"/>
          <p:cNvSpPr/>
          <p:nvPr/>
        </p:nvSpPr>
        <p:spPr>
          <a:xfrm>
            <a:off x="8296275" y="2276475"/>
            <a:ext cx="355600" cy="14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1250" kern="0" spc="-75" dirty="0">
                <a:solidFill>
                  <a:srgbClr val="FFFFFF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ECO</a:t>
            </a:r>
            <a:endParaRPr lang="en-US" sz="1250" dirty="0"/>
          </a:p>
        </p:txBody>
      </p:sp>
      <p:sp>
        <p:nvSpPr>
          <p:cNvPr id="53" name="default_name"/>
          <p:cNvSpPr/>
          <p:nvPr/>
        </p:nvSpPr>
        <p:spPr>
          <a:xfrm>
            <a:off x="7350125" y="1606550"/>
            <a:ext cx="282575" cy="79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650" kern="0" spc="-50" dirty="0">
                <a:ln w="4763">
                  <a:solidFill>
                    <a:srgbClr val="FFFFFF"/>
                  </a:solidFill>
                </a:ln>
                <a:solidFill>
                  <a:srgbClr val="FFFFFF"/>
                </a:solidFill>
                <a:latin typeface="Montserrat Thin" pitchFamily="34" charset="0"/>
                <a:ea typeface="Montserrat Thin" pitchFamily="34" charset="-122"/>
                <a:cs typeface="Montserrat Thin" pitchFamily="34" charset="-120"/>
              </a:rPr>
              <a:t>режим</a:t>
            </a:r>
            <a:endParaRPr lang="en-US" sz="650" dirty="0"/>
          </a:p>
        </p:txBody>
      </p:sp>
      <p:sp>
        <p:nvSpPr>
          <p:cNvPr id="54" name="SMART"/>
          <p:cNvSpPr/>
          <p:nvPr/>
        </p:nvSpPr>
        <p:spPr>
          <a:xfrm>
            <a:off x="7210425" y="1473200"/>
            <a:ext cx="568325" cy="14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1250" kern="0" spc="-75" dirty="0">
                <a:solidFill>
                  <a:srgbClr val="FFFFFF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SMART</a:t>
            </a:r>
            <a:endParaRPr lang="en-US" sz="1250" dirty="0"/>
          </a:p>
        </p:txBody>
      </p:sp>
      <p:sp>
        <p:nvSpPr>
          <p:cNvPr id="55" name="Text 51"/>
          <p:cNvSpPr/>
          <p:nvPr/>
        </p:nvSpPr>
        <p:spPr>
          <a:xfrm>
            <a:off x="3365500" y="2012950"/>
            <a:ext cx="1069975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система размораживания</a:t>
            </a:r>
            <a:endParaRPr lang="en-US" sz="650" dirty="0"/>
          </a:p>
        </p:txBody>
      </p:sp>
      <p:sp>
        <p:nvSpPr>
          <p:cNvPr id="56" name="TOTAL NO FROST"/>
          <p:cNvSpPr/>
          <p:nvPr/>
        </p:nvSpPr>
        <p:spPr>
          <a:xfrm>
            <a:off x="3365500" y="2124075"/>
            <a:ext cx="118427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TOTAL NO FROST</a:t>
            </a:r>
            <a:endParaRPr lang="en-US" sz="1150" dirty="0"/>
          </a:p>
        </p:txBody>
      </p:sp>
      <p:sp>
        <p:nvSpPr>
          <p:cNvPr id="57" name="Text 53"/>
          <p:cNvSpPr/>
          <p:nvPr/>
        </p:nvSpPr>
        <p:spPr>
          <a:xfrm>
            <a:off x="7807325" y="492125"/>
            <a:ext cx="711200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материал фасада</a:t>
            </a:r>
            <a:endParaRPr lang="en-US" sz="650" dirty="0"/>
          </a:p>
        </p:txBody>
      </p:sp>
      <p:sp>
        <p:nvSpPr>
          <p:cNvPr id="58" name="Text 54"/>
          <p:cNvSpPr/>
          <p:nvPr/>
        </p:nvSpPr>
        <p:spPr>
          <a:xfrm>
            <a:off x="7807325" y="603250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ЗАКАЛЕННОЕ
СТЕКЛО</a:t>
            </a:r>
            <a:endParaRPr lang="en-US" sz="1150" dirty="0"/>
          </a:p>
        </p:txBody>
      </p:sp>
      <p:sp>
        <p:nvSpPr>
          <p:cNvPr id="59" name="default_name"/>
          <p:cNvSpPr/>
          <p:nvPr/>
        </p:nvSpPr>
        <p:spPr>
          <a:xfrm>
            <a:off x="3425825" y="3810000"/>
            <a:ext cx="361950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дисплей</a:t>
            </a:r>
            <a:endParaRPr lang="en-US" sz="650" dirty="0"/>
          </a:p>
        </p:txBody>
      </p:sp>
      <p:sp>
        <p:nvSpPr>
          <p:cNvPr id="60" name="default_name"/>
          <p:cNvSpPr/>
          <p:nvPr/>
        </p:nvSpPr>
        <p:spPr>
          <a:xfrm>
            <a:off x="3425825" y="3921125"/>
            <a:ext cx="93662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СЕНСОРНЫЙ</a:t>
            </a:r>
            <a:endParaRPr lang="en-US" sz="1150" dirty="0"/>
          </a:p>
        </p:txBody>
      </p:sp>
      <p:sp>
        <p:nvSpPr>
          <p:cNvPr id="61" name="Text 57"/>
          <p:cNvSpPr/>
          <p:nvPr/>
        </p:nvSpPr>
        <p:spPr>
          <a:xfrm>
            <a:off x="3397250" y="4337050"/>
            <a:ext cx="1073150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класс энергопотребления</a:t>
            </a:r>
            <a:endParaRPr lang="en-US" sz="650" dirty="0"/>
          </a:p>
        </p:txBody>
      </p:sp>
      <p:sp>
        <p:nvSpPr>
          <p:cNvPr id="62" name="default_name"/>
          <p:cNvSpPr/>
          <p:nvPr/>
        </p:nvSpPr>
        <p:spPr>
          <a:xfrm>
            <a:off x="3397250" y="4448175"/>
            <a:ext cx="20637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А+</a:t>
            </a:r>
            <a:endParaRPr lang="en-US" sz="1150" dirty="0"/>
          </a:p>
        </p:txBody>
      </p:sp>
      <p:sp>
        <p:nvSpPr>
          <p:cNvPr id="63" name="default_name"/>
          <p:cNvSpPr/>
          <p:nvPr/>
        </p:nvSpPr>
        <p:spPr>
          <a:xfrm>
            <a:off x="3454400" y="4864100"/>
            <a:ext cx="473075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освещение</a:t>
            </a:r>
            <a:endParaRPr lang="en-US" sz="650" dirty="0"/>
          </a:p>
        </p:txBody>
      </p:sp>
      <p:sp>
        <p:nvSpPr>
          <p:cNvPr id="64" name="LED"/>
          <p:cNvSpPr/>
          <p:nvPr/>
        </p:nvSpPr>
        <p:spPr>
          <a:xfrm>
            <a:off x="3454400" y="4975225"/>
            <a:ext cx="2730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LED</a:t>
            </a:r>
            <a:endParaRPr lang="en-US" sz="1150" dirty="0"/>
          </a:p>
        </p:txBody>
      </p:sp>
      <p:sp>
        <p:nvSpPr>
          <p:cNvPr id="65" name="Text 61"/>
          <p:cNvSpPr/>
          <p:nvPr/>
        </p:nvSpPr>
        <p:spPr>
          <a:xfrm>
            <a:off x="3435350" y="5391150"/>
            <a:ext cx="1098550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мощность замораживания</a:t>
            </a:r>
            <a:endParaRPr lang="en-US" sz="650" dirty="0"/>
          </a:p>
        </p:txBody>
      </p:sp>
      <p:sp>
        <p:nvSpPr>
          <p:cNvPr id="66" name="8"/>
          <p:cNvSpPr/>
          <p:nvPr/>
        </p:nvSpPr>
        <p:spPr>
          <a:xfrm>
            <a:off x="3435350" y="5502275"/>
            <a:ext cx="119062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ДО 8 кг. В СУТКИ</a:t>
            </a:r>
            <a:endParaRPr lang="en-US" sz="1150" dirty="0"/>
          </a:p>
        </p:txBody>
      </p:sp>
      <p:sp>
        <p:nvSpPr>
          <p:cNvPr id="67" name="Text 63"/>
          <p:cNvSpPr/>
          <p:nvPr/>
        </p:nvSpPr>
        <p:spPr>
          <a:xfrm>
            <a:off x="3343275" y="6343650"/>
            <a:ext cx="561975" cy="79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650" kern="0" spc="-50" dirty="0">
                <a:ln w="4763">
                  <a:solidFill>
                    <a:srgbClr val="FFFFFF"/>
                  </a:solidFill>
                </a:ln>
                <a:solidFill>
                  <a:srgbClr val="FFFFFF"/>
                </a:solidFill>
                <a:latin typeface="Montserrat Thin" pitchFamily="34" charset="0"/>
                <a:ea typeface="Montserrat Thin" pitchFamily="34" charset="-122"/>
                <a:cs typeface="Montserrat Thin" pitchFamily="34" charset="-120"/>
              </a:rPr>
              <a:t>уровень шума</a:t>
            </a:r>
            <a:endParaRPr lang="en-US" sz="650" dirty="0"/>
          </a:p>
        </p:txBody>
      </p:sp>
      <p:sp>
        <p:nvSpPr>
          <p:cNvPr id="68" name="name_45"/>
          <p:cNvSpPr/>
          <p:nvPr/>
        </p:nvSpPr>
        <p:spPr>
          <a:xfrm>
            <a:off x="3400425" y="6188075"/>
            <a:ext cx="444500" cy="14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1250" kern="0" spc="-75" dirty="0">
                <a:solidFill>
                  <a:srgbClr val="FFFFFF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45 дБ</a:t>
            </a:r>
            <a:endParaRPr lang="en-US" sz="1250" dirty="0"/>
          </a:p>
        </p:txBody>
      </p:sp>
      <p:sp>
        <p:nvSpPr>
          <p:cNvPr id="69" name="default_name"/>
          <p:cNvSpPr/>
          <p:nvPr/>
        </p:nvSpPr>
        <p:spPr>
          <a:xfrm>
            <a:off x="4302125" y="6343650"/>
            <a:ext cx="387350" cy="79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650" kern="0" spc="-50" dirty="0">
                <a:ln w="4763">
                  <a:solidFill>
                    <a:srgbClr val="FFFFFF"/>
                  </a:solidFill>
                </a:ln>
                <a:solidFill>
                  <a:srgbClr val="FFFFFF"/>
                </a:solidFill>
                <a:latin typeface="Montserrat Thin" pitchFamily="34" charset="0"/>
                <a:ea typeface="Montserrat Thin" pitchFamily="34" charset="-122"/>
                <a:cs typeface="Montserrat Thin" pitchFamily="34" charset="-120"/>
              </a:rPr>
              <a:t>хладагент</a:t>
            </a:r>
            <a:endParaRPr lang="en-US" sz="650" dirty="0"/>
          </a:p>
        </p:txBody>
      </p:sp>
      <p:sp>
        <p:nvSpPr>
          <p:cNvPr id="70" name="R600a"/>
          <p:cNvSpPr/>
          <p:nvPr/>
        </p:nvSpPr>
        <p:spPr>
          <a:xfrm>
            <a:off x="4244975" y="6188075"/>
            <a:ext cx="501650" cy="14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1250" kern="0" spc="-75" dirty="0">
                <a:solidFill>
                  <a:srgbClr val="FFFFFF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R600a</a:t>
            </a:r>
            <a:endParaRPr lang="en-US" sz="1250" dirty="0"/>
          </a:p>
        </p:txBody>
      </p:sp>
      <p:sp>
        <p:nvSpPr>
          <p:cNvPr id="71" name="Text 67"/>
          <p:cNvSpPr/>
          <p:nvPr/>
        </p:nvSpPr>
        <p:spPr>
          <a:xfrm>
            <a:off x="6311900" y="6254750"/>
            <a:ext cx="10890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000000">
                    <a:alpha val="70000"/>
                  </a:srgb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максимальный комфорт,
равномерное охлаждение
и отстутствие льда.</a:t>
            </a:r>
            <a:endParaRPr lang="en-US" sz="650" dirty="0"/>
          </a:p>
        </p:txBody>
      </p:sp>
      <p:sp>
        <p:nvSpPr>
          <p:cNvPr id="72" name="TOTAL NO FROST"/>
          <p:cNvSpPr/>
          <p:nvPr/>
        </p:nvSpPr>
        <p:spPr>
          <a:xfrm>
            <a:off x="6311900" y="6092825"/>
            <a:ext cx="129540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32416C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TOTAL NO FROST</a:t>
            </a:r>
            <a:endParaRPr lang="en-US" sz="1150" dirty="0"/>
          </a:p>
        </p:txBody>
      </p:sp>
      <p:sp>
        <p:nvSpPr>
          <p:cNvPr id="73" name="HUMIDITY CONTROL"/>
          <p:cNvSpPr/>
          <p:nvPr/>
        </p:nvSpPr>
        <p:spPr>
          <a:xfrm>
            <a:off x="6311900" y="3683000"/>
            <a:ext cx="154622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32416C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HUMIDITY CONTROL</a:t>
            </a:r>
            <a:endParaRPr lang="en-US" sz="1150" dirty="0"/>
          </a:p>
        </p:txBody>
      </p:sp>
      <p:sp>
        <p:nvSpPr>
          <p:cNvPr id="74" name="Text 70"/>
          <p:cNvSpPr/>
          <p:nvPr/>
        </p:nvSpPr>
        <p:spPr>
          <a:xfrm>
            <a:off x="6311900" y="3838575"/>
            <a:ext cx="1196975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25" dirty="0">
                <a:solidFill>
                  <a:srgbClr val="000000">
                    <a:alpha val="70000"/>
                  </a:srgb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контроль уровня влажности</a:t>
            </a:r>
            <a:endParaRPr lang="en-US" sz="650" dirty="0"/>
          </a:p>
        </p:txBody>
      </p:sp>
      <p:sp>
        <p:nvSpPr>
          <p:cNvPr id="75" name="FRESH ZONE"/>
          <p:cNvSpPr/>
          <p:nvPr/>
        </p:nvSpPr>
        <p:spPr>
          <a:xfrm>
            <a:off x="6311900" y="4076700"/>
            <a:ext cx="97790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32416C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FRESH ZONE</a:t>
            </a:r>
            <a:endParaRPr lang="en-US" sz="1150" dirty="0"/>
          </a:p>
        </p:txBody>
      </p:sp>
      <p:sp>
        <p:nvSpPr>
          <p:cNvPr id="76" name="Text 72"/>
          <p:cNvSpPr/>
          <p:nvPr/>
        </p:nvSpPr>
        <p:spPr>
          <a:xfrm>
            <a:off x="6311900" y="4238625"/>
            <a:ext cx="1365250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25" dirty="0">
                <a:solidFill>
                  <a:srgbClr val="000000">
                    <a:alpha val="70000"/>
                  </a:srgb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длительная свежесть продуктов</a:t>
            </a:r>
            <a:endParaRPr lang="en-US" sz="650" dirty="0"/>
          </a:p>
        </p:txBody>
      </p:sp>
      <p:sp>
        <p:nvSpPr>
          <p:cNvPr id="77" name="SMART"/>
          <p:cNvSpPr/>
          <p:nvPr/>
        </p:nvSpPr>
        <p:spPr>
          <a:xfrm>
            <a:off x="7721600" y="4829175"/>
            <a:ext cx="53657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32416C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SMART</a:t>
            </a:r>
            <a:endParaRPr lang="en-US" sz="1150" dirty="0"/>
          </a:p>
        </p:txBody>
      </p:sp>
      <p:sp>
        <p:nvSpPr>
          <p:cNvPr id="78" name="Text 74"/>
          <p:cNvSpPr/>
          <p:nvPr/>
        </p:nvSpPr>
        <p:spPr>
          <a:xfrm>
            <a:off x="7721600" y="4991100"/>
            <a:ext cx="1120775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25" dirty="0">
                <a:solidFill>
                  <a:srgbClr val="000000">
                    <a:alpha val="70000"/>
                  </a:srgb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оптимальная температура</a:t>
            </a:r>
            <a:endParaRPr lang="en-US" sz="650" dirty="0"/>
          </a:p>
        </p:txBody>
      </p:sp>
      <p:sp>
        <p:nvSpPr>
          <p:cNvPr id="79" name="ECO"/>
          <p:cNvSpPr/>
          <p:nvPr/>
        </p:nvSpPr>
        <p:spPr>
          <a:xfrm>
            <a:off x="7721600" y="5194300"/>
            <a:ext cx="3365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32416C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ECO</a:t>
            </a:r>
            <a:endParaRPr lang="en-US" sz="1150" dirty="0"/>
          </a:p>
        </p:txBody>
      </p:sp>
      <p:sp>
        <p:nvSpPr>
          <p:cNvPr id="80" name="Text 76"/>
          <p:cNvSpPr/>
          <p:nvPr/>
        </p:nvSpPr>
        <p:spPr>
          <a:xfrm>
            <a:off x="7721600" y="5356225"/>
            <a:ext cx="857250" cy="18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25" dirty="0">
                <a:solidFill>
                  <a:srgbClr val="000000">
                    <a:alpha val="70000"/>
                  </a:srgb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минимальное
энергопотребление</a:t>
            </a:r>
            <a:endParaRPr lang="en-US" sz="65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0767" y="145427"/>
            <a:ext cx="4582506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4000" b="1" dirty="0"/>
              <a:t>DCS 19NFI IS Damiano</a:t>
            </a:r>
            <a:endParaRPr sz="4000" b="1"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6BAF9933-3C10-4543-AC74-19FCD4B0E348}"/>
              </a:ext>
            </a:extLst>
          </p:cNvPr>
          <p:cNvSpPr txBox="1"/>
          <p:nvPr/>
        </p:nvSpPr>
        <p:spPr>
          <a:xfrm>
            <a:off x="5498113" y="521502"/>
            <a:ext cx="5403665" cy="5809283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240665" indent="-227965">
              <a:spcBef>
                <a:spcPts val="10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 err="1">
                <a:latin typeface="Calibri"/>
                <a:cs typeface="Calibri"/>
              </a:rPr>
              <a:t>Отдельностоящий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lang="ru-RU" sz="1400" b="1" spc="5" dirty="0">
                <a:latin typeface="Calibri"/>
                <a:cs typeface="Calibri"/>
              </a:rPr>
              <a:t>холодильник двухкамерный</a:t>
            </a:r>
            <a:endParaRPr sz="1400" b="1" dirty="0">
              <a:latin typeface="Calibri"/>
              <a:cs typeface="Calibri"/>
            </a:endParaRPr>
          </a:p>
          <a:p>
            <a:pPr marL="240665" indent="-227965">
              <a:spcBef>
                <a:spcPts val="900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dirty="0">
                <a:latin typeface="Calibri"/>
                <a:cs typeface="Calibri"/>
              </a:rPr>
              <a:t>Полезный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объем: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3</a:t>
            </a:r>
            <a:r>
              <a:rPr lang="ru-RU" sz="1300" b="1" dirty="0">
                <a:latin typeface="Calibri"/>
                <a:cs typeface="Calibri"/>
              </a:rPr>
              <a:t>3</a:t>
            </a:r>
            <a:r>
              <a:rPr sz="1300" b="1" dirty="0">
                <a:latin typeface="Calibri"/>
                <a:cs typeface="Calibri"/>
              </a:rPr>
              <a:t>0</a:t>
            </a:r>
            <a:r>
              <a:rPr sz="1300" b="1" spc="-5" dirty="0">
                <a:latin typeface="Calibri"/>
                <a:cs typeface="Calibri"/>
              </a:rPr>
              <a:t> </a:t>
            </a:r>
            <a:r>
              <a:rPr sz="1300" b="1" spc="-50" dirty="0">
                <a:latin typeface="Calibri"/>
                <a:cs typeface="Calibri"/>
              </a:rPr>
              <a:t>л</a:t>
            </a:r>
            <a:r>
              <a:rPr lang="ru-RU" sz="1300" b="1" spc="-50" dirty="0">
                <a:latin typeface="Calibri"/>
                <a:cs typeface="Calibri"/>
              </a:rPr>
              <a:t>, Объем холодильной камеры (брутто/нетто): 235/230 л. Объем морозильной камеры (брутто/нетто): 109/100 л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0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>
                <a:latin typeface="Calibri"/>
                <a:cs typeface="Calibri"/>
              </a:rPr>
              <a:t>Климатический</a:t>
            </a:r>
            <a:r>
              <a:rPr sz="1300" spc="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класс: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SN/N/ST/T </a:t>
            </a:r>
            <a:r>
              <a:rPr sz="1300" dirty="0">
                <a:latin typeface="Calibri"/>
                <a:cs typeface="Calibri"/>
              </a:rPr>
              <a:t>(10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°C-</a:t>
            </a:r>
            <a:r>
              <a:rPr sz="1300" spc="-20" dirty="0">
                <a:latin typeface="Calibri"/>
                <a:cs typeface="Calibri"/>
              </a:rPr>
              <a:t>43°C)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dirty="0">
                <a:latin typeface="Calibri"/>
                <a:cs typeface="Calibri"/>
              </a:rPr>
              <a:t>Система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 err="1">
                <a:latin typeface="Calibri"/>
                <a:cs typeface="Calibri"/>
              </a:rPr>
              <a:t>разморозки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lang="en-US" sz="1300" b="1" spc="-40" dirty="0">
                <a:latin typeface="Calibri"/>
                <a:cs typeface="Calibri"/>
              </a:rPr>
              <a:t>Total </a:t>
            </a:r>
            <a:r>
              <a:rPr lang="en-US" sz="1300" b="1" spc="-10" dirty="0">
                <a:latin typeface="Calibri"/>
                <a:cs typeface="Calibri"/>
              </a:rPr>
              <a:t>NO FROST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79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>
                <a:latin typeface="Calibri"/>
                <a:cs typeface="Calibri"/>
              </a:rPr>
              <a:t>Класс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энергопотребления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b="1" spc="-25" dirty="0">
                <a:latin typeface="Calibri"/>
                <a:cs typeface="Calibri"/>
              </a:rPr>
              <a:t>А+</a:t>
            </a:r>
            <a:endParaRPr lang="ru-RU" sz="1300" b="1" spc="-25" dirty="0">
              <a:latin typeface="Calibri"/>
              <a:cs typeface="Calibri"/>
            </a:endParaRPr>
          </a:p>
          <a:p>
            <a:pPr marL="240665" indent="-227965">
              <a:spcBef>
                <a:spcPts val="7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spc="-25" dirty="0">
                <a:latin typeface="Calibri"/>
                <a:cs typeface="Calibri"/>
              </a:rPr>
              <a:t>Инверторный компрессор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30" dirty="0">
                <a:latin typeface="Calibri"/>
                <a:cs typeface="Calibri"/>
              </a:rPr>
              <a:t>Уровень</a:t>
            </a:r>
            <a:r>
              <a:rPr sz="1300" spc="-55" dirty="0">
                <a:latin typeface="Calibri"/>
                <a:cs typeface="Calibri"/>
              </a:rPr>
              <a:t> </a:t>
            </a:r>
            <a:r>
              <a:rPr sz="1300" spc="-35" dirty="0">
                <a:latin typeface="Calibri"/>
                <a:cs typeface="Calibri"/>
              </a:rPr>
              <a:t>шума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40 </a:t>
            </a:r>
            <a:r>
              <a:rPr sz="1300" b="1" spc="-25" dirty="0">
                <a:latin typeface="Calibri"/>
                <a:cs typeface="Calibri"/>
              </a:rPr>
              <a:t>дБ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 err="1">
                <a:latin typeface="Calibri"/>
                <a:cs typeface="Calibri"/>
              </a:rPr>
              <a:t>Управление</a:t>
            </a:r>
            <a:r>
              <a:rPr sz="1300" spc="-10" dirty="0">
                <a:latin typeface="Calibri"/>
                <a:cs typeface="Calibri"/>
              </a:rPr>
              <a:t>: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LED-</a:t>
            </a:r>
            <a:r>
              <a:rPr lang="ru-RU" sz="1300" spc="-10" dirty="0">
                <a:latin typeface="Calibri"/>
                <a:cs typeface="Calibri"/>
              </a:rPr>
              <a:t>сенсорное, дисплей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79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300" b="1" dirty="0">
                <a:latin typeface="Calibri"/>
                <a:cs typeface="Calibri"/>
              </a:rPr>
              <a:t>Внутренняя</a:t>
            </a:r>
            <a:r>
              <a:rPr sz="1300" b="1" spc="-25" dirty="0">
                <a:latin typeface="Calibri"/>
                <a:cs typeface="Calibri"/>
              </a:rPr>
              <a:t> </a:t>
            </a:r>
            <a:r>
              <a:rPr sz="1300" b="1" dirty="0" err="1">
                <a:latin typeface="Calibri"/>
                <a:cs typeface="Calibri"/>
              </a:rPr>
              <a:t>подсветка</a:t>
            </a:r>
            <a:r>
              <a:rPr sz="1300" b="1" spc="-75" dirty="0">
                <a:latin typeface="Calibri"/>
                <a:cs typeface="Calibri"/>
              </a:rPr>
              <a:t> </a:t>
            </a:r>
            <a:endParaRPr lang="ru-RU" sz="1300" b="1" spc="-10" dirty="0">
              <a:latin typeface="Calibri"/>
              <a:cs typeface="Calibri"/>
            </a:endParaRPr>
          </a:p>
          <a:p>
            <a:pPr marL="240665" indent="-227965">
              <a:spcBef>
                <a:spcPts val="790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 err="1">
                <a:latin typeface="Calibri"/>
                <a:cs typeface="Calibri"/>
              </a:rPr>
              <a:t>Перенавешиваемые</a:t>
            </a:r>
            <a:r>
              <a:rPr sz="1300" spc="15" dirty="0">
                <a:latin typeface="Calibri"/>
                <a:cs typeface="Calibri"/>
              </a:rPr>
              <a:t> </a:t>
            </a:r>
            <a:r>
              <a:rPr sz="1300" dirty="0" err="1">
                <a:latin typeface="Calibri"/>
                <a:cs typeface="Calibri"/>
              </a:rPr>
              <a:t>двери</a:t>
            </a:r>
            <a:r>
              <a:rPr lang="ru-RU" sz="1300" dirty="0">
                <a:latin typeface="Calibri"/>
                <a:cs typeface="Calibri"/>
              </a:rPr>
              <a:t>, регулируемые ножки</a:t>
            </a:r>
          </a:p>
          <a:p>
            <a:pPr marL="240665" indent="-227965">
              <a:spcBef>
                <a:spcPts val="790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spc="-10" dirty="0" err="1">
                <a:latin typeface="Calibri"/>
                <a:cs typeface="Calibri"/>
              </a:rPr>
              <a:t>Материал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полок</a:t>
            </a:r>
            <a:r>
              <a:rPr sz="1300" spc="-6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–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закаленное</a:t>
            </a:r>
            <a:r>
              <a:rPr sz="1300" b="1" spc="-7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стекло</a:t>
            </a:r>
            <a:endParaRPr sz="1300" dirty="0">
              <a:latin typeface="Calibri"/>
              <a:cs typeface="Calibri"/>
            </a:endParaRPr>
          </a:p>
          <a:p>
            <a:pPr marL="241300" marR="5080" indent="-228600">
              <a:spcBef>
                <a:spcPts val="7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300" b="1" dirty="0">
                <a:latin typeface="Calibri"/>
                <a:cs typeface="Calibri"/>
              </a:rPr>
              <a:t>Контроль влажности </a:t>
            </a:r>
            <a:r>
              <a:rPr lang="en-US" sz="1300" b="1" dirty="0">
                <a:latin typeface="Calibri"/>
                <a:cs typeface="Calibri"/>
              </a:rPr>
              <a:t>Humidity Control</a:t>
            </a:r>
            <a:r>
              <a:rPr lang="ru-RU" sz="1300" b="1" dirty="0">
                <a:latin typeface="Calibri"/>
                <a:cs typeface="Calibri"/>
              </a:rPr>
              <a:t>,</a:t>
            </a:r>
            <a:r>
              <a:rPr lang="en-US" sz="1300" b="1" dirty="0">
                <a:latin typeface="Calibri"/>
                <a:cs typeface="Calibri"/>
              </a:rPr>
              <a:t> </a:t>
            </a:r>
            <a:r>
              <a:rPr lang="ru-RU" sz="1300" b="1" dirty="0" err="1">
                <a:latin typeface="Calibri"/>
                <a:cs typeface="Calibri"/>
              </a:rPr>
              <a:t>Fresh</a:t>
            </a:r>
            <a:r>
              <a:rPr lang="ru-RU" sz="1300" b="1" dirty="0">
                <a:latin typeface="Calibri"/>
                <a:cs typeface="Calibri"/>
              </a:rPr>
              <a:t> </a:t>
            </a:r>
            <a:r>
              <a:rPr lang="ru-RU" sz="1300" b="1" dirty="0" err="1">
                <a:latin typeface="Calibri"/>
                <a:cs typeface="Calibri"/>
              </a:rPr>
              <a:t>zone</a:t>
            </a:r>
            <a:r>
              <a:rPr lang="ru-RU" sz="1300" b="1" dirty="0">
                <a:latin typeface="Calibri"/>
                <a:cs typeface="Calibri"/>
              </a:rPr>
              <a:t>, Эко-режим SMART, Режим Holiday, </a:t>
            </a:r>
            <a:r>
              <a:rPr lang="ru-RU" sz="1300" b="1" dirty="0" err="1">
                <a:latin typeface="Calibri"/>
                <a:cs typeface="Calibri"/>
              </a:rPr>
              <a:t>Суперохлаждение</a:t>
            </a:r>
            <a:r>
              <a:rPr lang="ru-RU" sz="1300" b="1" dirty="0">
                <a:latin typeface="Calibri"/>
                <a:cs typeface="Calibri"/>
              </a:rPr>
              <a:t>, </a:t>
            </a:r>
            <a:r>
              <a:rPr lang="ru-RU" sz="1300" b="1" dirty="0" err="1">
                <a:latin typeface="Calibri"/>
                <a:cs typeface="Calibri"/>
              </a:rPr>
              <a:t>суперзамораживание</a:t>
            </a:r>
            <a:r>
              <a:rPr lang="ru-RU" sz="1300" b="1" dirty="0">
                <a:latin typeface="Calibri"/>
                <a:cs typeface="Calibri"/>
              </a:rPr>
              <a:t>, Выбор температуры</a:t>
            </a: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b="1" dirty="0" err="1">
                <a:latin typeface="Calibri"/>
                <a:cs typeface="Calibri"/>
              </a:rPr>
              <a:t>Индикатор</a:t>
            </a:r>
            <a:r>
              <a:rPr sz="1300" b="1" spc="-3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предупреждения</a:t>
            </a:r>
            <a:r>
              <a:rPr sz="1300" b="1" spc="-20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о</a:t>
            </a:r>
            <a:r>
              <a:rPr sz="1300" b="1" spc="1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неисправности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79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b="1" dirty="0">
                <a:latin typeface="Calibri"/>
                <a:cs typeface="Calibri"/>
              </a:rPr>
              <a:t>Комплектация:</a:t>
            </a:r>
            <a:r>
              <a:rPr sz="1300" b="1" spc="-65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формочка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для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льда,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лоток</a:t>
            </a:r>
            <a:r>
              <a:rPr sz="1300" spc="-7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для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яиц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sz="1300" dirty="0">
                <a:latin typeface="Calibri"/>
                <a:cs typeface="Calibri"/>
              </a:rPr>
              <a:t>4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полки,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lang="ru-RU" sz="1300" spc="-30" dirty="0">
                <a:latin typeface="Calibri"/>
                <a:cs typeface="Calibri"/>
              </a:rPr>
              <a:t>5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 err="1">
                <a:latin typeface="Calibri"/>
                <a:cs typeface="Calibri"/>
              </a:rPr>
              <a:t>выдвижных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20" dirty="0" err="1">
                <a:latin typeface="Calibri"/>
                <a:cs typeface="Calibri"/>
              </a:rPr>
              <a:t>ящик</a:t>
            </a:r>
            <a:r>
              <a:rPr lang="ru-RU" sz="1300" spc="-20" dirty="0" err="1">
                <a:latin typeface="Calibri"/>
                <a:cs typeface="Calibri"/>
              </a:rPr>
              <a:t>ов</a:t>
            </a:r>
            <a:endParaRPr sz="1300" dirty="0">
              <a:latin typeface="Calibri"/>
              <a:cs typeface="Calibri"/>
            </a:endParaRP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sz="1300" dirty="0">
                <a:latin typeface="Calibri"/>
                <a:cs typeface="Calibri"/>
              </a:rPr>
              <a:t>Цвет: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lang="ru-RU" sz="1300" b="1" spc="-10" dirty="0">
                <a:latin typeface="Calibri"/>
                <a:cs typeface="Calibri"/>
              </a:rPr>
              <a:t>стальной серый</a:t>
            </a:r>
            <a:endParaRPr sz="1300" b="1" dirty="0">
              <a:latin typeface="Calibri"/>
              <a:cs typeface="Calibri"/>
            </a:endParaRP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sz="1300" dirty="0">
                <a:latin typeface="Calibri"/>
                <a:cs typeface="Calibri"/>
              </a:rPr>
              <a:t>Размеры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без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упаковки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(ШхГхВ),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мм: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lang="ru-RU" sz="1300" spc="-10" dirty="0">
                <a:latin typeface="Calibri"/>
                <a:cs typeface="Calibri"/>
              </a:rPr>
              <a:t>600×658х1950</a:t>
            </a: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Гарантия: 3 года</a:t>
            </a:r>
            <a:endParaRPr sz="1400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65D09BD6-9C0E-4434-9D9B-0829C99A9E2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77" y="1"/>
            <a:ext cx="185927" cy="685799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A1BA1C1-4E8A-4672-BB64-7933D86E52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828" y="198872"/>
            <a:ext cx="627801" cy="470851"/>
          </a:xfrm>
          <a:prstGeom prst="rect">
            <a:avLst/>
          </a:prstGeom>
        </p:spPr>
      </p:pic>
      <p:pic>
        <p:nvPicPr>
          <p:cNvPr id="12" name="object 3">
            <a:extLst>
              <a:ext uri="{FF2B5EF4-FFF2-40B4-BE49-F238E27FC236}">
                <a16:creationId xmlns:a16="http://schemas.microsoft.com/office/drawing/2014/main" id="{09B10F90-BCFF-434D-9F15-957357E736BE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23669" y="145427"/>
            <a:ext cx="1645919" cy="53035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E44D09-70CC-43BE-923A-8E0585FFDF0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1209" y="947379"/>
            <a:ext cx="1738188" cy="561358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AB5376E-92D6-4F4B-A417-3569337B0EA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210" y="941627"/>
            <a:ext cx="3330630" cy="561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6715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0" y="3429000"/>
            <a:ext cx="6096000" cy="3429000"/>
          </a:xfrm>
          <a:prstGeom prst="rect">
            <a:avLst/>
          </a:prstGeom>
        </p:spPr>
      </p:pic>
      <p:pic>
        <p:nvPicPr>
          <p:cNvPr id="3" name="Frame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0" y="0"/>
            <a:ext cx="6096000" cy="3429000"/>
          </a:xfrm>
          <a:prstGeom prst="rect">
            <a:avLst/>
          </a:prstGeom>
        </p:spPr>
      </p:pic>
      <p:sp>
        <p:nvSpPr>
          <p:cNvPr id="4" name="default_name"/>
          <p:cNvSpPr/>
          <p:nvPr/>
        </p:nvSpPr>
        <p:spPr>
          <a:xfrm>
            <a:off x="3425825" y="3810000"/>
            <a:ext cx="361950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дисплей</a:t>
            </a:r>
            <a:endParaRPr lang="en-US" sz="650" dirty="0"/>
          </a:p>
        </p:txBody>
      </p:sp>
      <p:sp>
        <p:nvSpPr>
          <p:cNvPr id="5" name="default_name"/>
          <p:cNvSpPr/>
          <p:nvPr/>
        </p:nvSpPr>
        <p:spPr>
          <a:xfrm>
            <a:off x="3425825" y="3921125"/>
            <a:ext cx="93662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СЕНСОРНЫЙ</a:t>
            </a:r>
            <a:endParaRPr lang="en-US" sz="1150" dirty="0"/>
          </a:p>
        </p:txBody>
      </p:sp>
      <p:sp>
        <p:nvSpPr>
          <p:cNvPr id="6" name="Text 2"/>
          <p:cNvSpPr/>
          <p:nvPr/>
        </p:nvSpPr>
        <p:spPr>
          <a:xfrm>
            <a:off x="3397250" y="4337050"/>
            <a:ext cx="1073150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класс энергопотребления</a:t>
            </a:r>
            <a:endParaRPr lang="en-US" sz="650" dirty="0"/>
          </a:p>
        </p:txBody>
      </p:sp>
      <p:sp>
        <p:nvSpPr>
          <p:cNvPr id="7" name="default_name"/>
          <p:cNvSpPr/>
          <p:nvPr/>
        </p:nvSpPr>
        <p:spPr>
          <a:xfrm>
            <a:off x="3397250" y="4448175"/>
            <a:ext cx="20637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А+</a:t>
            </a:r>
            <a:endParaRPr lang="en-US" sz="1150" dirty="0"/>
          </a:p>
        </p:txBody>
      </p:sp>
      <p:sp>
        <p:nvSpPr>
          <p:cNvPr id="8" name="default_name"/>
          <p:cNvSpPr/>
          <p:nvPr/>
        </p:nvSpPr>
        <p:spPr>
          <a:xfrm>
            <a:off x="3454400" y="4864100"/>
            <a:ext cx="473075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освещение</a:t>
            </a:r>
            <a:endParaRPr lang="en-US" sz="650" dirty="0"/>
          </a:p>
        </p:txBody>
      </p:sp>
      <p:sp>
        <p:nvSpPr>
          <p:cNvPr id="9" name="LED"/>
          <p:cNvSpPr/>
          <p:nvPr/>
        </p:nvSpPr>
        <p:spPr>
          <a:xfrm>
            <a:off x="3454400" y="4975225"/>
            <a:ext cx="2730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LED</a:t>
            </a:r>
            <a:endParaRPr lang="en-US" sz="1150" dirty="0"/>
          </a:p>
        </p:txBody>
      </p:sp>
      <p:sp>
        <p:nvSpPr>
          <p:cNvPr id="10" name="Text 6"/>
          <p:cNvSpPr/>
          <p:nvPr/>
        </p:nvSpPr>
        <p:spPr>
          <a:xfrm>
            <a:off x="3435350" y="5391150"/>
            <a:ext cx="1098550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мощность замораживания</a:t>
            </a:r>
            <a:endParaRPr lang="en-US" sz="650" dirty="0"/>
          </a:p>
        </p:txBody>
      </p:sp>
      <p:sp>
        <p:nvSpPr>
          <p:cNvPr id="11" name="8"/>
          <p:cNvSpPr/>
          <p:nvPr/>
        </p:nvSpPr>
        <p:spPr>
          <a:xfrm>
            <a:off x="3435350" y="5502275"/>
            <a:ext cx="119062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ДО 8 кг. В СУТКИ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3343275" y="6343650"/>
            <a:ext cx="561975" cy="79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650" kern="0" spc="-50" dirty="0">
                <a:ln w="4763">
                  <a:solidFill>
                    <a:srgbClr val="FFFFFF"/>
                  </a:solidFill>
                </a:ln>
                <a:solidFill>
                  <a:srgbClr val="FFFFFF"/>
                </a:solidFill>
                <a:latin typeface="Montserrat Thin" pitchFamily="34" charset="0"/>
                <a:ea typeface="Montserrat Thin" pitchFamily="34" charset="-122"/>
                <a:cs typeface="Montserrat Thin" pitchFamily="34" charset="-120"/>
              </a:rPr>
              <a:t>уровень шума</a:t>
            </a:r>
            <a:endParaRPr lang="en-US" sz="650" dirty="0"/>
          </a:p>
        </p:txBody>
      </p:sp>
      <p:sp>
        <p:nvSpPr>
          <p:cNvPr id="13" name="name_40"/>
          <p:cNvSpPr/>
          <p:nvPr/>
        </p:nvSpPr>
        <p:spPr>
          <a:xfrm>
            <a:off x="3400425" y="6188075"/>
            <a:ext cx="460375" cy="14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1250" kern="0" spc="-75" dirty="0">
                <a:solidFill>
                  <a:srgbClr val="FFFFFF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40 дБ</a:t>
            </a:r>
            <a:endParaRPr lang="en-US" sz="1250" dirty="0"/>
          </a:p>
        </p:txBody>
      </p:sp>
      <p:sp>
        <p:nvSpPr>
          <p:cNvPr id="14" name="default_name"/>
          <p:cNvSpPr/>
          <p:nvPr/>
        </p:nvSpPr>
        <p:spPr>
          <a:xfrm>
            <a:off x="4302125" y="6343650"/>
            <a:ext cx="387350" cy="79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650" kern="0" spc="-50" dirty="0">
                <a:ln w="4763">
                  <a:solidFill>
                    <a:srgbClr val="FFFFFF"/>
                  </a:solidFill>
                </a:ln>
                <a:solidFill>
                  <a:srgbClr val="FFFFFF"/>
                </a:solidFill>
                <a:latin typeface="Montserrat Thin" pitchFamily="34" charset="0"/>
                <a:ea typeface="Montserrat Thin" pitchFamily="34" charset="-122"/>
                <a:cs typeface="Montserrat Thin" pitchFamily="34" charset="-120"/>
              </a:rPr>
              <a:t>хладагент</a:t>
            </a:r>
            <a:endParaRPr lang="en-US" sz="650" dirty="0"/>
          </a:p>
        </p:txBody>
      </p:sp>
      <p:sp>
        <p:nvSpPr>
          <p:cNvPr id="15" name="R600a"/>
          <p:cNvSpPr/>
          <p:nvPr/>
        </p:nvSpPr>
        <p:spPr>
          <a:xfrm>
            <a:off x="4244975" y="6188075"/>
            <a:ext cx="501650" cy="14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1250" kern="0" spc="-75" dirty="0">
                <a:solidFill>
                  <a:srgbClr val="FFFFFF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R600a</a:t>
            </a:r>
            <a:endParaRPr lang="en-US" sz="1250" dirty="0"/>
          </a:p>
        </p:txBody>
      </p:sp>
      <p:sp>
        <p:nvSpPr>
          <p:cNvPr id="16" name="SMART"/>
          <p:cNvSpPr/>
          <p:nvPr/>
        </p:nvSpPr>
        <p:spPr>
          <a:xfrm>
            <a:off x="7737475" y="4819650"/>
            <a:ext cx="53657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32416C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SMART</a:t>
            </a:r>
            <a:endParaRPr lang="en-US" sz="1150" dirty="0"/>
          </a:p>
        </p:txBody>
      </p:sp>
      <p:sp>
        <p:nvSpPr>
          <p:cNvPr id="17" name="Text 13"/>
          <p:cNvSpPr/>
          <p:nvPr/>
        </p:nvSpPr>
        <p:spPr>
          <a:xfrm>
            <a:off x="7737475" y="4981575"/>
            <a:ext cx="1120775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25" dirty="0">
                <a:solidFill>
                  <a:srgbClr val="000000">
                    <a:alpha val="70000"/>
                  </a:srgb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оптимальная температура</a:t>
            </a:r>
            <a:endParaRPr lang="en-US" sz="650" dirty="0"/>
          </a:p>
        </p:txBody>
      </p:sp>
      <p:sp>
        <p:nvSpPr>
          <p:cNvPr id="18" name="ECO"/>
          <p:cNvSpPr/>
          <p:nvPr/>
        </p:nvSpPr>
        <p:spPr>
          <a:xfrm>
            <a:off x="7737475" y="5184775"/>
            <a:ext cx="3365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32416C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ECO</a:t>
            </a:r>
            <a:endParaRPr lang="en-US" sz="1150" dirty="0"/>
          </a:p>
        </p:txBody>
      </p:sp>
      <p:sp>
        <p:nvSpPr>
          <p:cNvPr id="19" name="Text 15"/>
          <p:cNvSpPr/>
          <p:nvPr/>
        </p:nvSpPr>
        <p:spPr>
          <a:xfrm>
            <a:off x="7737475" y="5346700"/>
            <a:ext cx="857250" cy="18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25" dirty="0">
                <a:solidFill>
                  <a:srgbClr val="000000">
                    <a:alpha val="70000"/>
                  </a:srgb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минимальное
энергопотребление</a:t>
            </a:r>
            <a:endParaRPr lang="en-US" sz="650" dirty="0"/>
          </a:p>
        </p:txBody>
      </p:sp>
      <p:sp>
        <p:nvSpPr>
          <p:cNvPr id="20" name="Text 16"/>
          <p:cNvSpPr/>
          <p:nvPr/>
        </p:nvSpPr>
        <p:spPr>
          <a:xfrm>
            <a:off x="6311900" y="6254750"/>
            <a:ext cx="10890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000000">
                    <a:alpha val="70000"/>
                  </a:srgb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максимальный комфорт,
равномерное охлаждение
и отстутствие льда.</a:t>
            </a:r>
            <a:endParaRPr lang="en-US" sz="650" dirty="0"/>
          </a:p>
        </p:txBody>
      </p:sp>
      <p:sp>
        <p:nvSpPr>
          <p:cNvPr id="21" name="TOTAL NO FROST"/>
          <p:cNvSpPr/>
          <p:nvPr/>
        </p:nvSpPr>
        <p:spPr>
          <a:xfrm>
            <a:off x="6311900" y="6092825"/>
            <a:ext cx="129540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32416C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TOTAL NO FROST</a:t>
            </a:r>
            <a:endParaRPr lang="en-US" sz="1150" dirty="0"/>
          </a:p>
        </p:txBody>
      </p:sp>
      <p:sp>
        <p:nvSpPr>
          <p:cNvPr id="22" name="HUMIDITY CONTROL"/>
          <p:cNvSpPr/>
          <p:nvPr/>
        </p:nvSpPr>
        <p:spPr>
          <a:xfrm>
            <a:off x="6311900" y="3683000"/>
            <a:ext cx="154622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32416C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HUMIDITY CONTROL</a:t>
            </a:r>
            <a:endParaRPr lang="en-US" sz="1150" dirty="0"/>
          </a:p>
        </p:txBody>
      </p:sp>
      <p:sp>
        <p:nvSpPr>
          <p:cNvPr id="23" name="Text 19"/>
          <p:cNvSpPr/>
          <p:nvPr/>
        </p:nvSpPr>
        <p:spPr>
          <a:xfrm>
            <a:off x="6311900" y="3838575"/>
            <a:ext cx="1196975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25" dirty="0">
                <a:solidFill>
                  <a:srgbClr val="000000">
                    <a:alpha val="70000"/>
                  </a:srgb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контроль уровня влажности</a:t>
            </a:r>
            <a:endParaRPr lang="en-US" sz="650" dirty="0"/>
          </a:p>
        </p:txBody>
      </p:sp>
      <p:sp>
        <p:nvSpPr>
          <p:cNvPr id="24" name="FRESH ZONE"/>
          <p:cNvSpPr/>
          <p:nvPr/>
        </p:nvSpPr>
        <p:spPr>
          <a:xfrm>
            <a:off x="6311900" y="4076700"/>
            <a:ext cx="97790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32416C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FRESH ZONE</a:t>
            </a:r>
            <a:endParaRPr lang="en-US" sz="1150" dirty="0"/>
          </a:p>
        </p:txBody>
      </p:sp>
      <p:sp>
        <p:nvSpPr>
          <p:cNvPr id="25" name="Text 21"/>
          <p:cNvSpPr/>
          <p:nvPr/>
        </p:nvSpPr>
        <p:spPr>
          <a:xfrm>
            <a:off x="6311900" y="4238625"/>
            <a:ext cx="1365250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25" dirty="0">
                <a:solidFill>
                  <a:srgbClr val="000000">
                    <a:alpha val="70000"/>
                  </a:srgb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длительная свежесть продуктов</a:t>
            </a:r>
            <a:endParaRPr lang="en-US" sz="650" dirty="0"/>
          </a:p>
        </p:txBody>
      </p:sp>
      <p:sp>
        <p:nvSpPr>
          <p:cNvPr id="26" name="Text 22"/>
          <p:cNvSpPr/>
          <p:nvPr/>
        </p:nvSpPr>
        <p:spPr>
          <a:xfrm>
            <a:off x="3441700" y="2603500"/>
            <a:ext cx="876300" cy="120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25"/>
              </a:lnSpc>
            </a:pPr>
            <a:r>
              <a:rPr lang="en-US" sz="650" dirty="0">
                <a:solidFill>
                  <a:srgbClr val="FFFFFF"/>
                </a:solidFill>
                <a:latin typeface="Jost Regular" pitchFamily="34" charset="0"/>
                <a:ea typeface="Jost Regular" pitchFamily="34" charset="-122"/>
                <a:cs typeface="Jost Regular" pitchFamily="34" charset="-120"/>
              </a:rPr>
              <a:t>ОТ </a:t>
            </a:r>
            <a:r>
              <a:rPr lang="en-US" sz="6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ОФИЦИАЛЬНОГО</a:t>
            </a:r>
            <a:endParaRPr lang="en-US" sz="650" dirty="0"/>
          </a:p>
        </p:txBody>
      </p:sp>
      <p:sp>
        <p:nvSpPr>
          <p:cNvPr id="27" name="default_name"/>
          <p:cNvSpPr/>
          <p:nvPr/>
        </p:nvSpPr>
        <p:spPr>
          <a:xfrm>
            <a:off x="3441700" y="2720975"/>
            <a:ext cx="717550" cy="120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25"/>
              </a:lnSpc>
            </a:pPr>
            <a:r>
              <a:rPr lang="en-US" sz="650" dirty="0">
                <a:solidFill>
                  <a:srgbClr val="FFFFFF"/>
                </a:solidFill>
                <a:latin typeface="Jost Regular" pitchFamily="34" charset="0"/>
                <a:ea typeface="Jost Regular" pitchFamily="34" charset="-122"/>
                <a:cs typeface="Jost Regular" pitchFamily="34" charset="-120"/>
              </a:rPr>
              <a:t>ПРОИЗВОДИТЕЛЯ</a:t>
            </a:r>
            <a:endParaRPr lang="en-US" sz="650" dirty="0"/>
          </a:p>
        </p:txBody>
      </p:sp>
      <p:sp>
        <p:nvSpPr>
          <p:cNvPr id="28" name="DCS 19NFI IS Damiano"/>
          <p:cNvSpPr/>
          <p:nvPr/>
        </p:nvSpPr>
        <p:spPr>
          <a:xfrm>
            <a:off x="3365500" y="292100"/>
            <a:ext cx="20097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50"/>
              </a:lnSpc>
            </a:pPr>
            <a:r>
              <a:rPr lang="en-US" sz="1500" dirty="0">
                <a:solidFill>
                  <a:srgbClr val="FFFFFF"/>
                </a:solidFill>
                <a:latin typeface="Jost Regular" pitchFamily="34" charset="0"/>
                <a:ea typeface="Jost Regular" pitchFamily="34" charset="-122"/>
                <a:cs typeface="Jost Regular" pitchFamily="34" charset="-120"/>
              </a:rPr>
              <a:t>DCS </a:t>
            </a:r>
            <a:r>
              <a:rPr lang="en-US" sz="15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19NFI IS Damiano</a:t>
            </a:r>
            <a:endParaRPr lang="en-US" sz="1500" dirty="0"/>
          </a:p>
        </p:txBody>
      </p:sp>
      <p:sp>
        <p:nvSpPr>
          <p:cNvPr id="29" name="default_name"/>
          <p:cNvSpPr/>
          <p:nvPr/>
        </p:nvSpPr>
        <p:spPr>
          <a:xfrm>
            <a:off x="3365500" y="158750"/>
            <a:ext cx="873125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300"/>
              </a:lnSpc>
            </a:pPr>
            <a:r>
              <a:rPr lang="en-US" sz="900" dirty="0">
                <a:solidFill>
                  <a:srgbClr val="FFFFFF"/>
                </a:solidFill>
                <a:ea typeface="Jost Regular" pitchFamily="34" charset="-122"/>
                <a:cs typeface="Jost Regular" pitchFamily="34" charset="-120"/>
              </a:rPr>
              <a:t>ХОЛОДИЛЬНИК</a:t>
            </a:r>
            <a:endParaRPr lang="en-US" sz="900" dirty="0"/>
          </a:p>
        </p:txBody>
      </p:sp>
      <p:sp>
        <p:nvSpPr>
          <p:cNvPr id="30" name="name_2 m"/>
          <p:cNvSpPr/>
          <p:nvPr/>
        </p:nvSpPr>
        <p:spPr>
          <a:xfrm>
            <a:off x="6692899" y="1263650"/>
            <a:ext cx="241300" cy="18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50"/>
              </a:lnSpc>
            </a:pPr>
            <a:r>
              <a:rPr lang="en-US" sz="1000" kern="0" spc="-75" dirty="0">
                <a:solidFill>
                  <a:srgbClr val="FFFFFF"/>
                </a:solidFill>
                <a:latin typeface="Jost Medium" pitchFamily="34" charset="0"/>
                <a:ea typeface="Jost Medium" pitchFamily="34" charset="-122"/>
                <a:cs typeface="Jost Medium" pitchFamily="34" charset="-120"/>
              </a:rPr>
              <a:t>2</a:t>
            </a:r>
            <a:r>
              <a:rPr lang="en-US" sz="1000" kern="0" spc="-75" dirty="0">
                <a:solidFill>
                  <a:srgbClr val="FFFFFF"/>
                </a:solidFill>
                <a:latin typeface="Jost Regular" pitchFamily="34" charset="0"/>
                <a:ea typeface="Jost Regular" pitchFamily="34" charset="-122"/>
                <a:cs typeface="Jost Regular" pitchFamily="34" charset="-120"/>
              </a:rPr>
              <a:t> m.</a:t>
            </a:r>
            <a:endParaRPr lang="en-US" sz="1000" dirty="0"/>
          </a:p>
        </p:txBody>
      </p:sp>
      <p:sp>
        <p:nvSpPr>
          <p:cNvPr id="31" name="name_3"/>
          <p:cNvSpPr/>
          <p:nvPr/>
        </p:nvSpPr>
        <p:spPr>
          <a:xfrm>
            <a:off x="6775450" y="2584452"/>
            <a:ext cx="203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83333"/>
              </a:lnSpc>
            </a:pPr>
            <a:r>
              <a:rPr lang="en-US" sz="3000" b="1" kern="0" spc="-200" dirty="0">
                <a:solidFill>
                  <a:srgbClr val="FFFFFF"/>
                </a:solidFill>
                <a:latin typeface="Soyuz Grotesk Bold" pitchFamily="34" charset="0"/>
                <a:ea typeface="Soyuz Grotesk Bold" pitchFamily="34" charset="-122"/>
                <a:cs typeface="Soyuz Grotesk Bold" pitchFamily="34" charset="-120"/>
              </a:rPr>
              <a:t>3</a:t>
            </a:r>
            <a:endParaRPr lang="en-US" sz="3000" dirty="0"/>
          </a:p>
        </p:txBody>
      </p:sp>
      <p:sp>
        <p:nvSpPr>
          <p:cNvPr id="32" name="default_name"/>
          <p:cNvSpPr/>
          <p:nvPr/>
        </p:nvSpPr>
        <p:spPr>
          <a:xfrm>
            <a:off x="6734175" y="2949577"/>
            <a:ext cx="28575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88891"/>
              </a:lnSpc>
            </a:pPr>
            <a:r>
              <a:rPr lang="en-US" sz="1050" kern="0" spc="-75" dirty="0">
                <a:solidFill>
                  <a:srgbClr val="FFFFFF"/>
                </a:solidFill>
                <a:latin typeface="Manrope Medium" pitchFamily="34" charset="0"/>
                <a:ea typeface="Manrope Medium" pitchFamily="34" charset="-122"/>
                <a:cs typeface="Manrope Medium" pitchFamily="34" charset="-120"/>
              </a:rPr>
              <a:t>года</a:t>
            </a:r>
            <a:endParaRPr lang="en-US" sz="1050" dirty="0"/>
          </a:p>
        </p:txBody>
      </p:sp>
      <p:sp>
        <p:nvSpPr>
          <p:cNvPr id="33" name="Copy"/>
          <p:cNvSpPr/>
          <p:nvPr/>
        </p:nvSpPr>
        <p:spPr>
          <a:xfrm rot="7155847">
            <a:off x="7109401" y="3001078"/>
            <a:ext cx="99535" cy="745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г</a:t>
            </a:r>
            <a:endParaRPr lang="en-US" sz="600" dirty="0"/>
          </a:p>
        </p:txBody>
      </p:sp>
      <p:sp>
        <p:nvSpPr>
          <p:cNvPr id="34" name="Copy"/>
          <p:cNvSpPr/>
          <p:nvPr/>
        </p:nvSpPr>
        <p:spPr>
          <a:xfrm rot="7667744">
            <a:off x="7086302" y="3032047"/>
            <a:ext cx="102025" cy="86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35" name="Copy"/>
          <p:cNvSpPr/>
          <p:nvPr/>
        </p:nvSpPr>
        <p:spPr>
          <a:xfrm rot="8235619">
            <a:off x="7055960" y="3066362"/>
            <a:ext cx="101219" cy="93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р</a:t>
            </a:r>
            <a:endParaRPr lang="en-US" sz="600" dirty="0"/>
          </a:p>
        </p:txBody>
      </p:sp>
      <p:sp>
        <p:nvSpPr>
          <p:cNvPr id="36" name="Copy"/>
          <p:cNvSpPr/>
          <p:nvPr/>
        </p:nvSpPr>
        <p:spPr>
          <a:xfrm rot="8742983">
            <a:off x="7023898" y="3098221"/>
            <a:ext cx="93771" cy="930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37" name="Copy"/>
          <p:cNvSpPr/>
          <p:nvPr/>
        </p:nvSpPr>
        <p:spPr>
          <a:xfrm rot="9307003">
            <a:off x="6985329" y="3124047"/>
            <a:ext cx="89134" cy="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н</a:t>
            </a:r>
            <a:endParaRPr lang="en-US" sz="600" dirty="0"/>
          </a:p>
        </p:txBody>
      </p:sp>
      <p:sp>
        <p:nvSpPr>
          <p:cNvPr id="38" name="Copy"/>
          <p:cNvSpPr/>
          <p:nvPr/>
        </p:nvSpPr>
        <p:spPr>
          <a:xfrm rot="9769386">
            <a:off x="6950761" y="3144617"/>
            <a:ext cx="75036" cy="89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т</a:t>
            </a:r>
            <a:endParaRPr lang="en-US" sz="600" dirty="0"/>
          </a:p>
        </p:txBody>
      </p:sp>
      <p:sp>
        <p:nvSpPr>
          <p:cNvPr id="39" name="Copy"/>
          <p:cNvSpPr/>
          <p:nvPr/>
        </p:nvSpPr>
        <p:spPr>
          <a:xfrm rot="10335570">
            <a:off x="6911035" y="3159057"/>
            <a:ext cx="66967" cy="861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и</a:t>
            </a:r>
            <a:endParaRPr lang="en-US" sz="600" dirty="0"/>
          </a:p>
        </p:txBody>
      </p:sp>
      <p:sp>
        <p:nvSpPr>
          <p:cNvPr id="40" name="Copy"/>
          <p:cNvSpPr/>
          <p:nvPr/>
        </p:nvSpPr>
        <p:spPr>
          <a:xfrm rot="-10753676">
            <a:off x="6866749" y="3167246"/>
            <a:ext cx="57621" cy="81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я</a:t>
            </a:r>
            <a:endParaRPr lang="en-US" sz="600" dirty="0"/>
          </a:p>
        </p:txBody>
      </p:sp>
      <p:sp>
        <p:nvSpPr>
          <p:cNvPr id="41" name="Copy"/>
          <p:cNvSpPr/>
          <p:nvPr/>
        </p:nvSpPr>
        <p:spPr>
          <a:xfrm rot="-10016650">
            <a:off x="6791785" y="3152885"/>
            <a:ext cx="66988" cy="87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г</a:t>
            </a:r>
            <a:endParaRPr lang="en-US" sz="600" dirty="0"/>
          </a:p>
        </p:txBody>
      </p:sp>
      <p:sp>
        <p:nvSpPr>
          <p:cNvPr id="42" name="Copy"/>
          <p:cNvSpPr/>
          <p:nvPr/>
        </p:nvSpPr>
        <p:spPr>
          <a:xfrm rot="-9504753">
            <a:off x="6742236" y="3139905"/>
            <a:ext cx="82895" cy="922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43" name="Copy"/>
          <p:cNvSpPr/>
          <p:nvPr/>
        </p:nvSpPr>
        <p:spPr>
          <a:xfrm rot="-8936878">
            <a:off x="6691743" y="3119519"/>
            <a:ext cx="94252" cy="95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р</a:t>
            </a:r>
            <a:endParaRPr lang="en-US" sz="600" dirty="0"/>
          </a:p>
        </p:txBody>
      </p:sp>
      <p:sp>
        <p:nvSpPr>
          <p:cNvPr id="44" name="Copy"/>
          <p:cNvSpPr/>
          <p:nvPr/>
        </p:nvSpPr>
        <p:spPr>
          <a:xfrm rot="-8429514">
            <a:off x="6649896" y="3095475"/>
            <a:ext cx="97073" cy="92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45" name="Copy"/>
          <p:cNvSpPr/>
          <p:nvPr/>
        </p:nvSpPr>
        <p:spPr>
          <a:xfrm rot="-7865494">
            <a:off x="6609940" y="3064171"/>
            <a:ext cx="103376" cy="909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н</a:t>
            </a:r>
            <a:endParaRPr lang="en-US" sz="600" dirty="0"/>
          </a:p>
        </p:txBody>
      </p:sp>
      <p:sp>
        <p:nvSpPr>
          <p:cNvPr id="46" name="Copy"/>
          <p:cNvSpPr/>
          <p:nvPr/>
        </p:nvSpPr>
        <p:spPr>
          <a:xfrm rot="-7403111">
            <a:off x="6581955" y="3034402"/>
            <a:ext cx="100845" cy="80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т</a:t>
            </a:r>
            <a:endParaRPr lang="en-US" sz="600" dirty="0"/>
          </a:p>
        </p:txBody>
      </p:sp>
      <p:sp>
        <p:nvSpPr>
          <p:cNvPr id="47" name="Copy"/>
          <p:cNvSpPr/>
          <p:nvPr/>
        </p:nvSpPr>
        <p:spPr>
          <a:xfrm rot="-6836927">
            <a:off x="6556941" y="2998455"/>
            <a:ext cx="102267" cy="756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и</a:t>
            </a:r>
            <a:endParaRPr lang="en-US" sz="600" dirty="0"/>
          </a:p>
        </p:txBody>
      </p:sp>
      <p:sp>
        <p:nvSpPr>
          <p:cNvPr id="48" name="Copy"/>
          <p:cNvSpPr/>
          <p:nvPr/>
        </p:nvSpPr>
        <p:spPr>
          <a:xfrm rot="-6326173">
            <a:off x="6539068" y="2957490"/>
            <a:ext cx="99728" cy="6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я</a:t>
            </a:r>
            <a:endParaRPr lang="en-US" sz="600" dirty="0"/>
          </a:p>
        </p:txBody>
      </p:sp>
      <p:sp>
        <p:nvSpPr>
          <p:cNvPr id="49" name="Copy"/>
          <p:cNvSpPr/>
          <p:nvPr/>
        </p:nvSpPr>
        <p:spPr>
          <a:xfrm rot="2660374">
            <a:off x="7041006" y="2629511"/>
            <a:ext cx="94676" cy="85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г</a:t>
            </a:r>
            <a:endParaRPr lang="en-US" sz="600" dirty="0"/>
          </a:p>
        </p:txBody>
      </p:sp>
      <p:sp>
        <p:nvSpPr>
          <p:cNvPr id="50" name="Copy"/>
          <p:cNvSpPr/>
          <p:nvPr/>
        </p:nvSpPr>
        <p:spPr>
          <a:xfrm rot="3172271">
            <a:off x="7067272" y="2660066"/>
            <a:ext cx="102162" cy="861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51" name="Copy"/>
          <p:cNvSpPr/>
          <p:nvPr/>
        </p:nvSpPr>
        <p:spPr>
          <a:xfrm rot="3740146">
            <a:off x="7094642" y="2701615"/>
            <a:ext cx="104296" cy="820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р</a:t>
            </a:r>
            <a:endParaRPr lang="en-US" sz="600" dirty="0"/>
          </a:p>
        </p:txBody>
      </p:sp>
      <p:sp>
        <p:nvSpPr>
          <p:cNvPr id="52" name="Copy"/>
          <p:cNvSpPr/>
          <p:nvPr/>
        </p:nvSpPr>
        <p:spPr>
          <a:xfrm rot="4247510">
            <a:off x="7117547" y="2749978"/>
            <a:ext cx="101103" cy="709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53" name="Copy"/>
          <p:cNvSpPr/>
          <p:nvPr/>
        </p:nvSpPr>
        <p:spPr>
          <a:xfrm rot="4811530">
            <a:off x="7134234" y="2800110"/>
            <a:ext cx="97524" cy="63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н</a:t>
            </a:r>
            <a:endParaRPr lang="en-US" sz="600" dirty="0"/>
          </a:p>
        </p:txBody>
      </p:sp>
      <p:sp>
        <p:nvSpPr>
          <p:cNvPr id="54" name="Copy"/>
          <p:cNvSpPr/>
          <p:nvPr/>
        </p:nvSpPr>
        <p:spPr>
          <a:xfrm rot="5273913">
            <a:off x="7144070" y="2853463"/>
            <a:ext cx="91668" cy="465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т</a:t>
            </a:r>
            <a:endParaRPr lang="en-US" sz="600" dirty="0"/>
          </a:p>
        </p:txBody>
      </p:sp>
      <p:sp>
        <p:nvSpPr>
          <p:cNvPr id="55" name="Copy"/>
          <p:cNvSpPr/>
          <p:nvPr/>
        </p:nvSpPr>
        <p:spPr>
          <a:xfrm rot="5840097">
            <a:off x="7142946" y="2893821"/>
            <a:ext cx="95464" cy="56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и</a:t>
            </a:r>
            <a:endParaRPr lang="en-US" sz="600" dirty="0"/>
          </a:p>
        </p:txBody>
      </p:sp>
      <p:sp>
        <p:nvSpPr>
          <p:cNvPr id="56" name="Copy"/>
          <p:cNvSpPr/>
          <p:nvPr/>
        </p:nvSpPr>
        <p:spPr>
          <a:xfrm rot="6350851">
            <a:off x="7133503" y="2937421"/>
            <a:ext cx="99897" cy="672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я</a:t>
            </a:r>
            <a:endParaRPr lang="en-US" sz="600" dirty="0"/>
          </a:p>
        </p:txBody>
      </p:sp>
      <p:sp>
        <p:nvSpPr>
          <p:cNvPr id="57" name="Copy"/>
          <p:cNvSpPr/>
          <p:nvPr/>
        </p:nvSpPr>
        <p:spPr>
          <a:xfrm rot="-1927748">
            <a:off x="6667491" y="2608203"/>
            <a:ext cx="86515" cy="896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г</a:t>
            </a:r>
            <a:endParaRPr lang="en-US" sz="600" dirty="0"/>
          </a:p>
        </p:txBody>
      </p:sp>
      <p:sp>
        <p:nvSpPr>
          <p:cNvPr id="58" name="Copy"/>
          <p:cNvSpPr/>
          <p:nvPr/>
        </p:nvSpPr>
        <p:spPr>
          <a:xfrm rot="-1415851">
            <a:off x="6705196" y="2584718"/>
            <a:ext cx="84872" cy="926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59" name="Copy"/>
          <p:cNvSpPr/>
          <p:nvPr/>
        </p:nvSpPr>
        <p:spPr>
          <a:xfrm rot="-847977">
            <a:off x="6753664" y="2567423"/>
            <a:ext cx="78053" cy="904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р</a:t>
            </a:r>
            <a:endParaRPr lang="en-US" sz="600" dirty="0"/>
          </a:p>
        </p:txBody>
      </p:sp>
      <p:sp>
        <p:nvSpPr>
          <p:cNvPr id="60" name="Copy"/>
          <p:cNvSpPr/>
          <p:nvPr/>
        </p:nvSpPr>
        <p:spPr>
          <a:xfrm rot="-340613">
            <a:off x="6807148" y="2559523"/>
            <a:ext cx="64282" cy="84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а</a:t>
            </a:r>
            <a:endParaRPr lang="en-US" sz="600" dirty="0"/>
          </a:p>
        </p:txBody>
      </p:sp>
      <p:sp>
        <p:nvSpPr>
          <p:cNvPr id="61" name="Copy"/>
          <p:cNvSpPr/>
          <p:nvPr/>
        </p:nvSpPr>
        <p:spPr>
          <a:xfrm rot="223408">
            <a:off x="6855333" y="2556461"/>
            <a:ext cx="65026" cy="83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н</a:t>
            </a:r>
            <a:endParaRPr lang="en-US" sz="600" dirty="0"/>
          </a:p>
        </p:txBody>
      </p:sp>
      <p:sp>
        <p:nvSpPr>
          <p:cNvPr id="62" name="Copy"/>
          <p:cNvSpPr/>
          <p:nvPr/>
        </p:nvSpPr>
        <p:spPr>
          <a:xfrm rot="685790">
            <a:off x="6899032" y="2558290"/>
            <a:ext cx="68287" cy="8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т</a:t>
            </a:r>
            <a:endParaRPr lang="en-US" sz="600" dirty="0"/>
          </a:p>
        </p:txBody>
      </p:sp>
      <p:sp>
        <p:nvSpPr>
          <p:cNvPr id="63" name="Copy"/>
          <p:cNvSpPr/>
          <p:nvPr/>
        </p:nvSpPr>
        <p:spPr>
          <a:xfrm rot="1251974">
            <a:off x="6936539" y="2565986"/>
            <a:ext cx="82164" cy="920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и</a:t>
            </a:r>
            <a:endParaRPr lang="en-US" sz="600" dirty="0"/>
          </a:p>
        </p:txBody>
      </p:sp>
      <p:sp>
        <p:nvSpPr>
          <p:cNvPr id="64" name="Copy"/>
          <p:cNvSpPr/>
          <p:nvPr/>
        </p:nvSpPr>
        <p:spPr>
          <a:xfrm rot="1762728">
            <a:off x="6978318" y="2583800"/>
            <a:ext cx="90033" cy="9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3333"/>
              </a:lnSpc>
            </a:pPr>
            <a:r>
              <a:rPr lang="en-US" sz="600" kern="0" spc="-50" dirty="0">
                <a:solidFill>
                  <a:srgbClr val="FFFFFF"/>
                </a:solidFill>
                <a:latin typeface="Manrope Regular" pitchFamily="34" charset="0"/>
                <a:ea typeface="Manrope Regular" pitchFamily="34" charset="-122"/>
                <a:cs typeface="Manrope Regular" pitchFamily="34" charset="-120"/>
              </a:rPr>
              <a:t>я</a:t>
            </a:r>
            <a:endParaRPr lang="en-US" sz="600" dirty="0"/>
          </a:p>
        </p:txBody>
      </p:sp>
      <p:sp>
        <p:nvSpPr>
          <p:cNvPr id="65" name="name_230"/>
          <p:cNvSpPr/>
          <p:nvPr/>
        </p:nvSpPr>
        <p:spPr>
          <a:xfrm>
            <a:off x="7292975" y="2311400"/>
            <a:ext cx="555625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86667"/>
              </a:lnSpc>
            </a:pPr>
            <a:r>
              <a:rPr lang="en-US" sz="17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230</a:t>
            </a:r>
            <a:r>
              <a:rPr lang="en-US" sz="15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л</a:t>
            </a:r>
            <a:endParaRPr lang="en-US" sz="1750" dirty="0"/>
          </a:p>
        </p:txBody>
      </p:sp>
      <p:sp>
        <p:nvSpPr>
          <p:cNvPr id="66" name="Text 62"/>
          <p:cNvSpPr/>
          <p:nvPr/>
        </p:nvSpPr>
        <p:spPr>
          <a:xfrm>
            <a:off x="7292975" y="2016125"/>
            <a:ext cx="5461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объем
холодильной
камеры</a:t>
            </a:r>
            <a:endParaRPr lang="en-US" sz="650" dirty="0"/>
          </a:p>
        </p:txBody>
      </p:sp>
      <p:sp>
        <p:nvSpPr>
          <p:cNvPr id="67" name="name_100"/>
          <p:cNvSpPr/>
          <p:nvPr/>
        </p:nvSpPr>
        <p:spPr>
          <a:xfrm>
            <a:off x="8267700" y="1530350"/>
            <a:ext cx="530225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86667"/>
              </a:lnSpc>
            </a:pPr>
            <a:r>
              <a:rPr lang="en-US" sz="17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100</a:t>
            </a:r>
            <a:r>
              <a:rPr lang="en-US" sz="15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л</a:t>
            </a:r>
            <a:endParaRPr lang="en-US" sz="1750" dirty="0"/>
          </a:p>
        </p:txBody>
      </p:sp>
      <p:sp>
        <p:nvSpPr>
          <p:cNvPr id="68" name="Text 64"/>
          <p:cNvSpPr/>
          <p:nvPr/>
        </p:nvSpPr>
        <p:spPr>
          <a:xfrm>
            <a:off x="8267700" y="1235075"/>
            <a:ext cx="5651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объем
морозильной
камеры</a:t>
            </a:r>
            <a:endParaRPr lang="en-US" sz="650" dirty="0"/>
          </a:p>
        </p:txBody>
      </p:sp>
      <p:sp>
        <p:nvSpPr>
          <p:cNvPr id="69" name="default_name"/>
          <p:cNvSpPr/>
          <p:nvPr/>
        </p:nvSpPr>
        <p:spPr>
          <a:xfrm>
            <a:off x="3365500" y="908050"/>
            <a:ext cx="504825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компрессор</a:t>
            </a:r>
            <a:endParaRPr lang="en-US" sz="650" dirty="0"/>
          </a:p>
        </p:txBody>
      </p:sp>
      <p:sp>
        <p:nvSpPr>
          <p:cNvPr id="70" name="default_name"/>
          <p:cNvSpPr/>
          <p:nvPr/>
        </p:nvSpPr>
        <p:spPr>
          <a:xfrm>
            <a:off x="3365500" y="1019175"/>
            <a:ext cx="10858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ИНВЕРТОРНЫЙ</a:t>
            </a:r>
            <a:endParaRPr lang="en-US" sz="1150" dirty="0"/>
          </a:p>
        </p:txBody>
      </p:sp>
      <p:sp>
        <p:nvSpPr>
          <p:cNvPr id="71" name="Text 67"/>
          <p:cNvSpPr/>
          <p:nvPr/>
        </p:nvSpPr>
        <p:spPr>
          <a:xfrm>
            <a:off x="3365500" y="1485900"/>
            <a:ext cx="1155700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контроль уровня влажности</a:t>
            </a:r>
            <a:endParaRPr lang="en-US" sz="650" dirty="0"/>
          </a:p>
        </p:txBody>
      </p:sp>
      <p:sp>
        <p:nvSpPr>
          <p:cNvPr id="72" name="HUMIDITY CONTROL"/>
          <p:cNvSpPr/>
          <p:nvPr/>
        </p:nvSpPr>
        <p:spPr>
          <a:xfrm>
            <a:off x="3365500" y="1597025"/>
            <a:ext cx="142557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HUMIDITY CONTROL</a:t>
            </a:r>
            <a:endParaRPr lang="en-US" sz="1150" dirty="0"/>
          </a:p>
        </p:txBody>
      </p:sp>
      <p:sp>
        <p:nvSpPr>
          <p:cNvPr id="73" name="default_name"/>
          <p:cNvSpPr/>
          <p:nvPr/>
        </p:nvSpPr>
        <p:spPr>
          <a:xfrm>
            <a:off x="8331200" y="2406650"/>
            <a:ext cx="282575" cy="79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650" kern="0" spc="-50" dirty="0">
                <a:ln w="4763">
                  <a:solidFill>
                    <a:srgbClr val="FFFFFF"/>
                  </a:solidFill>
                </a:ln>
                <a:solidFill>
                  <a:srgbClr val="FFFFFF"/>
                </a:solidFill>
                <a:latin typeface="Montserrat Thin" pitchFamily="34" charset="0"/>
                <a:ea typeface="Montserrat Thin" pitchFamily="34" charset="-122"/>
                <a:cs typeface="Montserrat Thin" pitchFamily="34" charset="-120"/>
              </a:rPr>
              <a:t>режим</a:t>
            </a:r>
            <a:endParaRPr lang="en-US" sz="650" dirty="0"/>
          </a:p>
        </p:txBody>
      </p:sp>
      <p:sp>
        <p:nvSpPr>
          <p:cNvPr id="74" name="ECO"/>
          <p:cNvSpPr/>
          <p:nvPr/>
        </p:nvSpPr>
        <p:spPr>
          <a:xfrm>
            <a:off x="8296275" y="2276475"/>
            <a:ext cx="355600" cy="14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1250" kern="0" spc="-75" dirty="0">
                <a:solidFill>
                  <a:srgbClr val="FFFFFF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ECO</a:t>
            </a:r>
            <a:endParaRPr lang="en-US" sz="1250" dirty="0"/>
          </a:p>
        </p:txBody>
      </p:sp>
      <p:sp>
        <p:nvSpPr>
          <p:cNvPr id="75" name="default_name"/>
          <p:cNvSpPr/>
          <p:nvPr/>
        </p:nvSpPr>
        <p:spPr>
          <a:xfrm>
            <a:off x="7350125" y="1606550"/>
            <a:ext cx="282575" cy="79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650" kern="0" spc="-50" dirty="0">
                <a:ln w="4763">
                  <a:solidFill>
                    <a:srgbClr val="FFFFFF"/>
                  </a:solidFill>
                </a:ln>
                <a:solidFill>
                  <a:srgbClr val="FFFFFF"/>
                </a:solidFill>
                <a:latin typeface="Montserrat Thin" pitchFamily="34" charset="0"/>
                <a:ea typeface="Montserrat Thin" pitchFamily="34" charset="-122"/>
                <a:cs typeface="Montserrat Thin" pitchFamily="34" charset="-120"/>
              </a:rPr>
              <a:t>режим</a:t>
            </a:r>
            <a:endParaRPr lang="en-US" sz="650" dirty="0"/>
          </a:p>
        </p:txBody>
      </p:sp>
      <p:sp>
        <p:nvSpPr>
          <p:cNvPr id="76" name="SMART"/>
          <p:cNvSpPr/>
          <p:nvPr/>
        </p:nvSpPr>
        <p:spPr>
          <a:xfrm>
            <a:off x="7210425" y="1473200"/>
            <a:ext cx="568325" cy="14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79149"/>
              </a:lnSpc>
            </a:pPr>
            <a:r>
              <a:rPr lang="en-US" sz="1250" kern="0" spc="-75" dirty="0">
                <a:solidFill>
                  <a:srgbClr val="FFFFFF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SMART</a:t>
            </a:r>
            <a:endParaRPr lang="en-US" sz="1250" dirty="0"/>
          </a:p>
        </p:txBody>
      </p:sp>
      <p:sp>
        <p:nvSpPr>
          <p:cNvPr id="77" name="Text 73"/>
          <p:cNvSpPr/>
          <p:nvPr/>
        </p:nvSpPr>
        <p:spPr>
          <a:xfrm>
            <a:off x="3365500" y="2012950"/>
            <a:ext cx="1069975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система размораживания</a:t>
            </a:r>
            <a:endParaRPr lang="en-US" sz="650" dirty="0"/>
          </a:p>
        </p:txBody>
      </p:sp>
      <p:sp>
        <p:nvSpPr>
          <p:cNvPr id="78" name="TOTAL NO FROST"/>
          <p:cNvSpPr/>
          <p:nvPr/>
        </p:nvSpPr>
        <p:spPr>
          <a:xfrm>
            <a:off x="3365500" y="2124075"/>
            <a:ext cx="118427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5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TOTAL NO FROST</a:t>
            </a:r>
            <a:endParaRPr lang="en-US" sz="1150" dirty="0"/>
          </a:p>
        </p:txBody>
      </p:sp>
      <p:sp>
        <p:nvSpPr>
          <p:cNvPr id="79" name="Text 75"/>
          <p:cNvSpPr/>
          <p:nvPr/>
        </p:nvSpPr>
        <p:spPr>
          <a:xfrm>
            <a:off x="7842250" y="511175"/>
            <a:ext cx="711200" cy="9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650" kern="0" spc="-50" dirty="0">
                <a:solidFill>
                  <a:srgbClr val="FFFFFF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материал фасада</a:t>
            </a:r>
            <a:endParaRPr lang="en-US" sz="650" dirty="0"/>
          </a:p>
        </p:txBody>
      </p:sp>
      <p:sp>
        <p:nvSpPr>
          <p:cNvPr id="80" name="Text 76"/>
          <p:cNvSpPr/>
          <p:nvPr/>
        </p:nvSpPr>
        <p:spPr>
          <a:xfrm>
            <a:off x="7842250" y="622300"/>
            <a:ext cx="1149350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500"/>
              </a:lnSpc>
            </a:pPr>
            <a:r>
              <a:rPr lang="en-US" sz="1100" kern="0" spc="-5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НЕРЖАВЕЮЩАЯ
СТАЛЬ</a:t>
            </a:r>
            <a:endParaRPr lang="en-US" sz="11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82200" y="124968"/>
            <a:ext cx="1645920" cy="53035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5184" y="62931"/>
            <a:ext cx="601276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4000" b="1" i="0" dirty="0">
                <a:effectLst/>
                <a:latin typeface="Calibri" panose="020F0502020204030204" pitchFamily="34" charset="0"/>
              </a:rPr>
              <a:t>DMXS 19INF NB Simone</a:t>
            </a:r>
            <a:endParaRPr lang="en-US" sz="4000" dirty="0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D05D30A7-D3B5-4420-AE41-A847828B9AF5}"/>
              </a:ext>
            </a:extLst>
          </p:cNvPr>
          <p:cNvSpPr txBox="1"/>
          <p:nvPr/>
        </p:nvSpPr>
        <p:spPr>
          <a:xfrm>
            <a:off x="5468644" y="797362"/>
            <a:ext cx="6278172" cy="584006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240665" indent="-227965">
              <a:spcBef>
                <a:spcPts val="10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 err="1">
                <a:latin typeface="Calibri"/>
                <a:cs typeface="Calibri"/>
              </a:rPr>
              <a:t>Полувстраиваемый</a:t>
            </a:r>
            <a:r>
              <a:rPr lang="ru-RU" sz="1400" b="1" spc="-10" dirty="0">
                <a:latin typeface="Calibri"/>
                <a:cs typeface="Calibri"/>
              </a:rPr>
              <a:t> двухкамерный холодильник </a:t>
            </a:r>
            <a:r>
              <a:rPr lang="en-US" sz="1400" b="1" spc="-10" dirty="0">
                <a:latin typeface="Calibri"/>
                <a:cs typeface="Calibri"/>
              </a:rPr>
              <a:t>(Slot-in)</a:t>
            </a:r>
            <a:endParaRPr lang="ru-RU" sz="1400" b="1" dirty="0">
              <a:latin typeface="Calibri"/>
              <a:cs typeface="Calibri"/>
            </a:endParaRPr>
          </a:p>
          <a:p>
            <a:pPr marL="240665" indent="-227965">
              <a:spcBef>
                <a:spcPts val="9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Общий объём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b="1" spc="-30" dirty="0">
                <a:solidFill>
                  <a:srgbClr val="0000FF"/>
                </a:solidFill>
                <a:latin typeface="Calibri"/>
                <a:cs typeface="Calibri"/>
              </a:rPr>
              <a:t>473</a:t>
            </a:r>
            <a:r>
              <a:rPr lang="ru-RU" sz="1200" b="1" spc="-50" dirty="0">
                <a:solidFill>
                  <a:srgbClr val="0000FF"/>
                </a:solidFill>
                <a:latin typeface="Calibri"/>
                <a:cs typeface="Calibri"/>
              </a:rPr>
              <a:t>л</a:t>
            </a:r>
            <a:r>
              <a:rPr lang="ru-RU" sz="1200" spc="-50" dirty="0">
                <a:latin typeface="Calibri"/>
                <a:cs typeface="Calibri"/>
              </a:rPr>
              <a:t>/полезный объём  </a:t>
            </a:r>
            <a:r>
              <a:rPr lang="ru-RU" sz="1200" b="1" spc="-50" dirty="0">
                <a:solidFill>
                  <a:srgbClr val="0000FF"/>
                </a:solidFill>
                <a:latin typeface="Calibri"/>
                <a:cs typeface="Calibri"/>
              </a:rPr>
              <a:t>463л</a:t>
            </a:r>
            <a:r>
              <a:rPr lang="ru-RU" sz="1200" b="1" spc="-50" dirty="0">
                <a:solidFill>
                  <a:srgbClr val="006EC0"/>
                </a:solidFill>
                <a:latin typeface="Calibri"/>
                <a:cs typeface="Calibri"/>
              </a:rPr>
              <a:t>, </a:t>
            </a:r>
            <a:r>
              <a:rPr lang="ru-RU" sz="1200" spc="-50" dirty="0">
                <a:latin typeface="Calibri"/>
                <a:cs typeface="Calibri"/>
              </a:rPr>
              <a:t>Объем холодильной камеры (общ/</a:t>
            </a:r>
            <a:r>
              <a:rPr lang="ru-RU" sz="1200" spc="-50" dirty="0" err="1">
                <a:latin typeface="Calibri"/>
                <a:cs typeface="Calibri"/>
              </a:rPr>
              <a:t>полезн</a:t>
            </a:r>
            <a:r>
              <a:rPr lang="ru-RU" sz="1200" spc="-50" dirty="0">
                <a:latin typeface="Calibri"/>
                <a:cs typeface="Calibri"/>
              </a:rPr>
              <a:t>): </a:t>
            </a:r>
            <a:r>
              <a:rPr lang="ru-RU" sz="1200" b="1" spc="-50" dirty="0">
                <a:solidFill>
                  <a:srgbClr val="0000FF"/>
                </a:solidFill>
                <a:latin typeface="Calibri"/>
                <a:cs typeface="Calibri"/>
              </a:rPr>
              <a:t>322/315 л</a:t>
            </a:r>
            <a:r>
              <a:rPr lang="ru-RU" sz="1200" b="1" spc="-50" dirty="0">
                <a:solidFill>
                  <a:srgbClr val="006EC0"/>
                </a:solidFill>
                <a:latin typeface="Calibri"/>
                <a:cs typeface="Calibri"/>
              </a:rPr>
              <a:t>. </a:t>
            </a:r>
            <a:r>
              <a:rPr lang="ru-RU" sz="1200" spc="-50" dirty="0">
                <a:latin typeface="Calibri"/>
                <a:cs typeface="Calibri"/>
              </a:rPr>
              <a:t>Объем морозильной камеры (брутто/нетто): </a:t>
            </a:r>
            <a:r>
              <a:rPr lang="ru-RU" sz="1200" b="1" spc="-50" dirty="0">
                <a:solidFill>
                  <a:srgbClr val="0000FF"/>
                </a:solidFill>
                <a:latin typeface="Calibri"/>
                <a:cs typeface="Calibri"/>
              </a:rPr>
              <a:t>151/148 л</a:t>
            </a:r>
          </a:p>
          <a:p>
            <a:pPr marL="240665" indent="-227965">
              <a:lnSpc>
                <a:spcPct val="50000"/>
              </a:lnSpc>
              <a:spcBef>
                <a:spcPts val="9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Климатический</a:t>
            </a:r>
            <a:r>
              <a:rPr lang="ru-RU" sz="1200" spc="2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класс:</a:t>
            </a:r>
            <a:r>
              <a:rPr lang="ru-RU" sz="1200" spc="-10" dirty="0">
                <a:latin typeface="Calibri"/>
                <a:cs typeface="Calibri"/>
              </a:rPr>
              <a:t> 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SN/N/ST </a:t>
            </a:r>
          </a:p>
          <a:p>
            <a:pPr marL="240665" indent="-227965">
              <a:lnSpc>
                <a:spcPct val="50000"/>
              </a:lnSpc>
              <a:spcBef>
                <a:spcPts val="9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Система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разморозки</a:t>
            </a:r>
            <a:r>
              <a:rPr lang="ru-RU" sz="1200" spc="-4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Total NO FROST</a:t>
            </a:r>
          </a:p>
          <a:p>
            <a:pPr marL="240665" indent="-227965">
              <a:lnSpc>
                <a:spcPct val="50000"/>
              </a:lnSpc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Класс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spc="-20" dirty="0">
                <a:latin typeface="Calibri"/>
                <a:cs typeface="Calibri"/>
              </a:rPr>
              <a:t>энергопотребления</a:t>
            </a:r>
            <a:r>
              <a:rPr lang="ru-RU" sz="1200" spc="25" dirty="0">
                <a:latin typeface="Calibri"/>
                <a:cs typeface="Calibri"/>
              </a:rPr>
              <a:t> </a:t>
            </a: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А++</a:t>
            </a:r>
          </a:p>
          <a:p>
            <a:pPr marL="240665" indent="-227965">
              <a:lnSpc>
                <a:spcPct val="50000"/>
              </a:lnSpc>
              <a:spcBef>
                <a:spcPts val="7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Инверторный компрессор 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50000"/>
              </a:lnSpc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30" dirty="0">
                <a:latin typeface="Calibri"/>
                <a:cs typeface="Calibri"/>
              </a:rPr>
              <a:t>Уровень</a:t>
            </a:r>
            <a:r>
              <a:rPr lang="ru-RU" sz="1200" spc="-55" dirty="0">
                <a:latin typeface="Calibri"/>
                <a:cs typeface="Calibri"/>
              </a:rPr>
              <a:t> </a:t>
            </a:r>
            <a:r>
              <a:rPr lang="ru-RU" sz="1200" spc="-35" dirty="0">
                <a:latin typeface="Calibri"/>
                <a:cs typeface="Calibri"/>
              </a:rPr>
              <a:t>шума</a:t>
            </a:r>
            <a:r>
              <a:rPr lang="ru-RU" sz="1200" spc="-25" dirty="0">
                <a:latin typeface="Calibri"/>
                <a:cs typeface="Calibri"/>
              </a:rPr>
              <a:t> </a:t>
            </a: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42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дБ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50000"/>
              </a:lnSpc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Управление:</a:t>
            </a:r>
            <a:r>
              <a:rPr lang="ru-RU" sz="1200" spc="-15" dirty="0">
                <a:latin typeface="Calibri"/>
                <a:cs typeface="Calibri"/>
              </a:rPr>
              <a:t> </a:t>
            </a:r>
            <a:r>
              <a:rPr lang="ru-RU" sz="1200" spc="-20" dirty="0">
                <a:latin typeface="Calibri"/>
                <a:cs typeface="Calibri"/>
              </a:rPr>
              <a:t>LED-</a:t>
            </a:r>
            <a:r>
              <a:rPr lang="ru-RU" sz="1200" spc="-10" dirty="0">
                <a:latin typeface="Calibri"/>
                <a:cs typeface="Calibri"/>
              </a:rPr>
              <a:t>сенсорное,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Интеллектуальный режим Smart </a:t>
            </a:r>
          </a:p>
          <a:p>
            <a:pPr marL="240665" indent="-227965">
              <a:lnSpc>
                <a:spcPct val="50000"/>
              </a:lnSpc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Внутреннее LED 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освещение, Охлаждающая задняя стенка (</a:t>
            </a:r>
            <a:r>
              <a:rPr lang="ru-RU" sz="1200" b="1" dirty="0" err="1">
                <a:solidFill>
                  <a:srgbClr val="0000FF"/>
                </a:solidFill>
                <a:latin typeface="Calibri"/>
                <a:cs typeface="Calibri"/>
              </a:rPr>
              <a:t>Plastic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dirty="0" err="1">
                <a:solidFill>
                  <a:srgbClr val="0000FF"/>
                </a:solidFill>
                <a:latin typeface="Calibri"/>
                <a:cs typeface="Calibri"/>
              </a:rPr>
              <a:t>cooling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dirty="0" err="1">
                <a:solidFill>
                  <a:srgbClr val="0000FF"/>
                </a:solidFill>
                <a:latin typeface="Calibri"/>
                <a:cs typeface="Calibri"/>
              </a:rPr>
              <a:t>back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)</a:t>
            </a:r>
          </a:p>
          <a:p>
            <a:pPr marL="240665" indent="-227965">
              <a:spcBef>
                <a:spcPts val="79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Инновационная система </a:t>
            </a:r>
            <a:r>
              <a:rPr lang="ru-RU" sz="1200" b="1" dirty="0" err="1">
                <a:solidFill>
                  <a:srgbClr val="0000FF"/>
                </a:solidFill>
                <a:latin typeface="Calibri"/>
                <a:cs typeface="Calibri"/>
              </a:rPr>
              <a:t>отчищения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 UAP Ultra Air </a:t>
            </a:r>
            <a:r>
              <a:rPr lang="ru-RU" sz="1200" b="1" dirty="0" err="1">
                <a:solidFill>
                  <a:srgbClr val="0000FF"/>
                </a:solidFill>
                <a:latin typeface="Calibri"/>
                <a:cs typeface="Calibri"/>
              </a:rPr>
              <a:t>Purify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dirty="0" err="1">
                <a:solidFill>
                  <a:srgbClr val="0000FF"/>
                </a:solidFill>
                <a:latin typeface="Calibri"/>
                <a:cs typeface="Calibri"/>
              </a:rPr>
              <a:t>with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 Blue Light: </a:t>
            </a:r>
            <a:r>
              <a:rPr lang="ru-RU" sz="1200" dirty="0">
                <a:latin typeface="Calibri"/>
                <a:cs typeface="Calibri"/>
              </a:rPr>
              <a:t>обеспечивает свежесть и сохранение вкуса продуктов благодаря стерилизации и эффекту фотосинтеза. Система UAP эффективно нейтрализует неприятные запахи и уничтожает бактерии</a:t>
            </a:r>
          </a:p>
          <a:p>
            <a:pPr marL="240665" indent="-227965">
              <a:spcBef>
                <a:spcPts val="79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Материал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полок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–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закаленное</a:t>
            </a:r>
            <a:r>
              <a:rPr lang="ru-RU" sz="1200" b="1" spc="-7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стекло</a:t>
            </a:r>
            <a:r>
              <a:rPr lang="ru-RU" sz="1200" spc="-10" dirty="0">
                <a:latin typeface="Calibri"/>
                <a:cs typeface="Calibri"/>
              </a:rPr>
              <a:t>, пласт. хромированная окантовка полок</a:t>
            </a:r>
            <a:endParaRPr lang="ru-RU" sz="1200" dirty="0">
              <a:latin typeface="Calibri"/>
              <a:cs typeface="Calibri"/>
            </a:endParaRPr>
          </a:p>
          <a:p>
            <a:pPr marL="241300" marR="5080" indent="-228600">
              <a:spcBef>
                <a:spcPts val="7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Зона свежести </a:t>
            </a:r>
            <a:r>
              <a:rPr lang="ru-RU" sz="1200" b="1" dirty="0" err="1">
                <a:solidFill>
                  <a:srgbClr val="0000FF"/>
                </a:solidFill>
                <a:latin typeface="Calibri"/>
                <a:cs typeface="Calibri"/>
              </a:rPr>
              <a:t>Fresh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 Zone, отделение с настраиваемой температурой, </a:t>
            </a:r>
            <a:r>
              <a:rPr lang="ru-RU" sz="1200" b="1" dirty="0" err="1">
                <a:solidFill>
                  <a:srgbClr val="0000FF"/>
                </a:solidFill>
                <a:latin typeface="Calibri"/>
                <a:cs typeface="Calibri"/>
              </a:rPr>
              <a:t>Суперохлаждение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, </a:t>
            </a:r>
            <a:r>
              <a:rPr lang="ru-RU" sz="1200" b="1" dirty="0" err="1">
                <a:solidFill>
                  <a:srgbClr val="0000FF"/>
                </a:solidFill>
                <a:latin typeface="Calibri"/>
                <a:cs typeface="Calibri"/>
              </a:rPr>
              <a:t>суперзамораживание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, Режим Отпуск/ECO режим.</a:t>
            </a:r>
          </a:p>
          <a:p>
            <a:pPr marL="241300" marR="5080" indent="-228600">
              <a:spcBef>
                <a:spcPts val="7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Мин. температура -25°С, Мощность замораживания: до 9 кг/24 ч, автономное время сохранения t до 11 ч.</a:t>
            </a:r>
          </a:p>
          <a:p>
            <a:pPr marL="241300" marR="5080" indent="-228600">
              <a:lnSpc>
                <a:spcPct val="50000"/>
              </a:lnSpc>
              <a:spcBef>
                <a:spcPts val="7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spc="-10" dirty="0">
                <a:latin typeface="Calibri"/>
                <a:cs typeface="Calibri"/>
              </a:rPr>
              <a:t>Звуковой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сигнал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открытой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двери</a:t>
            </a:r>
          </a:p>
          <a:p>
            <a:pPr marL="241300" marR="5080" indent="-228600">
              <a:lnSpc>
                <a:spcPct val="50000"/>
              </a:lnSpc>
              <a:spcBef>
                <a:spcPts val="7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Индикатор</a:t>
            </a:r>
            <a:r>
              <a:rPr lang="ru-RU" sz="1200" b="1" spc="-3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предупреждения</a:t>
            </a: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о</a:t>
            </a:r>
            <a:r>
              <a:rPr lang="ru-RU" sz="1200" b="1" spc="1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неисправности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50000"/>
              </a:lnSpc>
              <a:spcBef>
                <a:spcPts val="7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latin typeface="Calibri"/>
                <a:cs typeface="Calibri"/>
              </a:rPr>
              <a:t>Комплектация:</a:t>
            </a:r>
            <a:r>
              <a:rPr lang="ru-RU" sz="1200" b="1" spc="-6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формочка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для</a:t>
            </a:r>
            <a:r>
              <a:rPr lang="ru-RU" sz="1200" spc="-4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льда,</a:t>
            </a:r>
            <a:r>
              <a:rPr lang="ru-RU" sz="1200" spc="-4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лоток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для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spc="-25" dirty="0">
                <a:latin typeface="Calibri"/>
                <a:cs typeface="Calibri"/>
              </a:rPr>
              <a:t>яиц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50000"/>
              </a:lnSpc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35" dirty="0">
                <a:latin typeface="Calibri"/>
                <a:cs typeface="Calibri"/>
              </a:rPr>
              <a:t>Холод/отделение - 3 </a:t>
            </a:r>
            <a:r>
              <a:rPr lang="ru-RU" sz="1200" dirty="0">
                <a:latin typeface="Calibri"/>
                <a:cs typeface="Calibri"/>
              </a:rPr>
              <a:t>полки,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en-US" sz="1200" spc="-30" dirty="0">
                <a:latin typeface="Calibri"/>
                <a:cs typeface="Calibri"/>
              </a:rPr>
              <a:t>6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выдвижных</a:t>
            </a:r>
            <a:r>
              <a:rPr lang="ru-RU" sz="1200" spc="-15" dirty="0">
                <a:latin typeface="Calibri"/>
                <a:cs typeface="Calibri"/>
              </a:rPr>
              <a:t> </a:t>
            </a:r>
            <a:r>
              <a:rPr lang="ru-RU" sz="1200" spc="-20" dirty="0">
                <a:latin typeface="Calibri"/>
                <a:cs typeface="Calibri"/>
              </a:rPr>
              <a:t>ящиков, 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Цвет:</a:t>
            </a:r>
            <a:r>
              <a:rPr lang="ru-RU" sz="1200" spc="-40" dirty="0">
                <a:latin typeface="Calibri"/>
                <a:cs typeface="Calibri"/>
              </a:rPr>
              <a:t> </a:t>
            </a:r>
            <a:r>
              <a:rPr lang="ru-RU" sz="1400" b="1" spc="-40" dirty="0">
                <a:latin typeface="Calibri"/>
                <a:cs typeface="Calibri"/>
              </a:rPr>
              <a:t>чёрное матовое стекло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Размеры</a:t>
            </a:r>
            <a:r>
              <a:rPr lang="ru-RU" sz="1200" spc="-1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без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упаковки</a:t>
            </a:r>
            <a:r>
              <a:rPr lang="ru-RU" sz="1200" spc="-4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(</a:t>
            </a:r>
            <a:r>
              <a:rPr lang="ru-RU" sz="1200" dirty="0" err="1">
                <a:latin typeface="Calibri"/>
                <a:cs typeface="Calibri"/>
              </a:rPr>
              <a:t>ШхГхВ</a:t>
            </a:r>
            <a:r>
              <a:rPr lang="ru-RU" sz="1200" dirty="0">
                <a:latin typeface="Calibri"/>
                <a:cs typeface="Calibri"/>
              </a:rPr>
              <a:t>),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мм: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835х600х1920</a:t>
            </a: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solidFill>
                  <a:srgbClr val="000000"/>
                </a:solidFill>
                <a:latin typeface="Calibri" panose="020F0502020204030204" pitchFamily="34" charset="0"/>
                <a:cs typeface="Calibri"/>
              </a:rPr>
              <a:t>Брутто/нетто, кг: 98/90</a:t>
            </a: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solidFill>
                  <a:srgbClr val="000000"/>
                </a:solidFill>
                <a:latin typeface="Calibri" panose="020F0502020204030204" pitchFamily="34" charset="0"/>
                <a:cs typeface="Calibri"/>
              </a:rPr>
              <a:t>Гарантия – </a:t>
            </a:r>
            <a:r>
              <a:rPr lang="ru-RU" sz="1400" b="1" spc="-10" dirty="0">
                <a:solidFill>
                  <a:srgbClr val="FF0000"/>
                </a:solidFill>
                <a:latin typeface="Calibri" panose="020F0502020204030204" pitchFamily="34" charset="0"/>
                <a:cs typeface="Calibri"/>
              </a:rPr>
              <a:t>3 года</a:t>
            </a:r>
            <a:endParaRPr lang="ru-RU" sz="1200" b="1" spc="-1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A7C45E3-8206-4973-95D1-5BFD9A3790B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184" y="967664"/>
            <a:ext cx="1676839" cy="379964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1DA6CB6-A666-40C5-8B02-E45DBCCB69A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8532" y="2481708"/>
            <a:ext cx="3148258" cy="398123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F8D6091-F917-423B-A85F-934BEFB2C6F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3684" y="124968"/>
            <a:ext cx="1004631" cy="75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52357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82200" y="124968"/>
            <a:ext cx="1645920" cy="53035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5184" y="62931"/>
            <a:ext cx="601276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4000" b="1" i="0" dirty="0">
                <a:effectLst/>
                <a:latin typeface="Calibri" panose="020F0502020204030204" pitchFamily="34" charset="0"/>
              </a:rPr>
              <a:t>DMXS 19INF BB Simone</a:t>
            </a:r>
            <a:endParaRPr lang="en-US" sz="4000" dirty="0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D05D30A7-D3B5-4420-AE41-A847828B9AF5}"/>
              </a:ext>
            </a:extLst>
          </p:cNvPr>
          <p:cNvSpPr txBox="1"/>
          <p:nvPr/>
        </p:nvSpPr>
        <p:spPr>
          <a:xfrm>
            <a:off x="5468644" y="797362"/>
            <a:ext cx="6278172" cy="584006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240665" indent="-227965">
              <a:spcBef>
                <a:spcPts val="10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400" b="1" spc="-10" dirty="0" err="1">
                <a:latin typeface="Calibri"/>
                <a:cs typeface="Calibri"/>
              </a:rPr>
              <a:t>Полувстраиваемый</a:t>
            </a:r>
            <a:r>
              <a:rPr lang="ru-RU" sz="1400" b="1" spc="-10" dirty="0">
                <a:latin typeface="Calibri"/>
                <a:cs typeface="Calibri"/>
              </a:rPr>
              <a:t> двухкамерный холодильник </a:t>
            </a:r>
            <a:r>
              <a:rPr lang="en-US" sz="1400" b="1" spc="-10" dirty="0">
                <a:latin typeface="Calibri"/>
                <a:cs typeface="Calibri"/>
              </a:rPr>
              <a:t>(Slot-in)</a:t>
            </a:r>
            <a:endParaRPr lang="ru-RU" sz="1400" b="1" dirty="0">
              <a:latin typeface="Calibri"/>
              <a:cs typeface="Calibri"/>
            </a:endParaRPr>
          </a:p>
          <a:p>
            <a:pPr marL="240665" indent="-227965">
              <a:spcBef>
                <a:spcPts val="9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Общий объём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b="1" spc="-30" dirty="0">
                <a:solidFill>
                  <a:srgbClr val="0000FF"/>
                </a:solidFill>
                <a:latin typeface="Calibri"/>
                <a:cs typeface="Calibri"/>
              </a:rPr>
              <a:t>473</a:t>
            </a:r>
            <a:r>
              <a:rPr lang="ru-RU" sz="1200" b="1" spc="-50" dirty="0">
                <a:solidFill>
                  <a:srgbClr val="0000FF"/>
                </a:solidFill>
                <a:latin typeface="Calibri"/>
                <a:cs typeface="Calibri"/>
              </a:rPr>
              <a:t>л</a:t>
            </a:r>
            <a:r>
              <a:rPr lang="ru-RU" sz="1200" spc="-50" dirty="0">
                <a:latin typeface="Calibri"/>
                <a:cs typeface="Calibri"/>
              </a:rPr>
              <a:t>/полезный объём  </a:t>
            </a:r>
            <a:r>
              <a:rPr lang="ru-RU" sz="1200" b="1" spc="-50" dirty="0">
                <a:solidFill>
                  <a:srgbClr val="0000FF"/>
                </a:solidFill>
                <a:latin typeface="Calibri"/>
                <a:cs typeface="Calibri"/>
              </a:rPr>
              <a:t>463л</a:t>
            </a:r>
            <a:r>
              <a:rPr lang="ru-RU" sz="1200" b="1" spc="-50" dirty="0">
                <a:solidFill>
                  <a:srgbClr val="006EC0"/>
                </a:solidFill>
                <a:latin typeface="Calibri"/>
                <a:cs typeface="Calibri"/>
              </a:rPr>
              <a:t>, </a:t>
            </a:r>
            <a:r>
              <a:rPr lang="ru-RU" sz="1200" spc="-50" dirty="0">
                <a:latin typeface="Calibri"/>
                <a:cs typeface="Calibri"/>
              </a:rPr>
              <a:t>Объем холодильной камеры (общ/</a:t>
            </a:r>
            <a:r>
              <a:rPr lang="ru-RU" sz="1200" spc="-50" dirty="0" err="1">
                <a:latin typeface="Calibri"/>
                <a:cs typeface="Calibri"/>
              </a:rPr>
              <a:t>полезн</a:t>
            </a:r>
            <a:r>
              <a:rPr lang="ru-RU" sz="1200" spc="-50" dirty="0">
                <a:latin typeface="Calibri"/>
                <a:cs typeface="Calibri"/>
              </a:rPr>
              <a:t>): </a:t>
            </a:r>
            <a:r>
              <a:rPr lang="ru-RU" sz="1200" b="1" spc="-50" dirty="0">
                <a:solidFill>
                  <a:srgbClr val="0000FF"/>
                </a:solidFill>
                <a:latin typeface="Calibri"/>
                <a:cs typeface="Calibri"/>
              </a:rPr>
              <a:t>322/315 л</a:t>
            </a:r>
            <a:r>
              <a:rPr lang="ru-RU" sz="1200" b="1" spc="-50" dirty="0">
                <a:solidFill>
                  <a:srgbClr val="006EC0"/>
                </a:solidFill>
                <a:latin typeface="Calibri"/>
                <a:cs typeface="Calibri"/>
              </a:rPr>
              <a:t>. </a:t>
            </a:r>
            <a:r>
              <a:rPr lang="ru-RU" sz="1200" spc="-50" dirty="0">
                <a:latin typeface="Calibri"/>
                <a:cs typeface="Calibri"/>
              </a:rPr>
              <a:t>Объем морозильной камеры (брутто/нетто): </a:t>
            </a:r>
            <a:r>
              <a:rPr lang="ru-RU" sz="1200" b="1" spc="-50" dirty="0">
                <a:solidFill>
                  <a:srgbClr val="0000FF"/>
                </a:solidFill>
                <a:latin typeface="Calibri"/>
                <a:cs typeface="Calibri"/>
              </a:rPr>
              <a:t>151/148 л</a:t>
            </a:r>
          </a:p>
          <a:p>
            <a:pPr marL="240665" indent="-227965">
              <a:lnSpc>
                <a:spcPct val="50000"/>
              </a:lnSpc>
              <a:spcBef>
                <a:spcPts val="9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Климатический</a:t>
            </a:r>
            <a:r>
              <a:rPr lang="ru-RU" sz="1200" spc="2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класс:</a:t>
            </a:r>
            <a:r>
              <a:rPr lang="ru-RU" sz="1200" spc="-10" dirty="0">
                <a:latin typeface="Calibri"/>
                <a:cs typeface="Calibri"/>
              </a:rPr>
              <a:t> 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SN/N/ST </a:t>
            </a:r>
          </a:p>
          <a:p>
            <a:pPr marL="240665" indent="-227965">
              <a:lnSpc>
                <a:spcPct val="50000"/>
              </a:lnSpc>
              <a:spcBef>
                <a:spcPts val="90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Система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разморозки</a:t>
            </a:r>
            <a:r>
              <a:rPr lang="ru-RU" sz="1200" spc="-40" dirty="0"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Total NO FROST</a:t>
            </a:r>
          </a:p>
          <a:p>
            <a:pPr marL="240665" indent="-227965">
              <a:lnSpc>
                <a:spcPct val="50000"/>
              </a:lnSpc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Класс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spc="-20" dirty="0">
                <a:latin typeface="Calibri"/>
                <a:cs typeface="Calibri"/>
              </a:rPr>
              <a:t>энергопотребления</a:t>
            </a:r>
            <a:r>
              <a:rPr lang="ru-RU" sz="1200" spc="25" dirty="0">
                <a:latin typeface="Calibri"/>
                <a:cs typeface="Calibri"/>
              </a:rPr>
              <a:t> </a:t>
            </a: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А++</a:t>
            </a:r>
          </a:p>
          <a:p>
            <a:pPr marL="240665" indent="-227965">
              <a:lnSpc>
                <a:spcPct val="50000"/>
              </a:lnSpc>
              <a:spcBef>
                <a:spcPts val="7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Инверторный компрессор 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50000"/>
              </a:lnSpc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30" dirty="0">
                <a:latin typeface="Calibri"/>
                <a:cs typeface="Calibri"/>
              </a:rPr>
              <a:t>Уровень</a:t>
            </a:r>
            <a:r>
              <a:rPr lang="ru-RU" sz="1200" spc="-55" dirty="0">
                <a:latin typeface="Calibri"/>
                <a:cs typeface="Calibri"/>
              </a:rPr>
              <a:t> </a:t>
            </a:r>
            <a:r>
              <a:rPr lang="ru-RU" sz="1200" spc="-35" dirty="0">
                <a:latin typeface="Calibri"/>
                <a:cs typeface="Calibri"/>
              </a:rPr>
              <a:t>шума</a:t>
            </a:r>
            <a:r>
              <a:rPr lang="ru-RU" sz="1200" spc="-25" dirty="0">
                <a:latin typeface="Calibri"/>
                <a:cs typeface="Calibri"/>
              </a:rPr>
              <a:t> </a:t>
            </a: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42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дБ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50000"/>
              </a:lnSpc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Управление:</a:t>
            </a:r>
            <a:r>
              <a:rPr lang="ru-RU" sz="1200" spc="-15" dirty="0">
                <a:latin typeface="Calibri"/>
                <a:cs typeface="Calibri"/>
              </a:rPr>
              <a:t> </a:t>
            </a:r>
            <a:r>
              <a:rPr lang="ru-RU" sz="1200" spc="-20" dirty="0">
                <a:latin typeface="Calibri"/>
                <a:cs typeface="Calibri"/>
              </a:rPr>
              <a:t>LED-</a:t>
            </a:r>
            <a:r>
              <a:rPr lang="ru-RU" sz="1200" spc="-10" dirty="0">
                <a:latin typeface="Calibri"/>
                <a:cs typeface="Calibri"/>
              </a:rPr>
              <a:t>сенсорное,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Интеллектуальный режим Smart </a:t>
            </a:r>
          </a:p>
          <a:p>
            <a:pPr marL="240665" indent="-227965">
              <a:lnSpc>
                <a:spcPct val="50000"/>
              </a:lnSpc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spc="-25" dirty="0">
                <a:solidFill>
                  <a:srgbClr val="0000FF"/>
                </a:solidFill>
                <a:latin typeface="Calibri"/>
                <a:cs typeface="Calibri"/>
              </a:rPr>
              <a:t>Внутреннее LED 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освещение, Охлаждающая задняя стенка (</a:t>
            </a:r>
            <a:r>
              <a:rPr lang="ru-RU" sz="1200" b="1" dirty="0" err="1">
                <a:solidFill>
                  <a:srgbClr val="0000FF"/>
                </a:solidFill>
                <a:latin typeface="Calibri"/>
                <a:cs typeface="Calibri"/>
              </a:rPr>
              <a:t>Plastic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dirty="0" err="1">
                <a:solidFill>
                  <a:srgbClr val="0000FF"/>
                </a:solidFill>
                <a:latin typeface="Calibri"/>
                <a:cs typeface="Calibri"/>
              </a:rPr>
              <a:t>cooling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dirty="0" err="1">
                <a:solidFill>
                  <a:srgbClr val="0000FF"/>
                </a:solidFill>
                <a:latin typeface="Calibri"/>
                <a:cs typeface="Calibri"/>
              </a:rPr>
              <a:t>back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)</a:t>
            </a:r>
          </a:p>
          <a:p>
            <a:pPr marL="240665" indent="-227965">
              <a:spcBef>
                <a:spcPts val="79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Инновационная система </a:t>
            </a:r>
            <a:r>
              <a:rPr lang="ru-RU" sz="1200" b="1" dirty="0" err="1">
                <a:solidFill>
                  <a:srgbClr val="0000FF"/>
                </a:solidFill>
                <a:latin typeface="Calibri"/>
                <a:cs typeface="Calibri"/>
              </a:rPr>
              <a:t>отчищения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 UAP Ultra Air </a:t>
            </a:r>
            <a:r>
              <a:rPr lang="ru-RU" sz="1200" b="1" dirty="0" err="1">
                <a:solidFill>
                  <a:srgbClr val="0000FF"/>
                </a:solidFill>
                <a:latin typeface="Calibri"/>
                <a:cs typeface="Calibri"/>
              </a:rPr>
              <a:t>Purify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dirty="0" err="1">
                <a:solidFill>
                  <a:srgbClr val="0000FF"/>
                </a:solidFill>
                <a:latin typeface="Calibri"/>
                <a:cs typeface="Calibri"/>
              </a:rPr>
              <a:t>with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 Blue Light: </a:t>
            </a:r>
            <a:r>
              <a:rPr lang="ru-RU" sz="1200" dirty="0">
                <a:latin typeface="Calibri"/>
                <a:cs typeface="Calibri"/>
              </a:rPr>
              <a:t>обеспечивает свежесть и сохранение вкуса продуктов благодаря стерилизации и эффекту фотосинтеза. Система UAP эффективно нейтрализует неприятные запахи и уничтожает бактерии</a:t>
            </a:r>
          </a:p>
          <a:p>
            <a:pPr marL="240665" indent="-227965">
              <a:spcBef>
                <a:spcPts val="790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latin typeface="Calibri"/>
                <a:cs typeface="Calibri"/>
              </a:rPr>
              <a:t>Материал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полок</a:t>
            </a:r>
            <a:r>
              <a:rPr lang="ru-RU" sz="1200" spc="-6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–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закаленное</a:t>
            </a:r>
            <a:r>
              <a:rPr lang="ru-RU" sz="1200" b="1" spc="-7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стекло</a:t>
            </a:r>
            <a:r>
              <a:rPr lang="ru-RU" sz="1200" spc="-10" dirty="0">
                <a:latin typeface="Calibri"/>
                <a:cs typeface="Calibri"/>
              </a:rPr>
              <a:t>, пласт. хромированная окантовка полок</a:t>
            </a:r>
            <a:endParaRPr lang="ru-RU" sz="1200" dirty="0">
              <a:latin typeface="Calibri"/>
              <a:cs typeface="Calibri"/>
            </a:endParaRPr>
          </a:p>
          <a:p>
            <a:pPr marL="241300" marR="5080" indent="-228600">
              <a:spcBef>
                <a:spcPts val="7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Зона свежести </a:t>
            </a:r>
            <a:r>
              <a:rPr lang="ru-RU" sz="1200" b="1" dirty="0" err="1">
                <a:solidFill>
                  <a:srgbClr val="0000FF"/>
                </a:solidFill>
                <a:latin typeface="Calibri"/>
                <a:cs typeface="Calibri"/>
              </a:rPr>
              <a:t>Fresh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 Zone, отделение с настраиваемой температурой, </a:t>
            </a:r>
            <a:r>
              <a:rPr lang="ru-RU" sz="1200" b="1" dirty="0" err="1">
                <a:solidFill>
                  <a:srgbClr val="0000FF"/>
                </a:solidFill>
                <a:latin typeface="Calibri"/>
                <a:cs typeface="Calibri"/>
              </a:rPr>
              <a:t>Суперохлаждение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, </a:t>
            </a:r>
            <a:r>
              <a:rPr lang="ru-RU" sz="1200" b="1" dirty="0" err="1">
                <a:solidFill>
                  <a:srgbClr val="0000FF"/>
                </a:solidFill>
                <a:latin typeface="Calibri"/>
                <a:cs typeface="Calibri"/>
              </a:rPr>
              <a:t>суперзамораживание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, Режим Отпуск/ECO режим.</a:t>
            </a:r>
          </a:p>
          <a:p>
            <a:pPr marL="241300" marR="5080" indent="-228600">
              <a:spcBef>
                <a:spcPts val="7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Мин. температура -25°С, Мощность замораживания: до 9 кг/24 ч, автономное время сохранения t до 11 ч.</a:t>
            </a:r>
          </a:p>
          <a:p>
            <a:pPr marL="241300" marR="5080" indent="-228600">
              <a:lnSpc>
                <a:spcPct val="50000"/>
              </a:lnSpc>
              <a:spcBef>
                <a:spcPts val="7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spc="-10" dirty="0">
                <a:latin typeface="Calibri"/>
                <a:cs typeface="Calibri"/>
              </a:rPr>
              <a:t>Звуковой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сигнал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открытой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двери</a:t>
            </a:r>
          </a:p>
          <a:p>
            <a:pPr marL="241300" marR="5080" indent="-228600">
              <a:lnSpc>
                <a:spcPct val="50000"/>
              </a:lnSpc>
              <a:spcBef>
                <a:spcPts val="795"/>
              </a:spcBef>
              <a:buFont typeface="Arial MT"/>
              <a:buChar char="•"/>
              <a:tabLst>
                <a:tab pos="241300" algn="l"/>
              </a:tabLst>
            </a:pP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Индикатор</a:t>
            </a:r>
            <a:r>
              <a:rPr lang="ru-RU" sz="1200" b="1" spc="-3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предупреждения</a:t>
            </a:r>
            <a:r>
              <a:rPr lang="ru-RU" sz="1200" b="1" spc="-2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dirty="0">
                <a:solidFill>
                  <a:srgbClr val="0000FF"/>
                </a:solidFill>
                <a:latin typeface="Calibri"/>
                <a:cs typeface="Calibri"/>
              </a:rPr>
              <a:t>о</a:t>
            </a:r>
            <a:r>
              <a:rPr lang="ru-RU" sz="1200" b="1" spc="1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>
                <a:solidFill>
                  <a:srgbClr val="0000FF"/>
                </a:solidFill>
                <a:latin typeface="Calibri"/>
                <a:cs typeface="Calibri"/>
              </a:rPr>
              <a:t>неисправности</a:t>
            </a:r>
            <a:endParaRPr lang="ru-RU" sz="120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40665" indent="-227965">
              <a:lnSpc>
                <a:spcPct val="50000"/>
              </a:lnSpc>
              <a:spcBef>
                <a:spcPts val="79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b="1" dirty="0">
                <a:latin typeface="Calibri"/>
                <a:cs typeface="Calibri"/>
              </a:rPr>
              <a:t>Комплектация:</a:t>
            </a:r>
            <a:r>
              <a:rPr lang="ru-RU" sz="1200" b="1" spc="-6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формочка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для</a:t>
            </a:r>
            <a:r>
              <a:rPr lang="ru-RU" sz="1200" spc="-4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льда,</a:t>
            </a:r>
            <a:r>
              <a:rPr lang="ru-RU" sz="1200" spc="-45" dirty="0">
                <a:latin typeface="Calibri"/>
                <a:cs typeface="Calibri"/>
              </a:rPr>
              <a:t> </a:t>
            </a:r>
            <a:r>
              <a:rPr lang="ru-RU" sz="1200" spc="-10" dirty="0">
                <a:latin typeface="Calibri"/>
                <a:cs typeface="Calibri"/>
              </a:rPr>
              <a:t>лоток</a:t>
            </a:r>
            <a:r>
              <a:rPr lang="ru-RU" sz="1200" spc="-7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для</a:t>
            </a:r>
            <a:r>
              <a:rPr lang="ru-RU" sz="1200" spc="-50" dirty="0">
                <a:latin typeface="Calibri"/>
                <a:cs typeface="Calibri"/>
              </a:rPr>
              <a:t> </a:t>
            </a:r>
            <a:r>
              <a:rPr lang="ru-RU" sz="1200" spc="-25" dirty="0">
                <a:latin typeface="Calibri"/>
                <a:cs typeface="Calibri"/>
              </a:rPr>
              <a:t>яиц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lnSpc>
                <a:spcPct val="50000"/>
              </a:lnSpc>
              <a:spcBef>
                <a:spcPts val="805"/>
              </a:spcBef>
              <a:buFont typeface="Arial MT"/>
              <a:buChar char="•"/>
              <a:tabLst>
                <a:tab pos="240665" algn="l"/>
              </a:tabLst>
            </a:pPr>
            <a:r>
              <a:rPr lang="ru-RU" sz="1200" spc="-35" dirty="0">
                <a:latin typeface="Calibri"/>
                <a:cs typeface="Calibri"/>
              </a:rPr>
              <a:t>Холод/отделение - 3 </a:t>
            </a:r>
            <a:r>
              <a:rPr lang="ru-RU" sz="1200" dirty="0">
                <a:latin typeface="Calibri"/>
                <a:cs typeface="Calibri"/>
              </a:rPr>
              <a:t>полки,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en-US" sz="1200" spc="-30" dirty="0">
                <a:latin typeface="Calibri"/>
                <a:cs typeface="Calibri"/>
              </a:rPr>
              <a:t>6</a:t>
            </a:r>
            <a:r>
              <a:rPr lang="ru-RU" sz="1200" spc="-3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выдвижных</a:t>
            </a:r>
            <a:r>
              <a:rPr lang="ru-RU" sz="1200" spc="-15" dirty="0">
                <a:latin typeface="Calibri"/>
                <a:cs typeface="Calibri"/>
              </a:rPr>
              <a:t> </a:t>
            </a:r>
            <a:r>
              <a:rPr lang="ru-RU" sz="1200" spc="-20" dirty="0">
                <a:latin typeface="Calibri"/>
                <a:cs typeface="Calibri"/>
              </a:rPr>
              <a:t>ящиков, 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Цвет:</a:t>
            </a:r>
            <a:r>
              <a:rPr lang="ru-RU" sz="1200" spc="-40" dirty="0">
                <a:latin typeface="Calibri"/>
                <a:cs typeface="Calibri"/>
              </a:rPr>
              <a:t> </a:t>
            </a:r>
            <a:r>
              <a:rPr lang="ru-RU" sz="1400" b="1" spc="-40" dirty="0">
                <a:latin typeface="Calibri"/>
                <a:cs typeface="Calibri"/>
              </a:rPr>
              <a:t>белое матовое стекло</a:t>
            </a:r>
            <a:endParaRPr lang="ru-RU" sz="1200" dirty="0">
              <a:latin typeface="Calibri"/>
              <a:cs typeface="Calibri"/>
            </a:endParaRP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lang="ru-RU" sz="1200" dirty="0">
                <a:latin typeface="Calibri"/>
                <a:cs typeface="Calibri"/>
              </a:rPr>
              <a:t>Размеры</a:t>
            </a:r>
            <a:r>
              <a:rPr lang="ru-RU" sz="1200" spc="-1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без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упаковки</a:t>
            </a:r>
            <a:r>
              <a:rPr lang="ru-RU" sz="1200" spc="-40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(</a:t>
            </a:r>
            <a:r>
              <a:rPr lang="ru-RU" sz="1200" dirty="0" err="1">
                <a:latin typeface="Calibri"/>
                <a:cs typeface="Calibri"/>
              </a:rPr>
              <a:t>ШхГхВ</a:t>
            </a:r>
            <a:r>
              <a:rPr lang="ru-RU" sz="1200" dirty="0">
                <a:latin typeface="Calibri"/>
                <a:cs typeface="Calibri"/>
              </a:rPr>
              <a:t>),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dirty="0">
                <a:latin typeface="Calibri"/>
                <a:cs typeface="Calibri"/>
              </a:rPr>
              <a:t>мм:</a:t>
            </a:r>
            <a:r>
              <a:rPr lang="ru-RU" sz="1200" spc="-35" dirty="0">
                <a:latin typeface="Calibri"/>
                <a:cs typeface="Calibri"/>
              </a:rPr>
              <a:t> 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835х600х1920</a:t>
            </a: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solidFill>
                  <a:srgbClr val="000000"/>
                </a:solidFill>
                <a:latin typeface="Calibri" panose="020F0502020204030204" pitchFamily="34" charset="0"/>
                <a:cs typeface="Calibri"/>
              </a:rPr>
              <a:t>Брутто/нетто, кг: 98/90</a:t>
            </a:r>
          </a:p>
          <a:p>
            <a:pPr marL="240665" indent="-227965">
              <a:buFont typeface="Arial MT"/>
              <a:buChar char="•"/>
              <a:tabLst>
                <a:tab pos="240665" algn="l"/>
              </a:tabLst>
            </a:pPr>
            <a:r>
              <a:rPr lang="ru-RU" sz="1200" spc="-10" dirty="0">
                <a:solidFill>
                  <a:srgbClr val="000000"/>
                </a:solidFill>
                <a:latin typeface="Calibri" panose="020F0502020204030204" pitchFamily="34" charset="0"/>
                <a:cs typeface="Calibri"/>
              </a:rPr>
              <a:t>Гарантия – </a:t>
            </a:r>
            <a:r>
              <a:rPr lang="ru-RU" sz="1400" b="1" spc="-10" dirty="0">
                <a:solidFill>
                  <a:srgbClr val="FF0000"/>
                </a:solidFill>
                <a:latin typeface="Calibri" panose="020F0502020204030204" pitchFamily="34" charset="0"/>
                <a:cs typeface="Calibri"/>
              </a:rPr>
              <a:t>3 года</a:t>
            </a:r>
            <a:endParaRPr lang="ru-RU" sz="1200" dirty="0">
              <a:latin typeface="Calibri"/>
              <a:cs typeface="Calibri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1DA6CB6-A666-40C5-8B02-E45DBCCB69A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8532" y="2481708"/>
            <a:ext cx="3148258" cy="398123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50AA05-D5B0-4775-9B4A-8ABF1AD72B4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781" y="797361"/>
            <a:ext cx="1888897" cy="429482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03E8B19-EBB2-41A6-84A6-00C32B223AD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8644" y="124968"/>
            <a:ext cx="1004631" cy="75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033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9659" y="168158"/>
            <a:ext cx="4563124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l"/>
            <a:r>
              <a:rPr lang="en-US" sz="4000" b="1" i="0" u="none" strike="noStrike" baseline="0" dirty="0"/>
              <a:t>DCI 17NFE BERNARDO</a:t>
            </a:r>
            <a:endParaRPr sz="4000" b="1"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6BAF9933-3C10-4543-AC74-19FCD4B0E348}"/>
              </a:ext>
            </a:extLst>
          </p:cNvPr>
          <p:cNvSpPr txBox="1"/>
          <p:nvPr/>
        </p:nvSpPr>
        <p:spPr>
          <a:xfrm>
            <a:off x="5397624" y="905522"/>
            <a:ext cx="5237826" cy="557588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R="0" algn="l"/>
            <a:r>
              <a:rPr lang="ru-RU" sz="1400" b="1" i="0" u="none" strike="noStrike" baseline="0" dirty="0"/>
              <a:t>Встраиваемый двухкамерный холодильник</a:t>
            </a:r>
          </a:p>
          <a:p>
            <a:pPr marR="0" algn="l"/>
            <a:endParaRPr lang="ru-RU" sz="1400" b="1" i="0" u="none" strike="noStrike" baseline="0" dirty="0"/>
          </a:p>
          <a:p>
            <a:r>
              <a:rPr lang="ru-RU" sz="1400" b="0" i="0" u="none" strike="noStrike" baseline="0" dirty="0">
                <a:solidFill>
                  <a:srgbClr val="000000"/>
                </a:solidFill>
              </a:rPr>
              <a:t>• </a:t>
            </a:r>
            <a:r>
              <a:rPr lang="ru-RU" sz="1200" b="0" i="0" u="none" strike="noStrike" baseline="0" dirty="0">
                <a:solidFill>
                  <a:srgbClr val="000000"/>
                </a:solidFill>
              </a:rPr>
              <a:t>Общий/полезный объем : 256/243л</a:t>
            </a:r>
          </a:p>
          <a:p>
            <a:pPr marR="0" algn="l"/>
            <a:r>
              <a:rPr lang="en-US" sz="1200" b="0" i="0" u="none" strike="noStrike" baseline="0" dirty="0"/>
              <a:t>•</a:t>
            </a:r>
            <a:r>
              <a:rPr lang="ru-RU" sz="1200" b="0" i="0" u="none" strike="noStrike" baseline="0" dirty="0"/>
              <a:t> </a:t>
            </a:r>
            <a:r>
              <a:rPr lang="en-US" sz="1200" b="1" i="0" u="none" strike="noStrike" baseline="0" dirty="0"/>
              <a:t>LED</a:t>
            </a:r>
            <a:r>
              <a:rPr lang="ru-RU" sz="1200" b="1" i="0" u="none" strike="noStrike" baseline="0" dirty="0"/>
              <a:t> сенсорное управление</a:t>
            </a:r>
            <a:endParaRPr lang="ru-RU" sz="1200" b="0" i="0" u="none" strike="noStrike" baseline="0" dirty="0"/>
          </a:p>
          <a:p>
            <a:pPr marR="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 1 компрессор</a:t>
            </a:r>
          </a:p>
          <a:p>
            <a:pPr marR="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</a:t>
            </a:r>
            <a:r>
              <a:rPr lang="ru-RU" sz="1200" dirty="0">
                <a:solidFill>
                  <a:srgbClr val="000000"/>
                </a:solidFill>
              </a:rPr>
              <a:t> </a:t>
            </a:r>
            <a:r>
              <a:rPr lang="ru-RU" sz="1200" b="0" i="0" u="none" strike="noStrike" baseline="0" dirty="0">
                <a:solidFill>
                  <a:srgbClr val="000000"/>
                </a:solidFill>
              </a:rPr>
              <a:t>Класс энергопотребления: А+</a:t>
            </a:r>
          </a:p>
          <a:p>
            <a:r>
              <a:rPr lang="ru-RU" sz="1200" b="0" i="0" u="none" strike="noStrike" baseline="0" dirty="0">
                <a:solidFill>
                  <a:srgbClr val="000000"/>
                </a:solidFill>
              </a:rPr>
              <a:t>• Климатический̆ класс: </a:t>
            </a:r>
            <a:r>
              <a:rPr lang="en-US" sz="1200" b="0" i="0" u="none" strike="noStrike" baseline="0" dirty="0">
                <a:solidFill>
                  <a:srgbClr val="000000"/>
                </a:solidFill>
              </a:rPr>
              <a:t>BGT/N</a:t>
            </a:r>
          </a:p>
          <a:p>
            <a:pPr marR="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 Уровень шума: 41 дБ</a:t>
            </a:r>
          </a:p>
          <a:p>
            <a:pPr marR="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 </a:t>
            </a:r>
            <a:r>
              <a:rPr lang="ru-RU" sz="1200" b="0" i="0" u="none" strike="noStrike" baseline="0" dirty="0" err="1">
                <a:solidFill>
                  <a:srgbClr val="000000"/>
                </a:solidFill>
              </a:rPr>
              <a:t>Перенавешиваемые</a:t>
            </a:r>
            <a:r>
              <a:rPr lang="ru-RU" sz="1200" b="0" i="0" u="none" strike="noStrike" baseline="0" dirty="0">
                <a:solidFill>
                  <a:srgbClr val="000000"/>
                </a:solidFill>
              </a:rPr>
              <a:t> двери – 2</a:t>
            </a:r>
          </a:p>
          <a:p>
            <a:r>
              <a:rPr lang="ru-RU" sz="1200" b="0" i="0" u="none" strike="noStrike" baseline="0" dirty="0"/>
              <a:t>• </a:t>
            </a:r>
            <a:r>
              <a:rPr lang="ru-RU" sz="1200" b="1" i="0" u="none" strike="noStrike" baseline="0" dirty="0"/>
              <a:t>Жёсткое крепление </a:t>
            </a:r>
            <a:r>
              <a:rPr lang="en-US" sz="1200" b="1" i="0" u="none" strike="noStrike" baseline="0" dirty="0"/>
              <a:t>DOD-Door</a:t>
            </a:r>
            <a:r>
              <a:rPr lang="ru-RU" sz="1200" b="1" i="0" u="none" strike="noStrike" baseline="0" dirty="0"/>
              <a:t> </a:t>
            </a:r>
            <a:r>
              <a:rPr lang="en-US" sz="1200" b="1" i="0" u="none" strike="noStrike" baseline="0" dirty="0"/>
              <a:t>on</a:t>
            </a:r>
            <a:r>
              <a:rPr lang="ru-RU" sz="1200" b="1" i="0" u="none" strike="noStrike" baseline="0" dirty="0"/>
              <a:t> </a:t>
            </a:r>
            <a:r>
              <a:rPr lang="en-US" sz="1200" b="1" i="0" u="none" strike="noStrike" baseline="0" dirty="0"/>
              <a:t>Door</a:t>
            </a:r>
            <a:endParaRPr lang="ru-RU" sz="1200" b="0" i="0" u="none" strike="noStrike" baseline="0" dirty="0">
              <a:solidFill>
                <a:srgbClr val="000000"/>
              </a:solidFill>
            </a:endParaRPr>
          </a:p>
          <a:p>
            <a:pPr marR="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 Антибактериальный пластик</a:t>
            </a:r>
          </a:p>
          <a:p>
            <a:pPr marR="0" algn="l"/>
            <a:r>
              <a:rPr lang="ru-RU" sz="1200" b="0" i="0" u="none" strike="noStrike" baseline="0" dirty="0"/>
              <a:t>• </a:t>
            </a:r>
            <a:r>
              <a:rPr lang="ru-RU" sz="1200" i="0" u="none" strike="noStrike" baseline="0" dirty="0"/>
              <a:t>LED внутреннее освещение </a:t>
            </a:r>
            <a:r>
              <a:rPr lang="ru-RU" sz="1200" b="0" i="0" u="none" strike="noStrike" baseline="0" dirty="0"/>
              <a:t>(</a:t>
            </a:r>
            <a:r>
              <a:rPr lang="ru-RU" sz="1200" b="0" i="0" u="none" strike="noStrike" baseline="0" dirty="0" err="1"/>
              <a:t>верхие</a:t>
            </a:r>
            <a:r>
              <a:rPr lang="ru-RU" sz="1200" b="0" i="0" u="none" strike="noStrike" baseline="0" dirty="0"/>
              <a:t> + боковые стороны)</a:t>
            </a:r>
          </a:p>
          <a:p>
            <a:pPr marR="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 </a:t>
            </a:r>
            <a:r>
              <a:rPr lang="ru-RU" sz="1200" b="1" i="0" u="none" strike="noStrike" baseline="0" dirty="0">
                <a:solidFill>
                  <a:srgbClr val="000000"/>
                </a:solidFill>
              </a:rPr>
              <a:t>Объем холодильной камеры( брутто/нетто): 180/181л</a:t>
            </a:r>
          </a:p>
          <a:p>
            <a:pPr marR="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 Система размораживания – капельная</a:t>
            </a:r>
          </a:p>
          <a:p>
            <a:pPr marR="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 Контроль уровня влажности </a:t>
            </a:r>
            <a:r>
              <a:rPr lang="ru-RU" sz="1200" b="1" i="0" u="none" strike="noStrike" baseline="0" dirty="0" err="1">
                <a:solidFill>
                  <a:srgbClr val="000000"/>
                </a:solidFill>
              </a:rPr>
              <a:t>Humidity</a:t>
            </a:r>
            <a:r>
              <a:rPr lang="ru-RU" sz="1200" b="1" i="0" u="none" strike="noStrike" baseline="0" dirty="0">
                <a:solidFill>
                  <a:srgbClr val="000000"/>
                </a:solidFill>
              </a:rPr>
              <a:t> Control</a:t>
            </a:r>
          </a:p>
          <a:p>
            <a:pPr marR="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 Количество полок – 4 (материал –закалённое стекло/окантовка – пластик) </a:t>
            </a:r>
          </a:p>
          <a:p>
            <a:pPr marR="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</a:t>
            </a:r>
            <a:r>
              <a:rPr lang="ru-RU" sz="1200" b="1" i="0" u="none" strike="noStrike" baseline="0" dirty="0">
                <a:solidFill>
                  <a:srgbClr val="006FC0"/>
                </a:solidFill>
              </a:rPr>
              <a:t> </a:t>
            </a:r>
            <a:r>
              <a:rPr lang="ru-RU" sz="1200" i="0" u="none" strike="noStrike" baseline="0" dirty="0"/>
              <a:t>Металлический держатель для вина</a:t>
            </a:r>
            <a:r>
              <a:rPr lang="ru-RU" sz="1200" b="1" i="0" u="none" strike="noStrike" baseline="0" dirty="0"/>
              <a:t>, </a:t>
            </a:r>
            <a:r>
              <a:rPr lang="ru-RU" sz="1200" b="0" i="0" u="none" strike="noStrike" baseline="0" dirty="0">
                <a:solidFill>
                  <a:srgbClr val="000000"/>
                </a:solidFill>
              </a:rPr>
              <a:t>Лоток для яиц, ящик для овощей</a:t>
            </a:r>
          </a:p>
          <a:p>
            <a:pPr marR="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 </a:t>
            </a:r>
            <a:r>
              <a:rPr lang="ru-RU" sz="1200" b="1" i="0" u="none" strike="noStrike" baseline="0" dirty="0">
                <a:solidFill>
                  <a:srgbClr val="000000"/>
                </a:solidFill>
              </a:rPr>
              <a:t>Объем морозильной камеры (брутто/нетто): 75/63л</a:t>
            </a:r>
          </a:p>
          <a:p>
            <a:pPr marR="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 Система размораживания - </a:t>
            </a:r>
            <a:r>
              <a:rPr lang="en-US" sz="1200" b="1" i="0" u="none" strike="noStrike" baseline="0" dirty="0">
                <a:solidFill>
                  <a:srgbClr val="000000"/>
                </a:solidFill>
              </a:rPr>
              <a:t>No Frost </a:t>
            </a:r>
            <a:endParaRPr lang="ru-RU" sz="1200" b="1" i="0" u="none" strike="noStrike" baseline="0" dirty="0">
              <a:solidFill>
                <a:srgbClr val="000000"/>
              </a:solidFill>
            </a:endParaRPr>
          </a:p>
          <a:p>
            <a:pPr marR="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 Скорость замораживания: 3кг/24 ч</a:t>
            </a:r>
          </a:p>
          <a:p>
            <a:pPr marR="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 Разморозка автоматическая, автономное время сохранения </a:t>
            </a:r>
            <a:r>
              <a:rPr lang="en-US" sz="1200" b="0" i="0" u="none" strike="noStrike" baseline="0" dirty="0">
                <a:solidFill>
                  <a:srgbClr val="000000"/>
                </a:solidFill>
              </a:rPr>
              <a:t>t-12,5</a:t>
            </a:r>
            <a:r>
              <a:rPr lang="ru-RU" sz="1200" b="0" i="0" u="none" strike="noStrike" baseline="0" dirty="0">
                <a:solidFill>
                  <a:srgbClr val="000000"/>
                </a:solidFill>
              </a:rPr>
              <a:t>ч</a:t>
            </a:r>
          </a:p>
          <a:p>
            <a:pPr marR="4458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 </a:t>
            </a:r>
            <a:r>
              <a:rPr lang="ru-RU" sz="1200" b="0" i="0" u="none" strike="noStrike" baseline="0" dirty="0"/>
              <a:t>Мин. Температура</a:t>
            </a:r>
            <a:r>
              <a:rPr lang="ru-RU" sz="1200" dirty="0"/>
              <a:t> – 24</a:t>
            </a:r>
          </a:p>
          <a:p>
            <a:pPr marR="4458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 Количество выдвижных ящиков – 3, Лоток для льда</a:t>
            </a:r>
          </a:p>
          <a:p>
            <a:pPr marR="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 Цвет: белый</a:t>
            </a:r>
          </a:p>
          <a:p>
            <a:pPr marR="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 </a:t>
            </a:r>
            <a:r>
              <a:rPr lang="ru-RU" sz="1200" dirty="0">
                <a:latin typeface="Calibri"/>
                <a:cs typeface="Calibri"/>
              </a:rPr>
              <a:t>Вес</a:t>
            </a:r>
            <a:r>
              <a:rPr lang="ru-RU" sz="1200" b="0" i="0" u="none" strike="noStrike" baseline="0" dirty="0"/>
              <a:t> (брутто/нетто), кг: 55/51</a:t>
            </a:r>
            <a:endParaRPr lang="ru-RU" sz="1200" b="0" i="0" u="none" strike="noStrike" baseline="0" dirty="0">
              <a:solidFill>
                <a:srgbClr val="000000"/>
              </a:solidFill>
            </a:endParaRPr>
          </a:p>
          <a:p>
            <a:pPr marR="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 Габариты</a:t>
            </a:r>
            <a:r>
              <a:rPr lang="ru-RU" sz="1200" dirty="0">
                <a:solidFill>
                  <a:srgbClr val="000000"/>
                </a:solidFill>
              </a:rPr>
              <a:t> </a:t>
            </a:r>
            <a:r>
              <a:rPr lang="ru-RU" sz="1200" b="0" i="0" u="none" strike="noStrike" baseline="0" dirty="0">
                <a:solidFill>
                  <a:srgbClr val="000000"/>
                </a:solidFill>
              </a:rPr>
              <a:t>(</a:t>
            </a:r>
            <a:r>
              <a:rPr lang="ru-RU" sz="1200" b="0" i="0" u="none" strike="noStrike" baseline="0" dirty="0" err="1">
                <a:solidFill>
                  <a:srgbClr val="000000"/>
                </a:solidFill>
              </a:rPr>
              <a:t>ШхГхВ</a:t>
            </a:r>
            <a:r>
              <a:rPr lang="ru-RU" sz="1200" b="0" i="0" u="none" strike="noStrike" baseline="0" dirty="0">
                <a:solidFill>
                  <a:srgbClr val="000000"/>
                </a:solidFill>
              </a:rPr>
              <a:t>), мм: 540×545х1770</a:t>
            </a:r>
          </a:p>
          <a:p>
            <a:pPr marR="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 </a:t>
            </a:r>
            <a:r>
              <a:rPr lang="ru-RU" sz="1200" spc="-75" dirty="0">
                <a:latin typeface="Calibri"/>
                <a:cs typeface="Calibri"/>
              </a:rPr>
              <a:t>Размер для встраивания (</a:t>
            </a:r>
            <a:r>
              <a:rPr lang="ru-RU" sz="1200" spc="-75" dirty="0" err="1">
                <a:latin typeface="Calibri"/>
                <a:cs typeface="Calibri"/>
              </a:rPr>
              <a:t>ШхГхВ</a:t>
            </a:r>
            <a:r>
              <a:rPr lang="ru-RU" sz="1200" spc="-75" dirty="0">
                <a:latin typeface="Calibri"/>
                <a:cs typeface="Calibri"/>
              </a:rPr>
              <a:t>), мм: (</a:t>
            </a:r>
            <a:r>
              <a:rPr lang="en-US" sz="1200" spc="-75" dirty="0">
                <a:latin typeface="Calibri"/>
                <a:cs typeface="Calibri"/>
              </a:rPr>
              <a:t>560-570</a:t>
            </a:r>
            <a:r>
              <a:rPr lang="ru-RU" sz="1200" spc="-75" dirty="0">
                <a:latin typeface="Calibri"/>
                <a:cs typeface="Calibri"/>
              </a:rPr>
              <a:t>)</a:t>
            </a:r>
            <a:r>
              <a:rPr lang="en-US" sz="1200" spc="-75" dirty="0">
                <a:latin typeface="Calibri"/>
                <a:cs typeface="Calibri"/>
              </a:rPr>
              <a:t>x</a:t>
            </a:r>
            <a:r>
              <a:rPr lang="ru-RU" sz="1200" spc="-75" dirty="0">
                <a:latin typeface="Calibri"/>
                <a:cs typeface="Calibri"/>
              </a:rPr>
              <a:t>(</a:t>
            </a:r>
            <a:r>
              <a:rPr lang="en-US" sz="1200" spc="-75" dirty="0">
                <a:latin typeface="Calibri"/>
                <a:cs typeface="Calibri"/>
              </a:rPr>
              <a:t>550-560</a:t>
            </a:r>
            <a:r>
              <a:rPr lang="ru-RU" sz="1200" spc="-75" dirty="0">
                <a:latin typeface="Calibri"/>
                <a:cs typeface="Calibri"/>
              </a:rPr>
              <a:t>)х(1770-1778)</a:t>
            </a:r>
          </a:p>
          <a:p>
            <a:pPr marR="0" algn="l"/>
            <a:r>
              <a:rPr lang="ru-RU" sz="1200" b="0" i="0" u="none" strike="noStrike" baseline="0" dirty="0">
                <a:solidFill>
                  <a:srgbClr val="000000"/>
                </a:solidFill>
              </a:rPr>
              <a:t>• Габариты в упаковке (</a:t>
            </a:r>
            <a:r>
              <a:rPr lang="ru-RU" sz="1200" b="0" i="0" u="none" strike="noStrike" baseline="0" dirty="0" err="1">
                <a:solidFill>
                  <a:srgbClr val="000000"/>
                </a:solidFill>
              </a:rPr>
              <a:t>ШхГхВ</a:t>
            </a:r>
            <a:r>
              <a:rPr lang="ru-RU" sz="1200" b="0" i="0" u="none" strike="noStrike" baseline="0" dirty="0">
                <a:solidFill>
                  <a:srgbClr val="000000"/>
                </a:solidFill>
              </a:rPr>
              <a:t>), мм: 584х577х1834</a:t>
            </a:r>
          </a:p>
          <a:p>
            <a:pPr marL="12700">
              <a:tabLst>
                <a:tab pos="240665" algn="l"/>
              </a:tabLst>
            </a:pPr>
            <a:r>
              <a:rPr lang="ru-RU" sz="1200" b="0" i="0" u="none" strike="noStrike" baseline="0" dirty="0">
                <a:solidFill>
                  <a:srgbClr val="FF0000"/>
                </a:solidFill>
              </a:rPr>
              <a:t>•</a:t>
            </a:r>
            <a:r>
              <a:rPr lang="ru-RU" sz="12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ru-RU" sz="12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Гарантия: 3 года</a:t>
            </a:r>
            <a:endParaRPr sz="1200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8" name="object 3">
            <a:extLst>
              <a:ext uri="{FF2B5EF4-FFF2-40B4-BE49-F238E27FC236}">
                <a16:creationId xmlns:a16="http://schemas.microsoft.com/office/drawing/2014/main" id="{686A5AB8-9C9D-4539-A070-F31F3389407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6097" y="-2"/>
            <a:ext cx="185927" cy="6857999"/>
          </a:xfrm>
          <a:prstGeom prst="rect">
            <a:avLst/>
          </a:prstGeom>
        </p:spPr>
      </p:pic>
      <p:pic>
        <p:nvPicPr>
          <p:cNvPr id="9" name="object 3">
            <a:extLst>
              <a:ext uri="{FF2B5EF4-FFF2-40B4-BE49-F238E27FC236}">
                <a16:creationId xmlns:a16="http://schemas.microsoft.com/office/drawing/2014/main" id="{ADBDF423-F1B6-45C6-A08F-9288AE04312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08259" y="203988"/>
            <a:ext cx="1645919" cy="53035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F2C694-1416-4B0C-B67E-3768F5870C1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024" y="1009547"/>
            <a:ext cx="4970989" cy="559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1210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9659" y="168158"/>
            <a:ext cx="4563124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l"/>
            <a:r>
              <a:rPr lang="en-US" sz="4000" b="1" i="0" u="none" strike="noStrike" baseline="0" dirty="0"/>
              <a:t>DLI 17SE MARCO</a:t>
            </a:r>
            <a:endParaRPr sz="4000" b="1"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6BAF9933-3C10-4543-AC74-19FCD4B0E348}"/>
              </a:ext>
            </a:extLst>
          </p:cNvPr>
          <p:cNvSpPr txBox="1"/>
          <p:nvPr/>
        </p:nvSpPr>
        <p:spPr>
          <a:xfrm>
            <a:off x="5453685" y="899486"/>
            <a:ext cx="5732179" cy="5791329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R="0" algn="l"/>
            <a:r>
              <a:rPr lang="ru-RU" sz="1400" b="1" i="0" u="none" strike="noStrike" baseline="0" dirty="0"/>
              <a:t>Встраиваемая холодильная камера</a:t>
            </a:r>
          </a:p>
          <a:p>
            <a:pPr marR="0" algn="l"/>
            <a:endParaRPr lang="ru-RU" sz="1400" b="1" i="0" u="none" strike="noStrike" baseline="0" dirty="0"/>
          </a:p>
          <a:p>
            <a:pPr marR="0" algn="l"/>
            <a:r>
              <a:rPr lang="ru-RU" sz="1400" b="0" i="0" u="none" strike="noStrike" baseline="0" dirty="0">
                <a:solidFill>
                  <a:srgbClr val="000000"/>
                </a:solidFill>
              </a:rPr>
              <a:t>• </a:t>
            </a:r>
            <a:r>
              <a:rPr lang="ru-RU" sz="1300" b="0" i="0" u="none" strike="noStrike" baseline="0" dirty="0">
                <a:solidFill>
                  <a:srgbClr val="000000"/>
                </a:solidFill>
              </a:rPr>
              <a:t>Объём: общий – 303л, п</a:t>
            </a:r>
            <a:r>
              <a:rPr lang="ru-RU" sz="1300" dirty="0">
                <a:latin typeface="Calibri"/>
                <a:cs typeface="Calibri"/>
              </a:rPr>
              <a:t>олезный</a:t>
            </a:r>
            <a:r>
              <a:rPr lang="ru-RU" sz="1300" spc="-40" dirty="0">
                <a:latin typeface="Calibri"/>
                <a:cs typeface="Calibri"/>
              </a:rPr>
              <a:t> - </a:t>
            </a:r>
            <a:r>
              <a:rPr lang="ru-RU" sz="1300" dirty="0">
                <a:latin typeface="Calibri"/>
                <a:cs typeface="Calibri"/>
              </a:rPr>
              <a:t>300л</a:t>
            </a:r>
            <a:endParaRPr lang="ru-RU" sz="1300" b="1" i="0" u="none" strike="noStrike" baseline="0" dirty="0"/>
          </a:p>
          <a:p>
            <a:pPr marR="0" algn="l"/>
            <a:r>
              <a:rPr lang="ru-RU" sz="1300" b="0" i="0" u="none" strike="noStrike" baseline="0" dirty="0">
                <a:solidFill>
                  <a:srgbClr val="000000"/>
                </a:solidFill>
              </a:rPr>
              <a:t>• </a:t>
            </a:r>
            <a:r>
              <a:rPr lang="ru-RU" sz="1300" b="0" i="0" u="none" strike="noStrike" baseline="0" dirty="0"/>
              <a:t>Климатический класс: </a:t>
            </a:r>
            <a:r>
              <a:rPr lang="de-DE" sz="1300" b="0" i="0" u="none" strike="noStrike" baseline="0" dirty="0"/>
              <a:t>T/SN (10°C - 43°C)</a:t>
            </a:r>
            <a:endParaRPr lang="ru-RU" sz="1300" b="0" i="0" u="none" strike="noStrike" baseline="0" dirty="0"/>
          </a:p>
          <a:p>
            <a:r>
              <a:rPr lang="ru-RU" sz="1400" b="0" i="0" u="none" strike="noStrike" baseline="0" dirty="0">
                <a:solidFill>
                  <a:srgbClr val="000000"/>
                </a:solidFill>
              </a:rPr>
              <a:t>•</a:t>
            </a:r>
            <a:r>
              <a:rPr lang="ru-RU" sz="1300" b="0" i="0" u="none" strike="noStrike" baseline="0" dirty="0">
                <a:solidFill>
                  <a:srgbClr val="000000"/>
                </a:solidFill>
              </a:rPr>
              <a:t>1 компрессор</a:t>
            </a:r>
            <a:r>
              <a:rPr lang="de-DE" sz="1300" b="0" i="0" u="none" strike="noStrike" baseline="0" dirty="0"/>
              <a:t> </a:t>
            </a:r>
            <a:endParaRPr lang="ru-RU" sz="1300" b="0" i="0" u="none" strike="noStrike" baseline="0" dirty="0"/>
          </a:p>
          <a:p>
            <a:pPr marR="0" algn="l"/>
            <a:r>
              <a:rPr lang="ru-RU" sz="1300" b="0" i="0" u="none" strike="noStrike" baseline="0" dirty="0"/>
              <a:t>• LED сенсорное управление, </a:t>
            </a:r>
            <a:r>
              <a:rPr lang="ru-RU" sz="1300" b="1" i="0" u="none" strike="noStrike" baseline="0" dirty="0"/>
              <a:t>Дисплей</a:t>
            </a:r>
            <a:endParaRPr lang="ru-RU" sz="1300" b="0" i="0" u="none" strike="noStrike" baseline="0" dirty="0"/>
          </a:p>
          <a:p>
            <a:pPr marR="0" algn="l"/>
            <a:r>
              <a:rPr lang="en-US" sz="1300" b="0" i="0" u="none" strike="noStrike" baseline="0" dirty="0"/>
              <a:t>•</a:t>
            </a:r>
            <a:r>
              <a:rPr lang="ru-RU" sz="1300" b="0" i="0" u="none" strike="noStrike" baseline="0" dirty="0">
                <a:solidFill>
                  <a:srgbClr val="006FC0"/>
                </a:solidFill>
              </a:rPr>
              <a:t> </a:t>
            </a:r>
            <a:r>
              <a:rPr lang="en-US" sz="1300" b="1" i="0" u="none" strike="noStrike" baseline="0" dirty="0"/>
              <a:t>LED</a:t>
            </a:r>
            <a:r>
              <a:rPr lang="ru-RU" sz="1300" b="1" i="0" u="none" strike="noStrike" baseline="0" dirty="0"/>
              <a:t> подсветка </a:t>
            </a:r>
            <a:r>
              <a:rPr lang="ru-RU" sz="1300" b="0" i="0" u="none" strike="noStrike" baseline="0" dirty="0"/>
              <a:t>(верхние + боковые стороны)</a:t>
            </a:r>
          </a:p>
          <a:p>
            <a:pPr marR="0" algn="l"/>
            <a:r>
              <a:rPr lang="ru-RU" sz="1300" b="0" i="0" u="none" strike="noStrike" baseline="0" dirty="0"/>
              <a:t>• Класс энергопотребления: </a:t>
            </a:r>
            <a:r>
              <a:rPr lang="ru-RU" sz="1300" b="1" i="0" u="none" strike="noStrike" baseline="0" dirty="0"/>
              <a:t>А+</a:t>
            </a:r>
          </a:p>
          <a:p>
            <a:pPr marR="0" algn="l"/>
            <a:r>
              <a:rPr lang="ru-RU" sz="1300" b="0" i="0" u="none" strike="noStrike" baseline="0" dirty="0"/>
              <a:t>• Уровень шума: 40 дБ</a:t>
            </a:r>
          </a:p>
          <a:p>
            <a:pPr marR="0" algn="l"/>
            <a:r>
              <a:rPr lang="ru-RU" sz="1300" b="0" i="0" u="none" strike="noStrike" baseline="0" dirty="0"/>
              <a:t>• </a:t>
            </a:r>
            <a:r>
              <a:rPr lang="ru-RU" sz="1300" b="1" i="0" u="none" strike="noStrike" baseline="0" dirty="0"/>
              <a:t>Жёсткое крепление </a:t>
            </a:r>
            <a:r>
              <a:rPr lang="en-US" sz="1300" b="1" i="0" u="none" strike="noStrike" baseline="0" dirty="0"/>
              <a:t>DOD-Door</a:t>
            </a:r>
            <a:r>
              <a:rPr lang="ru-RU" sz="1300" b="1" i="0" u="none" strike="noStrike" baseline="0" dirty="0"/>
              <a:t> </a:t>
            </a:r>
            <a:r>
              <a:rPr lang="en-US" sz="1300" b="1" i="0" u="none" strike="noStrike" baseline="0" dirty="0"/>
              <a:t>on</a:t>
            </a:r>
            <a:r>
              <a:rPr lang="ru-RU" sz="1300" b="1" i="0" u="none" strike="noStrike" baseline="0" dirty="0"/>
              <a:t> </a:t>
            </a:r>
            <a:r>
              <a:rPr lang="en-US" sz="1300" b="1" i="0" u="none" strike="noStrike" baseline="0" dirty="0"/>
              <a:t>Door</a:t>
            </a:r>
            <a:endParaRPr lang="ru-RU" sz="1300" b="1" i="0" u="none" strike="noStrike" baseline="0" dirty="0"/>
          </a:p>
          <a:p>
            <a:r>
              <a:rPr lang="ru-RU" sz="1300" b="0" i="0" u="none" strike="noStrike" baseline="0" dirty="0"/>
              <a:t>• </a:t>
            </a:r>
            <a:r>
              <a:rPr lang="ru-RU" sz="1300" b="0" i="0" u="none" strike="noStrike" baseline="0" dirty="0" err="1"/>
              <a:t>Перенавешиваемые</a:t>
            </a:r>
            <a:r>
              <a:rPr lang="ru-RU" sz="1300" b="0" i="0" u="none" strike="noStrike" baseline="0" dirty="0"/>
              <a:t> двери</a:t>
            </a:r>
            <a:endParaRPr lang="en-US" sz="1300" b="0" i="0" u="none" strike="noStrike" baseline="0" dirty="0"/>
          </a:p>
          <a:p>
            <a:pPr marR="0" algn="l"/>
            <a:r>
              <a:rPr lang="ru-RU" sz="1300" b="0" i="0" u="none" strike="noStrike" baseline="0" dirty="0"/>
              <a:t>• Материал полок и ящиков: закаленное стекло, Окантовка полок - пластик</a:t>
            </a:r>
          </a:p>
          <a:p>
            <a:r>
              <a:rPr lang="ru-RU" sz="1300" b="0" i="0" u="none" strike="noStrike" baseline="0" dirty="0"/>
              <a:t>• 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равномерное распределение холодного воздуха </a:t>
            </a:r>
            <a:r>
              <a:rPr lang="en-US" sz="1300" b="1" i="0" u="none" strike="noStrike" baseline="0" dirty="0"/>
              <a:t>Cold</a:t>
            </a:r>
            <a:r>
              <a:rPr lang="ru-RU" sz="1300" b="1" i="0" u="none" strike="noStrike" baseline="0" dirty="0"/>
              <a:t> </a:t>
            </a:r>
            <a:r>
              <a:rPr lang="en-US" sz="1300" b="1" i="0" u="none" strike="noStrike" baseline="0" dirty="0"/>
              <a:t>Air</a:t>
            </a:r>
            <a:r>
              <a:rPr lang="ru-RU" sz="1300" b="1" i="0" u="none" strike="noStrike" baseline="0" dirty="0"/>
              <a:t> </a:t>
            </a:r>
            <a:r>
              <a:rPr lang="en-US" sz="1300" b="1" i="0" u="none" strike="noStrike" baseline="0" dirty="0"/>
              <a:t>Flow</a:t>
            </a:r>
            <a:endParaRPr lang="en-US" sz="1300" b="0" i="0" u="none" strike="noStrike" baseline="0" dirty="0"/>
          </a:p>
          <a:p>
            <a:pPr marR="0" algn="l"/>
            <a:r>
              <a:rPr lang="ru-RU" sz="1300" b="0" i="0" u="none" strike="noStrike" baseline="0" dirty="0"/>
              <a:t>• Зона свежести </a:t>
            </a:r>
            <a:r>
              <a:rPr lang="en-US" sz="1300" b="1" i="0" u="none" strike="noStrike" baseline="0" dirty="0"/>
              <a:t>Fresh Zone</a:t>
            </a:r>
            <a:endParaRPr lang="ru-RU" sz="1300" b="1" i="0" u="none" strike="noStrike" baseline="0" dirty="0"/>
          </a:p>
          <a:p>
            <a:pPr marR="0" algn="l"/>
            <a:r>
              <a:rPr lang="ru-RU" sz="1300" b="0" i="0" u="none" strike="noStrike" baseline="0" dirty="0"/>
              <a:t>• </a:t>
            </a:r>
            <a:r>
              <a:rPr lang="ru-RU" sz="1300" dirty="0"/>
              <a:t>Технология</a:t>
            </a:r>
            <a:r>
              <a:rPr lang="ru-RU" sz="1300" b="1" dirty="0"/>
              <a:t> </a:t>
            </a:r>
            <a:r>
              <a:rPr lang="en-US" sz="1300" b="1" dirty="0"/>
              <a:t>ULTRA FRESH PRESERVER</a:t>
            </a:r>
            <a:r>
              <a:rPr lang="ru-RU" sz="1300" b="1" dirty="0"/>
              <a:t> </a:t>
            </a:r>
            <a:r>
              <a:rPr lang="ru-RU" sz="1300" dirty="0"/>
              <a:t>(устранение неприятных запахов)</a:t>
            </a:r>
            <a:endParaRPr lang="en-US" sz="1300" i="0" u="none" strike="noStrike" baseline="0" dirty="0"/>
          </a:p>
          <a:p>
            <a:pPr marR="0" algn="l"/>
            <a:r>
              <a:rPr lang="ru-RU" sz="1300" b="0" i="0" u="none" strike="noStrike" baseline="0" dirty="0"/>
              <a:t>•</a:t>
            </a:r>
            <a:r>
              <a:rPr lang="ru-RU" sz="1300" b="0" i="0" u="none" strike="noStrike" baseline="0" dirty="0">
                <a:solidFill>
                  <a:srgbClr val="000000"/>
                </a:solidFill>
              </a:rPr>
              <a:t> Контроль уровня влажности </a:t>
            </a:r>
            <a:r>
              <a:rPr lang="ru-RU" sz="1300" b="1" i="0" u="none" strike="noStrike" baseline="0" dirty="0" err="1">
                <a:solidFill>
                  <a:srgbClr val="000000"/>
                </a:solidFill>
              </a:rPr>
              <a:t>Humidity</a:t>
            </a:r>
            <a:r>
              <a:rPr lang="ru-RU" sz="1300" b="1" i="0" u="none" strike="noStrike" baseline="0" dirty="0">
                <a:solidFill>
                  <a:srgbClr val="000000"/>
                </a:solidFill>
              </a:rPr>
              <a:t> Control</a:t>
            </a:r>
          </a:p>
          <a:p>
            <a:pPr marR="0" algn="l"/>
            <a:r>
              <a:rPr lang="ru-RU" sz="1300" b="0" i="0" u="none" strike="noStrike" baseline="0" dirty="0"/>
              <a:t>• Режим интенсивного охлаждения.</a:t>
            </a:r>
            <a:endParaRPr lang="ru-RU" sz="1300" b="1" i="0" u="none" strike="noStrike" baseline="0" dirty="0">
              <a:solidFill>
                <a:srgbClr val="000000"/>
              </a:solidFill>
            </a:endParaRPr>
          </a:p>
          <a:p>
            <a:pPr marR="0" algn="l"/>
            <a:r>
              <a:rPr lang="ru-RU" sz="1300" b="0" i="0" u="none" strike="noStrike" baseline="0" dirty="0"/>
              <a:t>• </a:t>
            </a:r>
            <a:r>
              <a:rPr lang="ru-RU" sz="1300" i="0" u="none" strike="noStrike" baseline="0" dirty="0">
                <a:solidFill>
                  <a:srgbClr val="000000"/>
                </a:solidFill>
              </a:rPr>
              <a:t>Звуковая сигнализация открытой двери, Антибактериальное покрытие, </a:t>
            </a:r>
          </a:p>
          <a:p>
            <a:pPr marR="0" algn="l"/>
            <a:r>
              <a:rPr lang="ru-RU" sz="1300" b="0" i="0" u="none" strike="noStrike" baseline="0" dirty="0"/>
              <a:t>• </a:t>
            </a:r>
            <a:r>
              <a:rPr lang="ru-RU" sz="1300" dirty="0"/>
              <a:t>Держатель для бутылок</a:t>
            </a:r>
            <a:r>
              <a:rPr lang="ru-RU" sz="1300" b="1" dirty="0"/>
              <a:t>, </a:t>
            </a:r>
            <a:r>
              <a:rPr lang="ru-RU" sz="1300" i="0" u="none" strike="noStrike" baseline="0" dirty="0"/>
              <a:t>Винная полка</a:t>
            </a:r>
            <a:endParaRPr lang="ru-RU" sz="1300" i="0" u="none" strike="noStrike" baseline="0" dirty="0">
              <a:solidFill>
                <a:srgbClr val="000000"/>
              </a:solidFill>
            </a:endParaRPr>
          </a:p>
          <a:p>
            <a:pPr marR="0" algn="l"/>
            <a:r>
              <a:rPr lang="ru-RU" sz="1300" b="0" i="0" u="none" strike="noStrike" baseline="0" dirty="0">
                <a:solidFill>
                  <a:srgbClr val="000000"/>
                </a:solidFill>
              </a:rPr>
              <a:t>• в камере : 4 полки, 2 выдвижных ящика; 5 полок на двери</a:t>
            </a:r>
          </a:p>
          <a:p>
            <a:pPr marR="0" algn="l"/>
            <a:r>
              <a:rPr lang="ru-RU" sz="1300" b="0" i="0" u="none" strike="noStrike" baseline="0" dirty="0">
                <a:solidFill>
                  <a:srgbClr val="000000"/>
                </a:solidFill>
              </a:rPr>
              <a:t>• Комбинируется в </a:t>
            </a:r>
            <a:r>
              <a:rPr lang="en-US" sz="1300" b="0" i="0" u="none" strike="noStrike" baseline="0" dirty="0">
                <a:solidFill>
                  <a:srgbClr val="000000"/>
                </a:solidFill>
              </a:rPr>
              <a:t>Side-by-Side</a:t>
            </a:r>
            <a:r>
              <a:rPr lang="ru-RU" sz="1300" b="0" i="0" u="none" strike="noStrike" baseline="0" dirty="0">
                <a:solidFill>
                  <a:srgbClr val="000000"/>
                </a:solidFill>
              </a:rPr>
              <a:t> с морозильником </a:t>
            </a:r>
            <a:r>
              <a:rPr lang="en-US" sz="1300" b="1" i="0" u="none" strike="noStrike" baseline="0" dirty="0">
                <a:solidFill>
                  <a:srgbClr val="000000"/>
                </a:solidFill>
              </a:rPr>
              <a:t>DFI 17NFE PAOLO</a:t>
            </a:r>
            <a:endParaRPr lang="ru-RU" sz="1300" b="1" i="0" u="none" strike="noStrike" baseline="0" dirty="0">
              <a:solidFill>
                <a:srgbClr val="000000"/>
              </a:solidFill>
            </a:endParaRPr>
          </a:p>
          <a:p>
            <a:pPr marR="0" algn="l"/>
            <a:r>
              <a:rPr lang="ru-RU" sz="1300" b="0" i="0" u="none" strike="noStrike" baseline="0" dirty="0">
                <a:solidFill>
                  <a:srgbClr val="000000"/>
                </a:solidFill>
              </a:rPr>
              <a:t>• </a:t>
            </a:r>
            <a:r>
              <a:rPr lang="ru-RU" sz="1300" dirty="0">
                <a:latin typeface="Calibri"/>
                <a:cs typeface="Calibri"/>
              </a:rPr>
              <a:t>Вес</a:t>
            </a:r>
            <a:r>
              <a:rPr lang="ru-RU" sz="1300" b="0" i="0" u="none" strike="noStrike" baseline="0" dirty="0">
                <a:solidFill>
                  <a:srgbClr val="000000"/>
                </a:solidFill>
              </a:rPr>
              <a:t> (нетто/ брутто), кг: 52/56</a:t>
            </a:r>
          </a:p>
          <a:p>
            <a:pPr marR="0" algn="l"/>
            <a:r>
              <a:rPr lang="ru-RU" sz="1300" b="0" i="0" u="none" strike="noStrike" baseline="0" dirty="0">
                <a:solidFill>
                  <a:srgbClr val="000000"/>
                </a:solidFill>
              </a:rPr>
              <a:t>• Габариты (Ш</a:t>
            </a:r>
            <a:r>
              <a:rPr lang="en-US" sz="1300" b="0" i="0" u="none" strike="noStrike" baseline="0" dirty="0">
                <a:solidFill>
                  <a:srgbClr val="000000"/>
                </a:solidFill>
              </a:rPr>
              <a:t>x</a:t>
            </a:r>
            <a:r>
              <a:rPr lang="ru-RU" sz="1300" b="0" i="0" u="none" strike="noStrike" baseline="0" dirty="0">
                <a:solidFill>
                  <a:srgbClr val="000000"/>
                </a:solidFill>
              </a:rPr>
              <a:t>Г</a:t>
            </a:r>
            <a:r>
              <a:rPr lang="en-US" sz="1300" b="0" i="0" u="none" strike="noStrike" baseline="0" dirty="0">
                <a:solidFill>
                  <a:srgbClr val="000000"/>
                </a:solidFill>
              </a:rPr>
              <a:t>x</a:t>
            </a:r>
            <a:r>
              <a:rPr lang="ru-RU" sz="1300" b="0" i="0" u="none" strike="noStrike" baseline="0" dirty="0">
                <a:solidFill>
                  <a:srgbClr val="000000"/>
                </a:solidFill>
              </a:rPr>
              <a:t>В), мм: </a:t>
            </a:r>
            <a:r>
              <a:rPr lang="en-US" sz="1300" b="0" i="0" u="none" strike="noStrike" baseline="0" dirty="0">
                <a:solidFill>
                  <a:srgbClr val="000000"/>
                </a:solidFill>
              </a:rPr>
              <a:t>540x545</a:t>
            </a:r>
            <a:r>
              <a:rPr lang="ru-RU" sz="1300" b="0" i="0" u="none" strike="noStrike" baseline="0" dirty="0">
                <a:solidFill>
                  <a:srgbClr val="000000"/>
                </a:solidFill>
              </a:rPr>
              <a:t>х1770</a:t>
            </a:r>
          </a:p>
          <a:p>
            <a:pPr marR="0" algn="l"/>
            <a:r>
              <a:rPr lang="ru-RU" sz="1300" b="0" i="0" u="none" strike="noStrike" baseline="0" dirty="0">
                <a:solidFill>
                  <a:srgbClr val="000000"/>
                </a:solidFill>
              </a:rPr>
              <a:t>• </a:t>
            </a:r>
            <a:r>
              <a:rPr lang="ru-RU" sz="1300" spc="-75" dirty="0">
                <a:latin typeface="Calibri"/>
                <a:cs typeface="Calibri"/>
              </a:rPr>
              <a:t>Размер для встраивания (</a:t>
            </a:r>
            <a:r>
              <a:rPr lang="ru-RU" sz="1300" spc="-75" dirty="0" err="1">
                <a:latin typeface="Calibri"/>
                <a:cs typeface="Calibri"/>
              </a:rPr>
              <a:t>ШхГхВ</a:t>
            </a:r>
            <a:r>
              <a:rPr lang="ru-RU" sz="1300" spc="-75" dirty="0">
                <a:latin typeface="Calibri"/>
                <a:cs typeface="Calibri"/>
              </a:rPr>
              <a:t>), мм: (560-570)x(550-560)х(1770-1790)</a:t>
            </a:r>
          </a:p>
          <a:p>
            <a:pPr marR="0" algn="l"/>
            <a:r>
              <a:rPr lang="ru-RU" sz="1300" b="0" i="0" u="none" strike="noStrike" baseline="0" dirty="0">
                <a:solidFill>
                  <a:srgbClr val="000000"/>
                </a:solidFill>
              </a:rPr>
              <a:t>• Габариты в упаковке (</a:t>
            </a:r>
            <a:r>
              <a:rPr lang="ru-RU" sz="1300" b="0" i="0" u="none" strike="noStrike" baseline="0" dirty="0" err="1">
                <a:solidFill>
                  <a:srgbClr val="000000"/>
                </a:solidFill>
              </a:rPr>
              <a:t>ШхГхВ</a:t>
            </a:r>
            <a:r>
              <a:rPr lang="ru-RU" sz="1300" b="0" i="0" u="none" strike="noStrike" baseline="0" dirty="0">
                <a:solidFill>
                  <a:srgbClr val="000000"/>
                </a:solidFill>
              </a:rPr>
              <a:t>), мм: 584х577х1834</a:t>
            </a:r>
          </a:p>
          <a:p>
            <a:r>
              <a:rPr lang="ru-RU" sz="1400" b="0" i="0" u="none" strike="noStrike" baseline="0" dirty="0">
                <a:solidFill>
                  <a:srgbClr val="FF0000"/>
                </a:solidFill>
              </a:rPr>
              <a:t>•</a:t>
            </a:r>
            <a:r>
              <a:rPr lang="ru-RU" sz="14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Гарантия: 3 года</a:t>
            </a:r>
            <a:endParaRPr lang="ru-RU" sz="14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R="0" algn="l"/>
            <a:endParaRPr lang="ru-RU" sz="1400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93E9363B-79E1-4FEE-BF0E-B85A9AC11A3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86" y="-2"/>
            <a:ext cx="185927" cy="6857999"/>
          </a:xfrm>
          <a:prstGeom prst="rect">
            <a:avLst/>
          </a:prstGeom>
        </p:spPr>
      </p:pic>
      <p:pic>
        <p:nvPicPr>
          <p:cNvPr id="11" name="object 3">
            <a:extLst>
              <a:ext uri="{FF2B5EF4-FFF2-40B4-BE49-F238E27FC236}">
                <a16:creationId xmlns:a16="http://schemas.microsoft.com/office/drawing/2014/main" id="{3317A12D-3426-4595-8084-301B5F5B9F7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04073" y="413165"/>
            <a:ext cx="1645919" cy="53035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203E77-6EBF-4C85-841D-7E666DB113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659" y="1066997"/>
            <a:ext cx="1717716" cy="536786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95B7AF7-8628-4A9F-934E-CABACC8E27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3450" y="1083767"/>
            <a:ext cx="2097529" cy="525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52370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85927" cy="685799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94283" y="305605"/>
            <a:ext cx="4834631" cy="566181"/>
          </a:xfr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4000" b="1" dirty="0"/>
              <a:t>DFI 17NFE PAOLO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6BAF9933-3C10-4543-AC74-19FCD4B0E348}"/>
              </a:ext>
            </a:extLst>
          </p:cNvPr>
          <p:cNvSpPr txBox="1"/>
          <p:nvPr/>
        </p:nvSpPr>
        <p:spPr>
          <a:xfrm>
            <a:off x="5453685" y="890608"/>
            <a:ext cx="5732179" cy="5606663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R="0" algn="l"/>
            <a:r>
              <a:rPr lang="ru-RU" sz="1400" b="1" i="0" u="none" strike="noStrike" baseline="0" dirty="0"/>
              <a:t>Встраиваемая морозильная камера</a:t>
            </a:r>
          </a:p>
          <a:p>
            <a:pPr marR="0" algn="l"/>
            <a:endParaRPr lang="ru-RU" sz="1400" b="1" i="0" u="none" strike="noStrike" baseline="0" dirty="0"/>
          </a:p>
          <a:p>
            <a:pPr marR="0" algn="l"/>
            <a:r>
              <a:rPr lang="ru-RU" sz="1400" b="0" i="0" u="none" strike="noStrike" baseline="0" dirty="0">
                <a:solidFill>
                  <a:srgbClr val="000000"/>
                </a:solidFill>
              </a:rPr>
              <a:t>• </a:t>
            </a:r>
            <a:r>
              <a:rPr lang="ru-RU" sz="1300" b="0" i="0" u="none" strike="noStrike" baseline="0" dirty="0">
                <a:solidFill>
                  <a:srgbClr val="000000"/>
                </a:solidFill>
              </a:rPr>
              <a:t>Объём: общий – 221л, п</a:t>
            </a:r>
            <a:r>
              <a:rPr lang="ru-RU" sz="1300" dirty="0">
                <a:latin typeface="Calibri"/>
                <a:cs typeface="Calibri"/>
              </a:rPr>
              <a:t>олезный</a:t>
            </a:r>
            <a:r>
              <a:rPr lang="ru-RU" sz="1300" spc="-40" dirty="0">
                <a:latin typeface="Calibri"/>
                <a:cs typeface="Calibri"/>
              </a:rPr>
              <a:t> -197</a:t>
            </a:r>
            <a:r>
              <a:rPr lang="ru-RU" sz="1300" dirty="0">
                <a:latin typeface="Calibri"/>
                <a:cs typeface="Calibri"/>
              </a:rPr>
              <a:t>л</a:t>
            </a:r>
            <a:endParaRPr lang="ru-RU" sz="1300" b="1" i="0" u="none" strike="noStrike" baseline="0" dirty="0"/>
          </a:p>
          <a:p>
            <a:pPr algn="l"/>
            <a:r>
              <a:rPr lang="ru-RU" sz="1300" b="0" i="0" u="none" strike="noStrike" baseline="0" dirty="0"/>
              <a:t>• Климатический класс: BGT/SN (10 °C-43°C)</a:t>
            </a:r>
          </a:p>
          <a:p>
            <a:r>
              <a:rPr lang="ru-RU" sz="1400" b="0" i="0" u="none" strike="noStrike" baseline="0" dirty="0">
                <a:solidFill>
                  <a:srgbClr val="000000"/>
                </a:solidFill>
              </a:rPr>
              <a:t>•</a:t>
            </a:r>
            <a:r>
              <a:rPr lang="ru-RU" sz="1300" b="0" i="0" u="none" strike="noStrike" baseline="0" dirty="0">
                <a:solidFill>
                  <a:srgbClr val="000000"/>
                </a:solidFill>
              </a:rPr>
              <a:t>1 компрессор</a:t>
            </a:r>
            <a:r>
              <a:rPr lang="de-DE" sz="1300" b="0" i="0" u="none" strike="noStrike" baseline="0" dirty="0"/>
              <a:t> </a:t>
            </a:r>
            <a:endParaRPr lang="ru-RU" sz="1300" b="0" i="0" u="none" strike="noStrike" baseline="0" dirty="0"/>
          </a:p>
          <a:p>
            <a:pPr algn="l"/>
            <a:r>
              <a:rPr lang="ru-RU" sz="1300" b="0" i="0" u="none" strike="noStrike" baseline="0" dirty="0"/>
              <a:t>• LED сенсорное управление, </a:t>
            </a:r>
            <a:r>
              <a:rPr lang="ru-RU" sz="1300" b="1" i="0" u="none" strike="noStrike" baseline="0" dirty="0"/>
              <a:t>Дисплей</a:t>
            </a:r>
            <a:endParaRPr lang="ru-RU" sz="1300" b="0" i="0" u="none" strike="noStrike" baseline="0" dirty="0"/>
          </a:p>
          <a:p>
            <a:pPr marR="0" algn="l"/>
            <a:r>
              <a:rPr lang="en-US" sz="1300" b="0" i="0" u="none" strike="noStrike" baseline="0" dirty="0"/>
              <a:t>•</a:t>
            </a:r>
            <a:r>
              <a:rPr lang="ru-RU" sz="1300" b="0" i="0" u="none" strike="noStrike" baseline="0" dirty="0"/>
              <a:t> </a:t>
            </a:r>
            <a:r>
              <a:rPr lang="en-US" sz="1300" b="1" i="0" u="none" strike="noStrike" baseline="0" dirty="0"/>
              <a:t>LED</a:t>
            </a:r>
            <a:r>
              <a:rPr lang="ru-RU" sz="1300" b="1" i="0" u="none" strike="noStrike" baseline="0" dirty="0"/>
              <a:t> подсветка</a:t>
            </a:r>
            <a:endParaRPr lang="ru-RU" sz="1300" b="0" i="0" u="none" strike="noStrike" baseline="0" dirty="0"/>
          </a:p>
          <a:p>
            <a:pPr marR="0" algn="l"/>
            <a:r>
              <a:rPr lang="ru-RU" sz="1300" b="0" i="0" u="none" strike="noStrike" baseline="0" dirty="0"/>
              <a:t>• Класс энергопотребления: </a:t>
            </a:r>
            <a:r>
              <a:rPr lang="ru-RU" sz="1300" b="1" i="0" u="none" strike="noStrike" baseline="0" dirty="0"/>
              <a:t>А+</a:t>
            </a:r>
          </a:p>
          <a:p>
            <a:pPr marR="0" algn="l"/>
            <a:r>
              <a:rPr lang="ru-RU" sz="1300" b="0" i="0" u="none" strike="noStrike" baseline="0" dirty="0"/>
              <a:t>• Уровень шума: 41дБ</a:t>
            </a:r>
          </a:p>
          <a:p>
            <a:pPr marR="0" algn="l"/>
            <a:r>
              <a:rPr lang="ru-RU" sz="1300" b="0" i="0" u="none" strike="noStrike" baseline="0" dirty="0"/>
              <a:t> • Система размораживания </a:t>
            </a:r>
            <a:r>
              <a:rPr lang="en-US" sz="1300" b="1" i="0" u="none" strike="noStrike" baseline="0" dirty="0" err="1"/>
              <a:t>NoFrost</a:t>
            </a:r>
            <a:endParaRPr lang="ru-RU" sz="1300" b="1" i="0" u="none" strike="noStrike" baseline="0" dirty="0"/>
          </a:p>
          <a:p>
            <a:pPr marR="0" algn="l"/>
            <a:r>
              <a:rPr lang="en-US" sz="1300" b="0" i="0" u="none" strike="noStrike" baseline="0" dirty="0"/>
              <a:t>• </a:t>
            </a:r>
            <a:r>
              <a:rPr lang="ru-RU" sz="1300" b="0" i="0" u="none" strike="noStrike" baseline="0" dirty="0"/>
              <a:t>Автономное сохранение холода – 9кг</a:t>
            </a:r>
          </a:p>
          <a:p>
            <a:pPr marR="0" algn="l"/>
            <a:r>
              <a:rPr lang="en-US" sz="1300" b="0" i="0" u="none" strike="noStrike" baseline="0" dirty="0"/>
              <a:t>• </a:t>
            </a:r>
            <a:r>
              <a:rPr lang="ru-RU" sz="1300" b="0" i="0" u="none" strike="noStrike" baseline="0" dirty="0"/>
              <a:t>Мин. Температура</a:t>
            </a:r>
            <a:r>
              <a:rPr lang="ru-RU" sz="1300" dirty="0"/>
              <a:t> - 24</a:t>
            </a:r>
            <a:endParaRPr lang="ru-RU" sz="1300" b="0" i="0" u="none" strike="noStrike" baseline="0" dirty="0"/>
          </a:p>
          <a:p>
            <a:pPr marR="0" algn="l"/>
            <a:r>
              <a:rPr lang="en-US" sz="1300" b="0" i="0" u="none" strike="noStrike" baseline="0" dirty="0"/>
              <a:t>• </a:t>
            </a:r>
            <a:r>
              <a:rPr lang="ru-RU" sz="1300" b="0" i="0" u="none" strike="noStrike" baseline="0" dirty="0" err="1"/>
              <a:t>Суперзамораживание</a:t>
            </a:r>
            <a:endParaRPr lang="ru-RU" sz="1300" b="0" i="0" u="none" strike="noStrike" baseline="0" dirty="0"/>
          </a:p>
          <a:p>
            <a:r>
              <a:rPr lang="ru-RU" sz="1300" b="0" i="0" u="none" strike="noStrike" baseline="0" dirty="0"/>
              <a:t>• Скорость замораживания: 15кг/24ч</a:t>
            </a:r>
            <a:endParaRPr lang="en-US" sz="1300" b="0" i="0" u="none" strike="noStrike" baseline="0" dirty="0"/>
          </a:p>
          <a:p>
            <a:pPr marR="0" algn="l"/>
            <a:r>
              <a:rPr lang="en-US" sz="1300" b="0" i="0" u="none" strike="noStrike" baseline="0" dirty="0"/>
              <a:t>•</a:t>
            </a:r>
            <a:r>
              <a:rPr lang="ru-RU" sz="1300" b="0" i="0" u="none" strike="noStrike" baseline="0" dirty="0"/>
              <a:t> Ледогенератор </a:t>
            </a:r>
            <a:r>
              <a:rPr lang="en-US" sz="1300" b="1" i="0" u="none" strike="noStrike" baseline="0" dirty="0" err="1"/>
              <a:t>Icematic</a:t>
            </a:r>
            <a:endParaRPr lang="ru-RU" sz="1300" b="1" i="0" u="none" strike="noStrike" baseline="0" dirty="0"/>
          </a:p>
          <a:p>
            <a:pPr marR="0" algn="l"/>
            <a:r>
              <a:rPr lang="en-US" sz="1300" b="0" i="0" u="none" strike="noStrike" baseline="0" dirty="0"/>
              <a:t>• </a:t>
            </a:r>
            <a:r>
              <a:rPr lang="ru-RU" sz="1300" b="1" i="0" u="none" strike="noStrike" baseline="0" dirty="0"/>
              <a:t>Жёсткое крепление </a:t>
            </a:r>
            <a:r>
              <a:rPr lang="en-US" sz="1300" b="1" i="0" u="none" strike="noStrike" baseline="0" dirty="0"/>
              <a:t>DOD-Door</a:t>
            </a:r>
            <a:r>
              <a:rPr lang="ru-RU" sz="1300" b="1" i="0" u="none" strike="noStrike" baseline="0" dirty="0"/>
              <a:t> </a:t>
            </a:r>
            <a:r>
              <a:rPr lang="en-US" sz="1300" b="1" i="0" u="none" strike="noStrike" baseline="0" dirty="0"/>
              <a:t>on</a:t>
            </a:r>
            <a:r>
              <a:rPr lang="ru-RU" sz="1300" b="1" i="0" u="none" strike="noStrike" baseline="0" dirty="0"/>
              <a:t> </a:t>
            </a:r>
            <a:r>
              <a:rPr lang="en-US" sz="1300" b="1" i="0" u="none" strike="noStrike" baseline="0" dirty="0"/>
              <a:t>Door</a:t>
            </a:r>
            <a:endParaRPr lang="ru-RU" sz="1300" b="1" i="0" u="none" strike="noStrike" baseline="0" dirty="0"/>
          </a:p>
          <a:p>
            <a:pPr marR="0" algn="l"/>
            <a:r>
              <a:rPr lang="ru-RU" sz="1300" b="0" i="0" u="none" strike="noStrike" baseline="0" dirty="0"/>
              <a:t>• </a:t>
            </a:r>
            <a:r>
              <a:rPr lang="ru-RU" sz="1300" b="0" i="0" u="none" strike="noStrike" baseline="0" dirty="0" err="1"/>
              <a:t>Перенавешиваемые</a:t>
            </a:r>
            <a:r>
              <a:rPr lang="ru-RU" sz="1300" b="0" i="0" u="none" strike="noStrike" baseline="0" dirty="0"/>
              <a:t> двери</a:t>
            </a:r>
            <a:endParaRPr lang="en-US" sz="1300" b="0" i="0" u="none" strike="noStrike" baseline="0" dirty="0"/>
          </a:p>
          <a:p>
            <a:pPr marR="0" algn="l"/>
            <a:r>
              <a:rPr lang="ru-RU" sz="1300" b="0" i="0" u="none" strike="noStrike" baseline="0" dirty="0"/>
              <a:t>• Материал полок и ящиков: закаленное стекло</a:t>
            </a:r>
          </a:p>
          <a:p>
            <a:pPr marR="0" algn="l"/>
            <a:r>
              <a:rPr lang="ru-RU" sz="1300" b="0" i="0" u="none" strike="noStrike" baseline="0" dirty="0"/>
              <a:t>• </a:t>
            </a:r>
            <a:r>
              <a:rPr lang="ru-RU" sz="1300" dirty="0">
                <a:solidFill>
                  <a:srgbClr val="000000"/>
                </a:solidFill>
              </a:rPr>
              <a:t>В</a:t>
            </a:r>
            <a:r>
              <a:rPr lang="ru-RU" sz="1300" b="0" i="0" u="none" strike="noStrike" baseline="0" dirty="0">
                <a:solidFill>
                  <a:srgbClr val="000000"/>
                </a:solidFill>
              </a:rPr>
              <a:t> камере : </a:t>
            </a:r>
            <a:r>
              <a:rPr lang="ru-RU" sz="1300" b="0" i="0" u="none" strike="noStrike" baseline="0" dirty="0"/>
              <a:t>6 выдвижных ящиков, 2 полки с откидной крышкой</a:t>
            </a:r>
          </a:p>
          <a:p>
            <a:pPr marR="0" algn="l"/>
            <a:r>
              <a:rPr lang="ru-RU" sz="1300" b="0" i="0" u="none" strike="noStrike" baseline="0" dirty="0"/>
              <a:t>• Форма для льда</a:t>
            </a:r>
          </a:p>
          <a:p>
            <a:pPr marR="0" algn="l"/>
            <a:r>
              <a:rPr lang="ru-RU" sz="1300" b="0" i="0" u="none" strike="noStrike" baseline="0" dirty="0"/>
              <a:t>• </a:t>
            </a:r>
            <a:r>
              <a:rPr lang="ru-RU" sz="1300" dirty="0">
                <a:latin typeface="Calibri"/>
                <a:cs typeface="Calibri"/>
              </a:rPr>
              <a:t>Вес</a:t>
            </a:r>
            <a:r>
              <a:rPr lang="ru-RU" sz="1300" b="0" i="0" u="none" strike="noStrike" baseline="0" dirty="0"/>
              <a:t> (брутто/нетто), кг: 59/63</a:t>
            </a:r>
          </a:p>
          <a:p>
            <a:pPr marR="0" algn="l"/>
            <a:r>
              <a:rPr lang="ru-RU" sz="1300" b="0" i="0" u="none" strike="noStrike" baseline="0" dirty="0"/>
              <a:t>• Габариты (Ш</a:t>
            </a:r>
            <a:r>
              <a:rPr lang="en-US" sz="1300" b="0" i="0" u="none" strike="noStrike" baseline="0" dirty="0"/>
              <a:t>x</a:t>
            </a:r>
            <a:r>
              <a:rPr lang="ru-RU" sz="1300" b="0" i="0" u="none" strike="noStrike" baseline="0" dirty="0"/>
              <a:t>Г</a:t>
            </a:r>
            <a:r>
              <a:rPr lang="en-US" sz="1300" b="0" i="0" u="none" strike="noStrike" baseline="0" dirty="0"/>
              <a:t>x</a:t>
            </a:r>
            <a:r>
              <a:rPr lang="ru-RU" sz="1300" b="0" i="0" u="none" strike="noStrike" baseline="0" dirty="0"/>
              <a:t>В), мм: </a:t>
            </a:r>
            <a:r>
              <a:rPr lang="en-US" sz="1300" b="0" i="0" u="none" strike="noStrike" baseline="0" dirty="0"/>
              <a:t>540x545</a:t>
            </a:r>
            <a:r>
              <a:rPr lang="ru-RU" sz="1300" b="0" i="0" u="none" strike="noStrike" baseline="0" dirty="0"/>
              <a:t>х1770</a:t>
            </a:r>
          </a:p>
          <a:p>
            <a:pPr marR="0" algn="l"/>
            <a:r>
              <a:rPr lang="ru-RU" sz="1300" b="0" i="0" u="none" strike="noStrike" baseline="0" dirty="0"/>
              <a:t>• </a:t>
            </a:r>
            <a:r>
              <a:rPr lang="ru-RU" sz="1300" spc="-75" dirty="0">
                <a:latin typeface="Calibri"/>
                <a:cs typeface="Calibri"/>
              </a:rPr>
              <a:t>Размер для встраивания (</a:t>
            </a:r>
            <a:r>
              <a:rPr lang="ru-RU" sz="1300" spc="-75" dirty="0" err="1">
                <a:latin typeface="Calibri"/>
                <a:cs typeface="Calibri"/>
              </a:rPr>
              <a:t>ШхГхВ</a:t>
            </a:r>
            <a:r>
              <a:rPr lang="ru-RU" sz="1300" spc="-75" dirty="0">
                <a:latin typeface="Calibri"/>
                <a:cs typeface="Calibri"/>
              </a:rPr>
              <a:t>), мм: (560-570)x(550-560)х(1770-1790)</a:t>
            </a:r>
          </a:p>
          <a:p>
            <a:pPr marR="0" algn="l"/>
            <a:r>
              <a:rPr lang="ru-RU" sz="1300" b="0" i="0" u="none" strike="noStrike" baseline="0" dirty="0">
                <a:solidFill>
                  <a:srgbClr val="000000"/>
                </a:solidFill>
              </a:rPr>
              <a:t>• Габариты в упаковке (</a:t>
            </a:r>
            <a:r>
              <a:rPr lang="ru-RU" sz="1300" b="0" i="0" u="none" strike="noStrike" baseline="0" dirty="0" err="1">
                <a:solidFill>
                  <a:srgbClr val="000000"/>
                </a:solidFill>
              </a:rPr>
              <a:t>ШхГхВ</a:t>
            </a:r>
            <a:r>
              <a:rPr lang="ru-RU" sz="1300" b="0" i="0" u="none" strike="noStrike" baseline="0" dirty="0">
                <a:solidFill>
                  <a:srgbClr val="000000"/>
                </a:solidFill>
              </a:rPr>
              <a:t>), мм: 584х577х1834</a:t>
            </a:r>
          </a:p>
          <a:p>
            <a:r>
              <a:rPr lang="ru-RU" sz="1400" b="0" i="0" u="none" strike="noStrike" baseline="0" dirty="0">
                <a:solidFill>
                  <a:srgbClr val="FF0000"/>
                </a:solidFill>
              </a:rPr>
              <a:t>•</a:t>
            </a:r>
            <a:r>
              <a:rPr lang="ru-RU" sz="14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ru-RU" sz="1400" b="1" spc="-10" dirty="0">
                <a:solidFill>
                  <a:srgbClr val="FF0000"/>
                </a:solidFill>
                <a:latin typeface="Calibri"/>
                <a:cs typeface="Calibri"/>
              </a:rPr>
              <a:t>Гарантия: 3 года</a:t>
            </a:r>
            <a:endParaRPr lang="ru-RU" sz="14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R="0" algn="l"/>
            <a:endParaRPr lang="en-US" sz="1300" b="0" i="0" u="none" strike="noStrike" baseline="0" dirty="0">
              <a:solidFill>
                <a:srgbClr val="000000"/>
              </a:solidFill>
            </a:endParaRPr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E85E26A6-1CB1-4972-8AAF-2A25EAB0DEC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2"/>
            <a:ext cx="185927" cy="6857999"/>
          </a:xfrm>
          <a:prstGeom prst="rect">
            <a:avLst/>
          </a:prstGeom>
        </p:spPr>
      </p:pic>
      <p:pic>
        <p:nvPicPr>
          <p:cNvPr id="10" name="object 3">
            <a:extLst>
              <a:ext uri="{FF2B5EF4-FFF2-40B4-BE49-F238E27FC236}">
                <a16:creationId xmlns:a16="http://schemas.microsoft.com/office/drawing/2014/main" id="{3A6B95A0-9F19-4944-876D-06BF42E2E2C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43770" y="234198"/>
            <a:ext cx="1645919" cy="53035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61029D-473A-4C46-B627-E563873B69E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283" y="871786"/>
            <a:ext cx="1761206" cy="585482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440828C-3B89-4CC2-98C4-FBC0C449FF2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9968" y="899486"/>
            <a:ext cx="2208462" cy="565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9647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34B3F5-0D55-4C6F-8AA6-AE987107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6" y="899456"/>
            <a:ext cx="10066538" cy="487131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ru-RU" sz="3600" b="1" i="0" u="none" strike="noStrike" baseline="0" dirty="0">
                <a:latin typeface="+mn-lt"/>
              </a:rPr>
              <a:t>Возможность комбинирования в различных вариантах</a:t>
            </a:r>
            <a:endParaRPr lang="ru-RU" dirty="0"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1D32B5-6809-43DD-B12A-45808A27771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757779"/>
            <a:ext cx="10462034" cy="4729293"/>
          </a:xfrm>
          <a:prstGeom prst="rect">
            <a:avLst/>
          </a:prstGeom>
        </p:spPr>
      </p:pic>
      <p:pic>
        <p:nvPicPr>
          <p:cNvPr id="6" name="object 3">
            <a:extLst>
              <a:ext uri="{FF2B5EF4-FFF2-40B4-BE49-F238E27FC236}">
                <a16:creationId xmlns:a16="http://schemas.microsoft.com/office/drawing/2014/main" id="{27F2A48E-8FB7-4F3B-9EA5-E432A5A00B9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2"/>
            <a:ext cx="185927" cy="6857999"/>
          </a:xfrm>
          <a:prstGeom prst="rect">
            <a:avLst/>
          </a:prstGeom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DD79C545-5BE2-4E24-8B78-F9098D74963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81778" y="243076"/>
            <a:ext cx="1645919" cy="53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5467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883</TotalTime>
  <Words>12844</Words>
  <Application>Microsoft Office PowerPoint</Application>
  <PresentationFormat>Широкоэкранный</PresentationFormat>
  <Paragraphs>1621</Paragraphs>
  <Slides>70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70</vt:i4>
      </vt:variant>
    </vt:vector>
  </HeadingPairs>
  <TitlesOfParts>
    <vt:vector size="87" baseType="lpstr">
      <vt:lpstr>Arial</vt:lpstr>
      <vt:lpstr>Arial MT</vt:lpstr>
      <vt:lpstr>ArialMT</vt:lpstr>
      <vt:lpstr>Calibri</vt:lpstr>
      <vt:lpstr>Calibri Light</vt:lpstr>
      <vt:lpstr>Calibri-Bold</vt:lpstr>
      <vt:lpstr>Jost Medium</vt:lpstr>
      <vt:lpstr>Jost Regular</vt:lpstr>
      <vt:lpstr>Jost SemiBold</vt:lpstr>
      <vt:lpstr>Manrope Medium</vt:lpstr>
      <vt:lpstr>Manrope Regular</vt:lpstr>
      <vt:lpstr>Montserrat Bold</vt:lpstr>
      <vt:lpstr>Montserrat Medium</vt:lpstr>
      <vt:lpstr>Montserrat SemiBold</vt:lpstr>
      <vt:lpstr>Montserrat Thin</vt:lpstr>
      <vt:lpstr>Soyuz Grotesk Bold</vt:lpstr>
      <vt:lpstr>Тема Office</vt:lpstr>
      <vt:lpstr>Retail 2026***</vt:lpstr>
      <vt:lpstr>DEO 615 NB MIA</vt:lpstr>
      <vt:lpstr>DEO 615 BB Fabiola</vt:lpstr>
      <vt:lpstr>DEO 615 IM Fabiola</vt:lpstr>
      <vt:lpstr>DEO 615 NB Fabiola</vt:lpstr>
      <vt:lpstr>DEO 735 NB NORMA</vt:lpstr>
      <vt:lpstr>DEO 755 BB TERESA</vt:lpstr>
      <vt:lpstr>DEO 755 IM TERESA</vt:lpstr>
      <vt:lpstr>DEO 755 NB TERESA</vt:lpstr>
      <vt:lpstr>DEO 735 NB ATERNA</vt:lpstr>
      <vt:lpstr>DEO 775 NB SAVIA</vt:lpstr>
      <vt:lpstr>DEO 785 NB SAVIA</vt:lpstr>
      <vt:lpstr>GATTA 6GW***</vt:lpstr>
      <vt:lpstr>SATORA 3E0 CT</vt:lpstr>
      <vt:lpstr>SATORA 6E0 CT</vt:lpstr>
      <vt:lpstr>Elisa 6E1 HR</vt:lpstr>
      <vt:lpstr>Elisa 6E2 HR</vt:lpstr>
      <vt:lpstr>BELLA 1B0P CT</vt:lpstr>
      <vt:lpstr>ELETTRA 1B0P CR</vt:lpstr>
      <vt:lpstr>FLORIANA 6B4 CR</vt:lpstr>
      <vt:lpstr>DMO 20N BB/IM/NB MATERO</vt:lpstr>
      <vt:lpstr>DMO 25NB TEANO</vt:lpstr>
      <vt:lpstr>Olmo 506 BM/Olmo 506 IM/Olmo 506 NM</vt:lpstr>
      <vt:lpstr>Cedro 510 BM/ Cedro 510 NM</vt:lpstr>
      <vt:lpstr>NUOVO 508 BB/ NUOVO 508 NB</vt:lpstr>
      <vt:lpstr>Grano 606 BM/IM/NM+Grano 606 BB/NB</vt:lpstr>
      <vt:lpstr>Paula 606 BB / Paula 606 NB</vt:lpstr>
      <vt:lpstr>Ella 606 BB / Ella 606 NB</vt:lpstr>
      <vt:lpstr>ORIANA 315 NM</vt:lpstr>
      <vt:lpstr>DDW 06S Amelia</vt:lpstr>
      <vt:lpstr>DDW 06S Magnesite</vt:lpstr>
      <vt:lpstr>DDW 08S Sodalite</vt:lpstr>
      <vt:lpstr>DDW 08S Topazio</vt:lpstr>
      <vt:lpstr>DDW 06F Magnesite</vt:lpstr>
      <vt:lpstr>DDW 08F Sodalite</vt:lpstr>
      <vt:lpstr>DDW 08F Topazio</vt:lpstr>
      <vt:lpstr>Презентация PowerPoint</vt:lpstr>
      <vt:lpstr>Презентация PowerPoint</vt:lpstr>
      <vt:lpstr>Презентация PowerPoint</vt:lpstr>
      <vt:lpstr>Презентация PowerPoint</vt:lpstr>
      <vt:lpstr>CARMELLA L 614 VI </vt:lpstr>
      <vt:lpstr>CARMELLA L 714 VI</vt:lpstr>
      <vt:lpstr>BELVEDERO L 714 VI </vt:lpstr>
      <vt:lpstr>BELVEDERO L 1045 VI </vt:lpstr>
      <vt:lpstr>MARSELLA L 1025 VI</vt:lpstr>
      <vt:lpstr>ALBA LA 10754 VI</vt:lpstr>
      <vt:lpstr>BELINDA L 1026 VI</vt:lpstr>
      <vt:lpstr>BELINDA LA 10726 VI</vt:lpstr>
      <vt:lpstr>DTD 795 H FABIO</vt:lpstr>
      <vt:lpstr>DTD 8105 H VERANO</vt:lpstr>
      <vt:lpstr>DTD 8106 H EMILIA</vt:lpstr>
      <vt:lpstr>DTD 1016 H Lanso</vt:lpstr>
      <vt:lpstr> Узкая колонна  53см                                                                                     DTD 8105 H VERANO + MARSELLA L 1025 VI   + соед/кит DSKS040</vt:lpstr>
      <vt:lpstr> DTD 8106 H EMILIA + ALBA LA 10754 VI + соед/кит DSKS008 = в колонну</vt:lpstr>
      <vt:lpstr> DTD 8106 H EMILIA + BELINDA L 1026 VI + соед/кит DSKS008 = в колонну</vt:lpstr>
      <vt:lpstr> DTD 8106 H EMILIA + MARSELLA L 1025 VI + соед/кит DSKS008 = в колонну</vt:lpstr>
      <vt:lpstr> DTD 1016 H Lanso + ALBA LA 10754 VI + соед/кит DSKS070 = в колонну</vt:lpstr>
      <vt:lpstr>DCS 19NFI BM Damiano</vt:lpstr>
      <vt:lpstr>DCS 19NFI BB Damiano</vt:lpstr>
      <vt:lpstr>Презентация PowerPoint</vt:lpstr>
      <vt:lpstr>DCS 19NFI NB Damiano</vt:lpstr>
      <vt:lpstr>Презентация PowerPoint</vt:lpstr>
      <vt:lpstr>DCS 19NFI IS Damiano</vt:lpstr>
      <vt:lpstr>Презентация PowerPoint</vt:lpstr>
      <vt:lpstr>DMXS 19INF NB Simone</vt:lpstr>
      <vt:lpstr>DMXS 19INF BB Simone</vt:lpstr>
      <vt:lpstr>DCI 17NFE BERNARDO</vt:lpstr>
      <vt:lpstr>DLI 17SE MARCO</vt:lpstr>
      <vt:lpstr>DFI 17NFE PAOLO</vt:lpstr>
      <vt:lpstr> Возможность комбинирования в различных вариантах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Стиральные машины</dc:title>
  <dc:creator>Пользователь</dc:creator>
  <cp:lastModifiedBy>Пользователь</cp:lastModifiedBy>
  <cp:revision>480</cp:revision>
  <cp:lastPrinted>2026-03-19T08:38:17Z</cp:lastPrinted>
  <dcterms:created xsi:type="dcterms:W3CDTF">2025-08-27T12:57:57Z</dcterms:created>
  <dcterms:modified xsi:type="dcterms:W3CDTF">2026-09-24T09:23:41Z</dcterms:modified>
</cp:coreProperties>
</file>