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743" r:id="rId1"/>
  </p:sldMasterIdLst>
  <p:notesMasterIdLst>
    <p:notesMasterId r:id="rId109"/>
  </p:notesMasterIdLst>
  <p:sldIdLst>
    <p:sldId id="274" r:id="rId2"/>
    <p:sldId id="276" r:id="rId3"/>
    <p:sldId id="301" r:id="rId4"/>
    <p:sldId id="452" r:id="rId5"/>
    <p:sldId id="307" r:id="rId6"/>
    <p:sldId id="308" r:id="rId7"/>
    <p:sldId id="309" r:id="rId8"/>
    <p:sldId id="310" r:id="rId9"/>
    <p:sldId id="311" r:id="rId10"/>
    <p:sldId id="312" r:id="rId11"/>
    <p:sldId id="313" r:id="rId12"/>
    <p:sldId id="314" r:id="rId13"/>
    <p:sldId id="318" r:id="rId14"/>
    <p:sldId id="420" r:id="rId15"/>
    <p:sldId id="262" r:id="rId16"/>
    <p:sldId id="415" r:id="rId17"/>
    <p:sldId id="418" r:id="rId18"/>
    <p:sldId id="367" r:id="rId19"/>
    <p:sldId id="416" r:id="rId20"/>
    <p:sldId id="421" r:id="rId21"/>
    <p:sldId id="494" r:id="rId22"/>
    <p:sldId id="492" r:id="rId23"/>
    <p:sldId id="419" r:id="rId24"/>
    <p:sldId id="493" r:id="rId25"/>
    <p:sldId id="422" r:id="rId26"/>
    <p:sldId id="363" r:id="rId27"/>
    <p:sldId id="473" r:id="rId28"/>
    <p:sldId id="423" r:id="rId29"/>
    <p:sldId id="426" r:id="rId30"/>
    <p:sldId id="427" r:id="rId31"/>
    <p:sldId id="472" r:id="rId32"/>
    <p:sldId id="468" r:id="rId33"/>
    <p:sldId id="440" r:id="rId34"/>
    <p:sldId id="424" r:id="rId35"/>
    <p:sldId id="425" r:id="rId36"/>
    <p:sldId id="430" r:id="rId37"/>
    <p:sldId id="431" r:id="rId38"/>
    <p:sldId id="432" r:id="rId39"/>
    <p:sldId id="435" r:id="rId40"/>
    <p:sldId id="434" r:id="rId41"/>
    <p:sldId id="377" r:id="rId42"/>
    <p:sldId id="433" r:id="rId43"/>
    <p:sldId id="436" r:id="rId44"/>
    <p:sldId id="438" r:id="rId45"/>
    <p:sldId id="378" r:id="rId46"/>
    <p:sldId id="437" r:id="rId47"/>
    <p:sldId id="441" r:id="rId48"/>
    <p:sldId id="439" r:id="rId49"/>
    <p:sldId id="442" r:id="rId50"/>
    <p:sldId id="443" r:id="rId51"/>
    <p:sldId id="444" r:id="rId52"/>
    <p:sldId id="445" r:id="rId53"/>
    <p:sldId id="446" r:id="rId54"/>
    <p:sldId id="448" r:id="rId55"/>
    <p:sldId id="447" r:id="rId56"/>
    <p:sldId id="461" r:id="rId57"/>
    <p:sldId id="449" r:id="rId58"/>
    <p:sldId id="456" r:id="rId59"/>
    <p:sldId id="455" r:id="rId60"/>
    <p:sldId id="450" r:id="rId61"/>
    <p:sldId id="451" r:id="rId62"/>
    <p:sldId id="466" r:id="rId63"/>
    <p:sldId id="303" r:id="rId64"/>
    <p:sldId id="467" r:id="rId65"/>
    <p:sldId id="478" r:id="rId66"/>
    <p:sldId id="484" r:id="rId67"/>
    <p:sldId id="485" r:id="rId68"/>
    <p:sldId id="302" r:id="rId69"/>
    <p:sldId id="459" r:id="rId70"/>
    <p:sldId id="471" r:id="rId71"/>
    <p:sldId id="458" r:id="rId72"/>
    <p:sldId id="465" r:id="rId73"/>
    <p:sldId id="470" r:id="rId74"/>
    <p:sldId id="469" r:id="rId75"/>
    <p:sldId id="497" r:id="rId76"/>
    <p:sldId id="488" r:id="rId77"/>
    <p:sldId id="271" r:id="rId78"/>
    <p:sldId id="489" r:id="rId79"/>
    <p:sldId id="270" r:id="rId80"/>
    <p:sldId id="490" r:id="rId81"/>
    <p:sldId id="272" r:id="rId82"/>
    <p:sldId id="257" r:id="rId83"/>
    <p:sldId id="258" r:id="rId84"/>
    <p:sldId id="259" r:id="rId85"/>
    <p:sldId id="260" r:id="rId86"/>
    <p:sldId id="261" r:id="rId87"/>
    <p:sldId id="263" r:id="rId88"/>
    <p:sldId id="462" r:id="rId89"/>
    <p:sldId id="264" r:id="rId90"/>
    <p:sldId id="265" r:id="rId91"/>
    <p:sldId id="266" r:id="rId92"/>
    <p:sldId id="267" r:id="rId93"/>
    <p:sldId id="479" r:id="rId94"/>
    <p:sldId id="329" r:id="rId95"/>
    <p:sldId id="294" r:id="rId96"/>
    <p:sldId id="337" r:id="rId97"/>
    <p:sldId id="486" r:id="rId98"/>
    <p:sldId id="480" r:id="rId99"/>
    <p:sldId id="481" r:id="rId100"/>
    <p:sldId id="474" r:id="rId101"/>
    <p:sldId id="482" r:id="rId102"/>
    <p:sldId id="475" r:id="rId103"/>
    <p:sldId id="476" r:id="rId104"/>
    <p:sldId id="477" r:id="rId105"/>
    <p:sldId id="316" r:id="rId106"/>
    <p:sldId id="315" r:id="rId107"/>
    <p:sldId id="317" r:id="rId108"/>
  </p:sldIdLst>
  <p:sldSz cx="12192000" cy="6858000"/>
  <p:notesSz cx="6858000" cy="9144000"/>
  <p:embeddedFontLst>
    <p:embeddedFont>
      <p:font typeface="Arial Nova Light" panose="020B0304020202020204" pitchFamily="34" charset="0"/>
      <p:regular r:id="rId110"/>
      <p:italic r:id="rId111"/>
    </p:embeddedFont>
    <p:embeddedFont>
      <p:font typeface="Britannic Bold" panose="020B0903060703020204" pitchFamily="34" charset="0"/>
      <p:regular r:id="rId112"/>
    </p:embeddedFont>
    <p:embeddedFont>
      <p:font typeface="Calibri" panose="020F0502020204030204" pitchFamily="34" charset="0"/>
      <p:regular r:id="rId113"/>
      <p:bold r:id="rId114"/>
      <p:italic r:id="rId115"/>
      <p:boldItalic r:id="rId116"/>
    </p:embeddedFont>
    <p:embeddedFont>
      <p:font typeface="Calibri Light" panose="020F0302020204030204" pitchFamily="34" charset="0"/>
      <p:regular r:id="rId117"/>
      <p:italic r:id="rId118"/>
    </p:embeddedFont>
    <p:embeddedFont>
      <p:font typeface="FuturaLightCTT" panose="020B0604020202020204" charset="0"/>
      <p:regular r:id="rId119"/>
    </p:embeddedFont>
    <p:embeddedFont>
      <p:font typeface="Lato Hairline" panose="020B0604020202020204" charset="0"/>
      <p:regular r:id="rId120"/>
    </p:embeddedFont>
    <p:embeddedFont>
      <p:font typeface="Lato Thin" panose="020F0502020204030203" pitchFamily="34" charset="0"/>
      <p:regular r:id="rId121"/>
      <p:italic r:id="rId122"/>
    </p:embeddedFont>
    <p:embeddedFont>
      <p:font typeface="Mont ExtraLight DEMO" panose="020B0604020202020204" charset="0"/>
      <p:regular r:id="rId123"/>
    </p:embeddedFont>
    <p:embeddedFont>
      <p:font typeface="Raleway" pitchFamily="2" charset="-52"/>
      <p:regular r:id="rId124"/>
      <p:bold r:id="rId125"/>
      <p:italic r:id="rId126"/>
      <p:boldItalic r:id="rId12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19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font" Target="fonts/font8.fntdata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font" Target="fonts/font3.fntdata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font" Target="fonts/font14.fntdata"/><Relationship Id="rId128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font" Target="fonts/font4.fntdata"/><Relationship Id="rId118" Type="http://schemas.openxmlformats.org/officeDocument/2006/relationships/font" Target="fonts/font9.fntdata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font" Target="fonts/font15.fntdata"/><Relationship Id="rId129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font" Target="fonts/font5.fntdata"/><Relationship Id="rId119" Type="http://schemas.openxmlformats.org/officeDocument/2006/relationships/font" Target="fonts/font10.fntdata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notesMaster" Target="notesMasters/notesMaster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font" Target="fonts/font11.fntdata"/><Relationship Id="rId125" Type="http://schemas.openxmlformats.org/officeDocument/2006/relationships/font" Target="fonts/font16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font" Target="fonts/font1.fntdata"/><Relationship Id="rId115" Type="http://schemas.openxmlformats.org/officeDocument/2006/relationships/font" Target="fonts/font6.fntdata"/><Relationship Id="rId131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font" Target="fonts/font17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font" Target="fonts/font12.fntdata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font" Target="fonts/font7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font" Target="fonts/font2.fntdata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font" Target="fonts/font18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E645C-EB35-48E7-9F0F-CF80918D6736}" type="datetimeFigureOut">
              <a:rPr lang="ru-RU" smtClean="0"/>
              <a:t>29.03.2024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87F1C-7E91-4CB0-A11A-7F5B35D08E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221580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18D3AE-280D-4485-A327-C8BC4ADE64F7}" type="slidenum">
              <a:rPr lang="ru-RU" smtClean="0"/>
              <a:t>83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84394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18D3AE-280D-4485-A327-C8BC4ADE64F7}" type="slidenum">
              <a:rPr lang="ru-RU" smtClean="0"/>
              <a:t>87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650664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18D3AE-280D-4485-A327-C8BC4ADE64F7}" type="slidenum">
              <a:rPr lang="ru-RU" smtClean="0"/>
              <a:t>94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83826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18D3AE-280D-4485-A327-C8BC4ADE64F7}" type="slidenum">
              <a:rPr lang="ru-RU" smtClean="0"/>
              <a:t>106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94365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159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396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279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39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1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90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018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75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351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714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174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93154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4.png"/><Relationship Id="rId10" Type="http://schemas.openxmlformats.org/officeDocument/2006/relationships/image" Target="../media/image14.png"/><Relationship Id="rId4" Type="http://schemas.openxmlformats.org/officeDocument/2006/relationships/image" Target="../media/image5.png"/><Relationship Id="rId9" Type="http://schemas.openxmlformats.org/officeDocument/2006/relationships/image" Target="../media/image13.png"/><Relationship Id="rId14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hyperlink" Target="https://drive.google.com/file/d/1AYbBocS6ZcCpIvi40TmJha-zQshQcE9E/view?usp=sharing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5.png"/><Relationship Id="rId5" Type="http://schemas.openxmlformats.org/officeDocument/2006/relationships/image" Target="../media/image24.png"/><Relationship Id="rId10" Type="http://schemas.openxmlformats.org/officeDocument/2006/relationships/image" Target="../media/image4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5.png"/><Relationship Id="rId3" Type="http://schemas.openxmlformats.org/officeDocument/2006/relationships/image" Target="../media/image29.png"/><Relationship Id="rId7" Type="http://schemas.microsoft.com/office/2007/relationships/hdphoto" Target="../media/hdphoto1.wdp"/><Relationship Id="rId12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6.png"/><Relationship Id="rId5" Type="http://schemas.openxmlformats.org/officeDocument/2006/relationships/image" Target="../media/image31.png"/><Relationship Id="rId10" Type="http://schemas.openxmlformats.org/officeDocument/2006/relationships/image" Target="../media/image35.png"/><Relationship Id="rId4" Type="http://schemas.openxmlformats.org/officeDocument/2006/relationships/image" Target="../media/image30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.png"/><Relationship Id="rId4" Type="http://schemas.openxmlformats.org/officeDocument/2006/relationships/image" Target="../media/image38.png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18" Type="http://schemas.openxmlformats.org/officeDocument/2006/relationships/image" Target="../media/image4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17" Type="http://schemas.openxmlformats.org/officeDocument/2006/relationships/image" Target="../media/image57.png"/><Relationship Id="rId2" Type="http://schemas.openxmlformats.org/officeDocument/2006/relationships/image" Target="../media/image1.png"/><Relationship Id="rId16" Type="http://schemas.openxmlformats.org/officeDocument/2006/relationships/image" Target="../media/image5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png"/><Relationship Id="rId19" Type="http://schemas.openxmlformats.org/officeDocument/2006/relationships/image" Target="../media/image5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59.jpeg"/><Relationship Id="rId7" Type="http://schemas.openxmlformats.org/officeDocument/2006/relationships/image" Target="../media/image6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10" Type="http://schemas.openxmlformats.org/officeDocument/2006/relationships/image" Target="../media/image4.png"/><Relationship Id="rId4" Type="http://schemas.openxmlformats.org/officeDocument/2006/relationships/image" Target="../media/image60.jpeg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jpeg"/><Relationship Id="rId4" Type="http://schemas.openxmlformats.org/officeDocument/2006/relationships/image" Target="../media/image6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7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5.png"/><Relationship Id="rId11" Type="http://schemas.openxmlformats.org/officeDocument/2006/relationships/image" Target="../media/image72.png"/><Relationship Id="rId5" Type="http://schemas.openxmlformats.org/officeDocument/2006/relationships/image" Target="../media/image74.jpeg"/><Relationship Id="rId10" Type="http://schemas.openxmlformats.org/officeDocument/2006/relationships/image" Target="../media/image78.png"/><Relationship Id="rId4" Type="http://schemas.openxmlformats.org/officeDocument/2006/relationships/image" Target="../media/image73.png"/><Relationship Id="rId9" Type="http://schemas.openxmlformats.org/officeDocument/2006/relationships/image" Target="../media/image7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2.png"/><Relationship Id="rId4" Type="http://schemas.openxmlformats.org/officeDocument/2006/relationships/image" Target="../media/image8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.png"/><Relationship Id="rId7" Type="http://schemas.openxmlformats.org/officeDocument/2006/relationships/image" Target="../media/image8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10" Type="http://schemas.openxmlformats.org/officeDocument/2006/relationships/image" Target="../media/image72.png"/><Relationship Id="rId4" Type="http://schemas.openxmlformats.org/officeDocument/2006/relationships/image" Target="../media/image83.png"/><Relationship Id="rId9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png"/><Relationship Id="rId4" Type="http://schemas.openxmlformats.org/officeDocument/2006/relationships/image" Target="../media/image8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png"/><Relationship Id="rId4" Type="http://schemas.openxmlformats.org/officeDocument/2006/relationships/image" Target="../media/image8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png"/><Relationship Id="rId7" Type="http://schemas.openxmlformats.org/officeDocument/2006/relationships/image" Target="../media/image92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1.png"/><Relationship Id="rId5" Type="http://schemas.microsoft.com/office/2007/relationships/hdphoto" Target="../media/hdphoto3.wdp"/><Relationship Id="rId10" Type="http://schemas.microsoft.com/office/2007/relationships/hdphoto" Target="../media/hdphoto5.wdp"/><Relationship Id="rId4" Type="http://schemas.openxmlformats.org/officeDocument/2006/relationships/image" Target="../media/image90.png"/><Relationship Id="rId9" Type="http://schemas.openxmlformats.org/officeDocument/2006/relationships/image" Target="../media/image9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microsoft.com/office/2007/relationships/hdphoto" Target="../media/hdphoto6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0.pn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101.png"/><Relationship Id="rId7" Type="http://schemas.microsoft.com/office/2007/relationships/hdphoto" Target="../media/hdphoto7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png"/><Relationship Id="rId5" Type="http://schemas.openxmlformats.org/officeDocument/2006/relationships/image" Target="../media/image4.png"/><Relationship Id="rId4" Type="http://schemas.openxmlformats.org/officeDocument/2006/relationships/image" Target="../media/image10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0.png"/><Relationship Id="rId4" Type="http://schemas.openxmlformats.org/officeDocument/2006/relationships/image" Target="../media/image10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4.emf"/><Relationship Id="rId5" Type="http://schemas.openxmlformats.org/officeDocument/2006/relationships/image" Target="../media/image113.emf"/><Relationship Id="rId4" Type="http://schemas.openxmlformats.org/officeDocument/2006/relationships/image" Target="../media/image112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9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7.png"/><Relationship Id="rId5" Type="http://schemas.microsoft.com/office/2007/relationships/hdphoto" Target="../media/hdphoto8.wdp"/><Relationship Id="rId4" Type="http://schemas.openxmlformats.org/officeDocument/2006/relationships/image" Target="../media/image11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11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9.png"/><Relationship Id="rId5" Type="http://schemas.microsoft.com/office/2007/relationships/hdphoto" Target="../media/hdphoto10.wdp"/><Relationship Id="rId4" Type="http://schemas.openxmlformats.org/officeDocument/2006/relationships/image" Target="../media/image11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png"/><Relationship Id="rId4" Type="http://schemas.openxmlformats.org/officeDocument/2006/relationships/image" Target="../media/image12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2.wdp"/><Relationship Id="rId4" Type="http://schemas.openxmlformats.org/officeDocument/2006/relationships/image" Target="../media/image12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emf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3.png"/><Relationship Id="rId5" Type="http://schemas.openxmlformats.org/officeDocument/2006/relationships/image" Target="../media/image132.png"/><Relationship Id="rId4" Type="http://schemas.openxmlformats.org/officeDocument/2006/relationships/image" Target="../media/image13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3.wdp"/><Relationship Id="rId4" Type="http://schemas.openxmlformats.org/officeDocument/2006/relationships/image" Target="../media/image139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3" Type="http://schemas.openxmlformats.org/officeDocument/2006/relationships/image" Target="../media/image4.png"/><Relationship Id="rId7" Type="http://schemas.microsoft.com/office/2007/relationships/hdphoto" Target="../media/hdphoto15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1.png"/><Relationship Id="rId5" Type="http://schemas.microsoft.com/office/2007/relationships/hdphoto" Target="../media/hdphoto14.wdp"/><Relationship Id="rId4" Type="http://schemas.openxmlformats.org/officeDocument/2006/relationships/image" Target="../media/image140.png"/><Relationship Id="rId9" Type="http://schemas.microsoft.com/office/2007/relationships/hdphoto" Target="../media/hdphoto16.wdp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3" Type="http://schemas.openxmlformats.org/officeDocument/2006/relationships/image" Target="../media/image4.png"/><Relationship Id="rId7" Type="http://schemas.microsoft.com/office/2007/relationships/hdphoto" Target="../media/hdphoto18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4.png"/><Relationship Id="rId5" Type="http://schemas.microsoft.com/office/2007/relationships/hdphoto" Target="../media/hdphoto17.wdp"/><Relationship Id="rId4" Type="http://schemas.openxmlformats.org/officeDocument/2006/relationships/image" Target="../media/image143.png"/><Relationship Id="rId9" Type="http://schemas.microsoft.com/office/2007/relationships/hdphoto" Target="../media/hdphoto19.wdp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5" Type="http://schemas.openxmlformats.org/officeDocument/2006/relationships/image" Target="../media/image147.png"/><Relationship Id="rId4" Type="http://schemas.openxmlformats.org/officeDocument/2006/relationships/image" Target="../media/image146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8.png"/><Relationship Id="rId5" Type="http://schemas.openxmlformats.org/officeDocument/2006/relationships/image" Target="../media/image81.png"/><Relationship Id="rId4" Type="http://schemas.openxmlformats.org/officeDocument/2006/relationships/image" Target="../media/image147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0.png"/><Relationship Id="rId5" Type="http://schemas.openxmlformats.org/officeDocument/2006/relationships/image" Target="../media/image147.png"/><Relationship Id="rId4" Type="http://schemas.openxmlformats.org/officeDocument/2006/relationships/image" Target="../media/image14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7.png"/><Relationship Id="rId3" Type="http://schemas.openxmlformats.org/officeDocument/2006/relationships/image" Target="../media/image4.png"/><Relationship Id="rId7" Type="http://schemas.openxmlformats.org/officeDocument/2006/relationships/image" Target="../media/image15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5.jpeg"/><Relationship Id="rId5" Type="http://schemas.microsoft.com/office/2007/relationships/hdphoto" Target="../media/hdphoto20.wdp"/><Relationship Id="rId4" Type="http://schemas.openxmlformats.org/officeDocument/2006/relationships/image" Target="../media/image154.png"/><Relationship Id="rId9" Type="http://schemas.openxmlformats.org/officeDocument/2006/relationships/image" Target="../media/image158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png"/><Relationship Id="rId3" Type="http://schemas.openxmlformats.org/officeDocument/2006/relationships/image" Target="../media/image4.png"/><Relationship Id="rId7" Type="http://schemas.openxmlformats.org/officeDocument/2006/relationships/image" Target="../media/image15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6.png"/><Relationship Id="rId5" Type="http://schemas.openxmlformats.org/officeDocument/2006/relationships/image" Target="../media/image155.jpeg"/><Relationship Id="rId4" Type="http://schemas.openxmlformats.org/officeDocument/2006/relationships/image" Target="../media/image159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png"/><Relationship Id="rId4" Type="http://schemas.openxmlformats.org/officeDocument/2006/relationships/image" Target="../media/image161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2.png"/><Relationship Id="rId4" Type="http://schemas.openxmlformats.org/officeDocument/2006/relationships/image" Target="../media/image81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4.png"/><Relationship Id="rId3" Type="http://schemas.openxmlformats.org/officeDocument/2006/relationships/image" Target="../media/image4.png"/><Relationship Id="rId7" Type="http://schemas.openxmlformats.org/officeDocument/2006/relationships/image" Target="../media/image15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5.jpeg"/><Relationship Id="rId5" Type="http://schemas.openxmlformats.org/officeDocument/2006/relationships/image" Target="../media/image163.png"/><Relationship Id="rId10" Type="http://schemas.openxmlformats.org/officeDocument/2006/relationships/image" Target="../media/image158.png"/><Relationship Id="rId4" Type="http://schemas.openxmlformats.org/officeDocument/2006/relationships/image" Target="../media/image81.png"/><Relationship Id="rId9" Type="http://schemas.openxmlformats.org/officeDocument/2006/relationships/image" Target="../media/image157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0.png"/><Relationship Id="rId3" Type="http://schemas.openxmlformats.org/officeDocument/2006/relationships/image" Target="../media/image165.jpeg"/><Relationship Id="rId7" Type="http://schemas.openxmlformats.org/officeDocument/2006/relationships/image" Target="../media/image16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8.png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5.png"/><Relationship Id="rId3" Type="http://schemas.openxmlformats.org/officeDocument/2006/relationships/image" Target="../media/image66.png"/><Relationship Id="rId7" Type="http://schemas.openxmlformats.org/officeDocument/2006/relationships/image" Target="../media/image17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3.jpeg"/><Relationship Id="rId5" Type="http://schemas.openxmlformats.org/officeDocument/2006/relationships/image" Target="../media/image172.jpeg"/><Relationship Id="rId4" Type="http://schemas.openxmlformats.org/officeDocument/2006/relationships/image" Target="../media/image171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18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0.png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3.png"/><Relationship Id="rId4" Type="http://schemas.openxmlformats.org/officeDocument/2006/relationships/image" Target="../media/image182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5.png"/><Relationship Id="rId4" Type="http://schemas.openxmlformats.org/officeDocument/2006/relationships/image" Target="../media/image184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5" Type="http://schemas.microsoft.com/office/2007/relationships/hdphoto" Target="../media/hdphoto21.wdp"/><Relationship Id="rId4" Type="http://schemas.openxmlformats.org/officeDocument/2006/relationships/image" Target="../media/image187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3" Type="http://schemas.openxmlformats.org/officeDocument/2006/relationships/image" Target="../media/image188.png"/><Relationship Id="rId7" Type="http://schemas.openxmlformats.org/officeDocument/2006/relationships/image" Target="../media/image19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1.png"/><Relationship Id="rId5" Type="http://schemas.openxmlformats.org/officeDocument/2006/relationships/image" Target="../media/image190.png"/><Relationship Id="rId4" Type="http://schemas.openxmlformats.org/officeDocument/2006/relationships/image" Target="../media/image189.png"/><Relationship Id="rId9" Type="http://schemas.openxmlformats.org/officeDocument/2006/relationships/image" Target="../media/image19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6.png"/><Relationship Id="rId4" Type="http://schemas.openxmlformats.org/officeDocument/2006/relationships/image" Target="../media/image195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7" Type="http://schemas.openxmlformats.org/officeDocument/2006/relationships/image" Target="../media/image66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200.png"/><Relationship Id="rId4" Type="http://schemas.openxmlformats.org/officeDocument/2006/relationships/image" Target="../media/image199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7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4.png"/><Relationship Id="rId5" Type="http://schemas.openxmlformats.org/officeDocument/2006/relationships/image" Target="../media/image203.png"/><Relationship Id="rId4" Type="http://schemas.openxmlformats.org/officeDocument/2006/relationships/image" Target="../media/image202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7" Type="http://schemas.openxmlformats.org/officeDocument/2006/relationships/image" Target="../media/image66.png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208.png"/><Relationship Id="rId4" Type="http://schemas.openxmlformats.org/officeDocument/2006/relationships/image" Target="../media/image207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9.png"/><Relationship Id="rId4" Type="http://schemas.openxmlformats.org/officeDocument/2006/relationships/image" Target="../media/image81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1.png"/><Relationship Id="rId4" Type="http://schemas.openxmlformats.org/officeDocument/2006/relationships/image" Target="../media/image4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66.png"/><Relationship Id="rId4" Type="http://schemas.openxmlformats.org/officeDocument/2006/relationships/image" Target="../media/image21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8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6.png"/><Relationship Id="rId5" Type="http://schemas.microsoft.com/office/2007/relationships/hdphoto" Target="../media/hdphoto22.wdp"/><Relationship Id="rId4" Type="http://schemas.openxmlformats.org/officeDocument/2006/relationships/image" Target="../media/image215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66.png"/><Relationship Id="rId4" Type="http://schemas.openxmlformats.org/officeDocument/2006/relationships/image" Target="../media/image219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4.png"/><Relationship Id="rId4" Type="http://schemas.openxmlformats.org/officeDocument/2006/relationships/image" Target="../media/image158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7" Type="http://schemas.openxmlformats.org/officeDocument/2006/relationships/image" Target="../media/image66.pn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225.png"/><Relationship Id="rId4" Type="http://schemas.openxmlformats.org/officeDocument/2006/relationships/image" Target="../media/image224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29.png"/><Relationship Id="rId4" Type="http://schemas.openxmlformats.org/officeDocument/2006/relationships/image" Target="../media/image228.jp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36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39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png"/><Relationship Id="rId2" Type="http://schemas.openxmlformats.org/officeDocument/2006/relationships/image" Target="../media/image2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image" Target="../media/image242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45.png"/><Relationship Id="rId4" Type="http://schemas.openxmlformats.org/officeDocument/2006/relationships/image" Target="../media/image244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7" Type="http://schemas.openxmlformats.org/officeDocument/2006/relationships/image" Target="../media/image15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100.png"/><Relationship Id="rId4" Type="http://schemas.openxmlformats.org/officeDocument/2006/relationships/image" Target="../media/image155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50.png"/><Relationship Id="rId4" Type="http://schemas.openxmlformats.org/officeDocument/2006/relationships/image" Target="../media/image158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53.png"/><Relationship Id="rId4" Type="http://schemas.openxmlformats.org/officeDocument/2006/relationships/image" Target="../media/image252.pn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66.png"/><Relationship Id="rId7" Type="http://schemas.openxmlformats.org/officeDocument/2006/relationships/image" Target="../media/image258.png"/><Relationship Id="rId2" Type="http://schemas.openxmlformats.org/officeDocument/2006/relationships/image" Target="../media/image2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7.png"/><Relationship Id="rId5" Type="http://schemas.openxmlformats.org/officeDocument/2006/relationships/image" Target="../media/image256.png"/><Relationship Id="rId4" Type="http://schemas.openxmlformats.org/officeDocument/2006/relationships/image" Target="../media/image255.png"/><Relationship Id="rId9" Type="http://schemas.openxmlformats.org/officeDocument/2006/relationships/image" Target="../media/image4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66.png"/><Relationship Id="rId7" Type="http://schemas.openxmlformats.org/officeDocument/2006/relationships/image" Target="../media/image258.png"/><Relationship Id="rId2" Type="http://schemas.openxmlformats.org/officeDocument/2006/relationships/image" Target="../media/image2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7.png"/><Relationship Id="rId5" Type="http://schemas.openxmlformats.org/officeDocument/2006/relationships/image" Target="../media/image256.png"/><Relationship Id="rId4" Type="http://schemas.openxmlformats.org/officeDocument/2006/relationships/image" Target="../media/image255.png"/><Relationship Id="rId9" Type="http://schemas.openxmlformats.org/officeDocument/2006/relationships/image" Target="../media/image4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image" Target="../media/image2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4.png"/><Relationship Id="rId4" Type="http://schemas.openxmlformats.org/officeDocument/2006/relationships/image" Target="../media/image261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15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5" Type="http://schemas.openxmlformats.org/officeDocument/2006/relationships/image" Target="../media/image155.jpeg"/><Relationship Id="rId4" Type="http://schemas.openxmlformats.org/officeDocument/2006/relationships/image" Target="../media/image262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png"/><Relationship Id="rId7" Type="http://schemas.openxmlformats.org/officeDocument/2006/relationships/image" Target="../media/image26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6.png"/><Relationship Id="rId5" Type="http://schemas.openxmlformats.org/officeDocument/2006/relationships/image" Target="../media/image265.png"/><Relationship Id="rId4" Type="http://schemas.openxmlformats.org/officeDocument/2006/relationships/image" Target="../media/image264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8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1.png"/><Relationship Id="rId4" Type="http://schemas.openxmlformats.org/officeDocument/2006/relationships/image" Target="../media/image270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4.png"/><Relationship Id="rId4" Type="http://schemas.openxmlformats.org/officeDocument/2006/relationships/image" Target="../media/image273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7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4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8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0EFEC27-DE44-4C01-B08B-917A395FB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92" y="466900"/>
            <a:ext cx="12192000" cy="702147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AD23739-0FFA-4271-96CA-2437B4A79D6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433330"/>
            <a:ext cx="12192000" cy="313360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01EA2AF-DCF2-43BA-9E78-09C26F64EE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048542" y="4157722"/>
            <a:ext cx="5531061" cy="2743406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68ED529-A891-442A-9ADB-D68385DD023F}"/>
              </a:ext>
            </a:extLst>
          </p:cNvPr>
          <p:cNvSpPr txBox="1"/>
          <p:nvPr/>
        </p:nvSpPr>
        <p:spPr>
          <a:xfrm>
            <a:off x="1763335" y="4006112"/>
            <a:ext cx="31630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HIGHLIGHTS</a:t>
            </a:r>
            <a:endParaRPr lang="ru-RU" sz="4000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B6790EF-35A0-463D-B673-49D9681BE8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649" y="3319672"/>
            <a:ext cx="4824000" cy="65796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04F214CF-B8D5-4A41-BB4D-050C420540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211" y="4147783"/>
            <a:ext cx="1224000" cy="41216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F37D7AA-3F78-43E4-9071-B5957711AA18}"/>
              </a:ext>
            </a:extLst>
          </p:cNvPr>
          <p:cNvSpPr txBox="1"/>
          <p:nvPr/>
        </p:nvSpPr>
        <p:spPr>
          <a:xfrm>
            <a:off x="7313021" y="3301882"/>
            <a:ext cx="2821606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00" b="1" dirty="0">
                <a:solidFill>
                  <a:srgbClr val="FF0000"/>
                </a:solidFill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ICONIC</a:t>
            </a:r>
          </a:p>
          <a:p>
            <a:r>
              <a:rPr lang="en-US" sz="5000" b="1" dirty="0">
                <a:solidFill>
                  <a:srgbClr val="FF0000"/>
                </a:solidFill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GERMAN</a:t>
            </a:r>
          </a:p>
          <a:p>
            <a:r>
              <a:rPr lang="en-US" sz="5000" b="1" dirty="0">
                <a:solidFill>
                  <a:srgbClr val="FF0000"/>
                </a:solidFill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BRAND</a:t>
            </a:r>
            <a:endParaRPr lang="ru-RU" sz="5000" b="1" dirty="0">
              <a:solidFill>
                <a:srgbClr val="FF0000"/>
              </a:solidFill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2082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147C7D4-3E28-4A2F-B74C-E143F7D26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2C7D117-3B63-4E75-A63D-D3197C6A5CF9}"/>
              </a:ext>
            </a:extLst>
          </p:cNvPr>
          <p:cNvSpPr txBox="1"/>
          <p:nvPr/>
        </p:nvSpPr>
        <p:spPr>
          <a:xfrm>
            <a:off x="196406" y="474345"/>
            <a:ext cx="7016299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40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Б</a:t>
            </a:r>
            <a:r>
              <a:rPr lang="ru-RU" sz="4000" b="1" i="0" dirty="0">
                <a:effectLst/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ытовая техника, доступная каждому, во все времена…</a:t>
            </a:r>
            <a:endParaRPr lang="en-US" sz="4000" b="1" i="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endParaRPr lang="ru-RU" sz="2000" b="1" i="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endParaRPr lang="ru-RU" sz="2000" b="1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endParaRPr lang="en-US" sz="2000" b="1" i="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r>
              <a:rPr lang="en-US" sz="2400" dirty="0">
                <a:effectLst/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SCHAUB LORENZ </a:t>
            </a:r>
            <a:r>
              <a:rPr lang="ru-RU" sz="2400" dirty="0">
                <a:effectLst/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это образцовый немецкий бренд с</a:t>
            </a:r>
            <a:r>
              <a:rPr lang="en-US" sz="2400" dirty="0">
                <a:effectLst/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1880</a:t>
            </a:r>
            <a:r>
              <a:rPr lang="ru-RU" sz="2400" dirty="0">
                <a:effectLst/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года</a:t>
            </a:r>
            <a:r>
              <a:rPr lang="en-US" sz="2400" dirty="0">
                <a:effectLst/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. </a:t>
            </a:r>
          </a:p>
          <a:p>
            <a:endParaRPr lang="ru-RU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D97124E8-A6AE-41FC-AC1F-4B6F56A50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9044" y="2951487"/>
            <a:ext cx="3587409" cy="384433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B523F3B-8884-429B-9846-A8FCC6619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9111" y="474345"/>
            <a:ext cx="5558404" cy="416880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7D3439A-FD98-441C-9AA7-BE2C6BC073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6406" y="2027028"/>
            <a:ext cx="6174577" cy="450229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68EBF35F-0A5B-435A-B60D-39684497DF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406" y="6117827"/>
            <a:ext cx="1224000" cy="41216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18600AC-3EAC-4D80-8BB7-FE129F5903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102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5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101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A751222-D78F-47B0-89B5-A2B49110F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7FC5FAA-72CF-4477-93FD-23BCE4D92B73}"/>
              </a:ext>
            </a:extLst>
          </p:cNvPr>
          <p:cNvSpPr txBox="1"/>
          <p:nvPr/>
        </p:nvSpPr>
        <p:spPr>
          <a:xfrm>
            <a:off x="362555" y="146962"/>
            <a:ext cx="8101221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36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С нами легко</a:t>
            </a:r>
            <a:endParaRPr lang="en-US" sz="3600" b="1" i="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endParaRPr lang="en-US" sz="2000" b="1" i="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endParaRPr lang="en-US" sz="2000" b="1" i="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Сегодня мы создаем дизайнерские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продуктовые линейки с безупречными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формами и красивыми цветовыми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сочетаниями по всему миру.</a:t>
            </a:r>
          </a:p>
          <a:p>
            <a:endParaRPr lang="ru-RU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r>
              <a:rPr lang="ru-RU" sz="2400" dirty="0" err="1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Schaub</a:t>
            </a:r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Lorenz интегрирует в производимую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продукцию инновационные инженерные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разработки и использует современные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комплектующие.</a:t>
            </a:r>
          </a:p>
          <a:p>
            <a:endParaRPr lang="ru-RU" sz="240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r>
              <a:rPr lang="ru-RU" sz="2400" dirty="0" err="1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Schaub</a:t>
            </a:r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Lorenz предоставляет своим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покупателям профессиональное сервисное </a:t>
            </a:r>
          </a:p>
          <a:p>
            <a:r>
              <a:rPr lang="ru-RU" sz="24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и пост сервисное обслуживание.</a:t>
            </a:r>
            <a:endParaRPr lang="ru-RU" sz="2400" dirty="0">
              <a:effectLst/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620B9DF-A815-47B6-86DD-78F10529A8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555" y="725006"/>
            <a:ext cx="6174577" cy="45022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03E14CC-E40D-4D87-A246-75368684DD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406" y="6117827"/>
            <a:ext cx="1224000" cy="412165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A515E352-7241-4C9A-ACF6-156B460497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089" y="836032"/>
            <a:ext cx="5760911" cy="5449376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BA3406E4-B1ED-4A69-936A-48330A114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8532"/>
            <a:ext cx="12192000" cy="6968405"/>
          </a:xfrm>
          <a:prstGeom prst="rect">
            <a:avLst/>
          </a:prstGeom>
        </p:spPr>
      </p:pic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48A42BC4-8173-41B7-9253-69A49CE871E4}"/>
              </a:ext>
            </a:extLst>
          </p:cNvPr>
          <p:cNvSpPr/>
          <p:nvPr/>
        </p:nvSpPr>
        <p:spPr>
          <a:xfrm>
            <a:off x="3664082" y="140190"/>
            <a:ext cx="48638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ru-RU" sz="2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Наш путь длиной в 143 года</a:t>
            </a:r>
          </a:p>
        </p:txBody>
      </p:sp>
      <p:cxnSp>
        <p:nvCxnSpPr>
          <p:cNvPr id="20" name="Прямая соединительная линия 19">
            <a:extLst>
              <a:ext uri="{FF2B5EF4-FFF2-40B4-BE49-F238E27FC236}">
                <a16:creationId xmlns:a16="http://schemas.microsoft.com/office/drawing/2014/main" id="{F35EF1C9-913B-4ECC-8309-A23C01174002}"/>
              </a:ext>
            </a:extLst>
          </p:cNvPr>
          <p:cNvCxnSpPr/>
          <p:nvPr/>
        </p:nvCxnSpPr>
        <p:spPr>
          <a:xfrm>
            <a:off x="396710" y="3333750"/>
            <a:ext cx="975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70FBA2E8-8FC2-407D-83DD-BAE992D55F1F}"/>
              </a:ext>
            </a:extLst>
          </p:cNvPr>
          <p:cNvCxnSpPr/>
          <p:nvPr/>
        </p:nvCxnSpPr>
        <p:spPr>
          <a:xfrm flipV="1">
            <a:off x="396710" y="2340799"/>
            <a:ext cx="0" cy="100800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Прямая соединительная линия 21">
            <a:extLst>
              <a:ext uri="{FF2B5EF4-FFF2-40B4-BE49-F238E27FC236}">
                <a16:creationId xmlns:a16="http://schemas.microsoft.com/office/drawing/2014/main" id="{A8B81946-3EA3-4DA9-8F8B-7B026DEDE93F}"/>
              </a:ext>
            </a:extLst>
          </p:cNvPr>
          <p:cNvCxnSpPr/>
          <p:nvPr/>
        </p:nvCxnSpPr>
        <p:spPr>
          <a:xfrm flipV="1">
            <a:off x="2863686" y="2354261"/>
            <a:ext cx="0" cy="981075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DAD04EF8-F2CF-4495-8040-A50C6C058936}"/>
              </a:ext>
            </a:extLst>
          </p:cNvPr>
          <p:cNvCxnSpPr>
            <a:cxnSpLocks/>
          </p:cNvCxnSpPr>
          <p:nvPr/>
        </p:nvCxnSpPr>
        <p:spPr>
          <a:xfrm>
            <a:off x="1639660" y="3345625"/>
            <a:ext cx="0" cy="100800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Прямая соединительная линия 23">
            <a:extLst>
              <a:ext uri="{FF2B5EF4-FFF2-40B4-BE49-F238E27FC236}">
                <a16:creationId xmlns:a16="http://schemas.microsoft.com/office/drawing/2014/main" id="{E0B8FD98-5358-45B0-8121-96CCD90AFADB}"/>
              </a:ext>
            </a:extLst>
          </p:cNvPr>
          <p:cNvCxnSpPr>
            <a:cxnSpLocks/>
          </p:cNvCxnSpPr>
          <p:nvPr/>
        </p:nvCxnSpPr>
        <p:spPr>
          <a:xfrm>
            <a:off x="4083995" y="3345625"/>
            <a:ext cx="0" cy="100800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E5637957-5103-44BB-98DD-53BF4954E1C2}"/>
              </a:ext>
            </a:extLst>
          </p:cNvPr>
          <p:cNvCxnSpPr/>
          <p:nvPr/>
        </p:nvCxnSpPr>
        <p:spPr>
          <a:xfrm flipV="1">
            <a:off x="5304807" y="2340799"/>
            <a:ext cx="0" cy="981075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55B94E21-1326-4835-B879-CDB180FFCCAE}"/>
              </a:ext>
            </a:extLst>
          </p:cNvPr>
          <p:cNvCxnSpPr>
            <a:cxnSpLocks/>
          </p:cNvCxnSpPr>
          <p:nvPr/>
        </p:nvCxnSpPr>
        <p:spPr>
          <a:xfrm>
            <a:off x="6504581" y="3333750"/>
            <a:ext cx="0" cy="100800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Прямая соединительная линия 26">
            <a:extLst>
              <a:ext uri="{FF2B5EF4-FFF2-40B4-BE49-F238E27FC236}">
                <a16:creationId xmlns:a16="http://schemas.microsoft.com/office/drawing/2014/main" id="{73CE3644-A717-430B-B3E8-8889F66D6160}"/>
              </a:ext>
            </a:extLst>
          </p:cNvPr>
          <p:cNvCxnSpPr/>
          <p:nvPr/>
        </p:nvCxnSpPr>
        <p:spPr>
          <a:xfrm flipV="1">
            <a:off x="7701643" y="2364550"/>
            <a:ext cx="0" cy="981075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Прямая соединительная линия 27">
            <a:extLst>
              <a:ext uri="{FF2B5EF4-FFF2-40B4-BE49-F238E27FC236}">
                <a16:creationId xmlns:a16="http://schemas.microsoft.com/office/drawing/2014/main" id="{558A0A1D-7F4F-40E3-9269-9B273C79D36F}"/>
              </a:ext>
            </a:extLst>
          </p:cNvPr>
          <p:cNvCxnSpPr>
            <a:cxnSpLocks/>
          </p:cNvCxnSpPr>
          <p:nvPr/>
        </p:nvCxnSpPr>
        <p:spPr>
          <a:xfrm>
            <a:off x="8925163" y="3333750"/>
            <a:ext cx="0" cy="100800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8BE62A37-19E1-475D-BF43-7108B0B72378}"/>
              </a:ext>
            </a:extLst>
          </p:cNvPr>
          <p:cNvCxnSpPr/>
          <p:nvPr/>
        </p:nvCxnSpPr>
        <p:spPr>
          <a:xfrm flipV="1">
            <a:off x="10145979" y="2364550"/>
            <a:ext cx="0" cy="981075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33EC0241-AD19-41F0-A6D9-6746E01E1CBF}"/>
              </a:ext>
            </a:extLst>
          </p:cNvPr>
          <p:cNvSpPr txBox="1"/>
          <p:nvPr/>
        </p:nvSpPr>
        <p:spPr>
          <a:xfrm>
            <a:off x="266081" y="1118383"/>
            <a:ext cx="179408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1880</a:t>
            </a:r>
          </a:p>
          <a:p>
            <a:r>
              <a:rPr lang="ru-RU" sz="1200" dirty="0">
                <a:latin typeface="+mj-lt"/>
              </a:rPr>
              <a:t>Основание телеграфной </a:t>
            </a:r>
          </a:p>
          <a:p>
            <a:r>
              <a:rPr lang="ru-RU" sz="1200" dirty="0">
                <a:latin typeface="+mj-lt"/>
              </a:rPr>
              <a:t>компании</a:t>
            </a:r>
            <a:r>
              <a:rPr lang="en-US" sz="1200" dirty="0">
                <a:latin typeface="+mj-lt"/>
              </a:rPr>
              <a:t> Lorenz AG</a:t>
            </a:r>
            <a:endParaRPr lang="ru-RU" sz="1200" dirty="0">
              <a:latin typeface="+mj-lt"/>
            </a:endParaRPr>
          </a:p>
        </p:txBody>
      </p:sp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3823988D-7E8C-408B-80ED-E3BDFA92D3D9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581" y="1828628"/>
            <a:ext cx="1217066" cy="1452428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C499CCD1-7392-4696-A2DA-2FDE79120F16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412590">
            <a:off x="3173371" y="2147544"/>
            <a:ext cx="1366804" cy="112168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E3B78FF-1525-4B19-A718-93E1D0FBC287}"/>
              </a:ext>
            </a:extLst>
          </p:cNvPr>
          <p:cNvSpPr txBox="1"/>
          <p:nvPr/>
        </p:nvSpPr>
        <p:spPr>
          <a:xfrm>
            <a:off x="1040634" y="4554966"/>
            <a:ext cx="23725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1923</a:t>
            </a:r>
          </a:p>
          <a:p>
            <a:r>
              <a:rPr lang="ru-RU" sz="1200" dirty="0" err="1"/>
              <a:t>Schaub</a:t>
            </a:r>
            <a:r>
              <a:rPr lang="ru-RU" sz="1200" dirty="0"/>
              <a:t> </a:t>
            </a:r>
            <a:r>
              <a:rPr lang="ru-RU" sz="1200" dirty="0" err="1"/>
              <a:t>Lorenz</a:t>
            </a:r>
            <a:r>
              <a:rPr lang="ru-RU" sz="1200" dirty="0"/>
              <a:t> International GmbH </a:t>
            </a:r>
          </a:p>
          <a:p>
            <a:r>
              <a:rPr lang="ru-RU" sz="1200" dirty="0">
                <a:latin typeface="+mj-lt"/>
              </a:rPr>
              <a:t>представил первый домашний </a:t>
            </a:r>
          </a:p>
          <a:p>
            <a:r>
              <a:rPr lang="ru-RU" sz="1200" dirty="0">
                <a:latin typeface="+mj-lt"/>
              </a:rPr>
              <a:t>приемник </a:t>
            </a:r>
            <a:r>
              <a:rPr lang="ru-RU" sz="1200" dirty="0" err="1">
                <a:latin typeface="+mj-lt"/>
              </a:rPr>
              <a:t>Liebhaber-Empfänger</a:t>
            </a:r>
            <a:r>
              <a:rPr lang="ru-RU" sz="1200" dirty="0">
                <a:latin typeface="+mj-lt"/>
              </a:rPr>
              <a:t>.</a:t>
            </a:r>
          </a:p>
        </p:txBody>
      </p:sp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372406A2-61B1-4279-BB5E-80D4B7BDEB16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7646" y="3429416"/>
            <a:ext cx="1426813" cy="1125550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475F90C0-7CC3-4700-9C2B-7A33E0E889EB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3716" y="4458760"/>
            <a:ext cx="1773400" cy="367713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F8E9FC88-EAD7-43A1-B3C5-F1384B084FF9}"/>
              </a:ext>
            </a:extLst>
          </p:cNvPr>
          <p:cNvSpPr txBox="1"/>
          <p:nvPr/>
        </p:nvSpPr>
        <p:spPr>
          <a:xfrm>
            <a:off x="2372072" y="1125450"/>
            <a:ext cx="27338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1940</a:t>
            </a:r>
          </a:p>
          <a:p>
            <a:r>
              <a:rPr lang="ru-RU" sz="1200" dirty="0">
                <a:latin typeface="+mj-lt"/>
              </a:rPr>
              <a:t>Покупка компании по производству </a:t>
            </a:r>
          </a:p>
          <a:p>
            <a:r>
              <a:rPr lang="ru-RU" sz="1200" dirty="0">
                <a:latin typeface="+mj-lt"/>
              </a:rPr>
              <a:t>радиоприемников  </a:t>
            </a:r>
            <a:r>
              <a:rPr lang="en-US" sz="1200" dirty="0">
                <a:latin typeface="+mj-lt"/>
              </a:rPr>
              <a:t>Schaub</a:t>
            </a:r>
            <a:r>
              <a:rPr lang="ru-RU" sz="1200" dirty="0">
                <a:latin typeface="+mj-lt"/>
              </a:rPr>
              <a:t> </a:t>
            </a:r>
            <a:r>
              <a:rPr lang="ru-RU" sz="1200" dirty="0" err="1">
                <a:latin typeface="+mj-lt"/>
              </a:rPr>
              <a:t>Apparatebau</a:t>
            </a:r>
            <a:endParaRPr lang="ru-RU" sz="1200" dirty="0">
              <a:latin typeface="+mj-lt"/>
            </a:endParaRPr>
          </a:p>
          <a:p>
            <a:r>
              <a:rPr lang="ru-RU" sz="1200" dirty="0">
                <a:latin typeface="+mj-lt"/>
              </a:rPr>
              <a:t> GmbH и слияние с американской </a:t>
            </a:r>
            <a:r>
              <a:rPr lang="en-US" sz="1200" dirty="0">
                <a:latin typeface="+mj-lt"/>
              </a:rPr>
              <a:t>ITT</a:t>
            </a:r>
            <a:endParaRPr lang="ru-RU" sz="1200" dirty="0">
              <a:latin typeface="+mj-lt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01B731A-8E81-449A-8B96-FFDD9561929C}"/>
              </a:ext>
            </a:extLst>
          </p:cNvPr>
          <p:cNvSpPr txBox="1"/>
          <p:nvPr/>
        </p:nvSpPr>
        <p:spPr>
          <a:xfrm>
            <a:off x="3711660" y="4544411"/>
            <a:ext cx="26193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1958</a:t>
            </a:r>
          </a:p>
          <a:p>
            <a:r>
              <a:rPr lang="ru-RU" sz="1200" dirty="0">
                <a:latin typeface="+mj-lt"/>
              </a:rPr>
              <a:t>основание Standard </a:t>
            </a:r>
            <a:r>
              <a:rPr lang="ru-RU" sz="1200" dirty="0" err="1">
                <a:latin typeface="+mj-lt"/>
              </a:rPr>
              <a:t>Elektrik</a:t>
            </a:r>
            <a:r>
              <a:rPr lang="ru-RU" sz="1200" dirty="0">
                <a:latin typeface="+mj-lt"/>
              </a:rPr>
              <a:t> Lorenz AG</a:t>
            </a:r>
          </a:p>
          <a:p>
            <a:r>
              <a:rPr lang="ru-RU" sz="1200" dirty="0">
                <a:latin typeface="+mj-lt"/>
              </a:rPr>
              <a:t>(SEL) – успешного производителя </a:t>
            </a:r>
          </a:p>
          <a:p>
            <a:r>
              <a:rPr lang="ru-RU" sz="1200" dirty="0">
                <a:latin typeface="+mj-lt"/>
              </a:rPr>
              <a:t>электротехники</a:t>
            </a:r>
          </a:p>
        </p:txBody>
      </p: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F224A7C5-9612-45D8-88A6-C015F89A0959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9352" y="3429118"/>
            <a:ext cx="1752517" cy="1063737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A951045E-C8CE-4E48-B62D-F10AF28628EF}"/>
              </a:ext>
            </a:extLst>
          </p:cNvPr>
          <p:cNvSpPr txBox="1"/>
          <p:nvPr/>
        </p:nvSpPr>
        <p:spPr>
          <a:xfrm>
            <a:off x="5129718" y="1111737"/>
            <a:ext cx="224465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1986-1988</a:t>
            </a:r>
          </a:p>
          <a:p>
            <a:r>
              <a:rPr lang="ru-RU" sz="1200" dirty="0">
                <a:latin typeface="+mj-lt"/>
              </a:rPr>
              <a:t>слияние с </a:t>
            </a:r>
            <a:r>
              <a:rPr lang="en-US" sz="1200" dirty="0">
                <a:latin typeface="+mj-lt"/>
              </a:rPr>
              <a:t>Compagnie Générale </a:t>
            </a:r>
            <a:endParaRPr lang="ru-RU" sz="1200" dirty="0">
              <a:latin typeface="+mj-lt"/>
            </a:endParaRPr>
          </a:p>
          <a:p>
            <a:r>
              <a:rPr lang="en-US" sz="1200" dirty="0" err="1">
                <a:latin typeface="+mj-lt"/>
              </a:rPr>
              <a:t>d'Electricité</a:t>
            </a:r>
            <a:r>
              <a:rPr lang="en-US" sz="1200" dirty="0">
                <a:latin typeface="+mj-lt"/>
              </a:rPr>
              <a:t> </a:t>
            </a:r>
            <a:r>
              <a:rPr lang="ru-RU" sz="1200" dirty="0">
                <a:latin typeface="+mj-lt"/>
              </a:rPr>
              <a:t>и поглощение </a:t>
            </a:r>
            <a:r>
              <a:rPr lang="en-US" sz="1200" dirty="0">
                <a:latin typeface="+mj-lt"/>
              </a:rPr>
              <a:t>Nokia</a:t>
            </a:r>
            <a:endParaRPr lang="ru-RU" sz="1200" dirty="0">
              <a:latin typeface="+mj-lt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3CD1AB9-075A-4FE2-BBAB-D191A13B15C4}"/>
              </a:ext>
            </a:extLst>
          </p:cNvPr>
          <p:cNvSpPr txBox="1"/>
          <p:nvPr/>
        </p:nvSpPr>
        <p:spPr>
          <a:xfrm>
            <a:off x="6329255" y="4527036"/>
            <a:ext cx="232390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19</a:t>
            </a:r>
            <a:r>
              <a:rPr lang="ru-RU" b="1" dirty="0">
                <a:latin typeface="+mj-lt"/>
              </a:rPr>
              <a:t>99</a:t>
            </a:r>
            <a:endParaRPr lang="en-US" b="1" dirty="0">
              <a:latin typeface="+mj-lt"/>
            </a:endParaRPr>
          </a:p>
          <a:p>
            <a:r>
              <a:rPr lang="ru-RU" sz="1200" dirty="0">
                <a:latin typeface="+mj-lt"/>
              </a:rPr>
              <a:t>Итальянская компания General </a:t>
            </a:r>
          </a:p>
          <a:p>
            <a:r>
              <a:rPr lang="ru-RU" sz="1200" dirty="0">
                <a:latin typeface="+mj-lt"/>
              </a:rPr>
              <a:t>Trading </a:t>
            </a:r>
            <a:r>
              <a:rPr lang="ru-RU" sz="1200" dirty="0" err="1">
                <a:latin typeface="+mj-lt"/>
              </a:rPr>
              <a:t>S.p.A</a:t>
            </a:r>
            <a:r>
              <a:rPr lang="ru-RU" sz="1200" dirty="0">
                <a:latin typeface="+mj-lt"/>
              </a:rPr>
              <a:t>. приобретает права </a:t>
            </a:r>
          </a:p>
          <a:p>
            <a:r>
              <a:rPr lang="ru-RU" sz="1200" dirty="0">
                <a:latin typeface="+mj-lt"/>
              </a:rPr>
              <a:t>на импорт бытовой электроники</a:t>
            </a:r>
          </a:p>
          <a:p>
            <a:r>
              <a:rPr lang="ru-RU" sz="1200" dirty="0">
                <a:latin typeface="+mj-lt"/>
              </a:rPr>
              <a:t>под брендом </a:t>
            </a:r>
            <a:r>
              <a:rPr lang="en-US" sz="1200" dirty="0">
                <a:latin typeface="+mj-lt"/>
              </a:rPr>
              <a:t>SL</a:t>
            </a:r>
            <a:r>
              <a:rPr lang="ru-RU" sz="1200" dirty="0">
                <a:latin typeface="+mj-lt"/>
              </a:rPr>
              <a:t>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070B924-3051-458E-BDFD-F53A21E45326}"/>
              </a:ext>
            </a:extLst>
          </p:cNvPr>
          <p:cNvSpPr txBox="1"/>
          <p:nvPr/>
        </p:nvSpPr>
        <p:spPr>
          <a:xfrm>
            <a:off x="7382407" y="1097324"/>
            <a:ext cx="25442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2007</a:t>
            </a:r>
          </a:p>
          <a:p>
            <a:r>
              <a:rPr lang="ru-RU" sz="1200" dirty="0" err="1">
                <a:latin typeface="+mj-lt"/>
              </a:rPr>
              <a:t>Schaub</a:t>
            </a:r>
            <a:r>
              <a:rPr lang="ru-RU" sz="1200" dirty="0">
                <a:latin typeface="+mj-lt"/>
              </a:rPr>
              <a:t> Lorenz International GmbH </a:t>
            </a:r>
          </a:p>
          <a:p>
            <a:r>
              <a:rPr lang="ru-RU" sz="1200" dirty="0">
                <a:latin typeface="+mj-lt"/>
              </a:rPr>
              <a:t>в Вене становится владельцем прав </a:t>
            </a:r>
          </a:p>
          <a:p>
            <a:r>
              <a:rPr lang="ru-RU" sz="1200" dirty="0">
                <a:latin typeface="+mj-lt"/>
              </a:rPr>
              <a:t>на товарный знак.</a:t>
            </a:r>
          </a:p>
        </p:txBody>
      </p:sp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21402D28-949D-4BCD-99D2-261C35F798AF}"/>
              </a:ext>
            </a:extLst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75152" y="2109893"/>
            <a:ext cx="1718047" cy="1166575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9D956FD4-6F69-47A8-AD22-ABB932B2FEE7}"/>
              </a:ext>
            </a:extLst>
          </p:cNvPr>
          <p:cNvSpPr txBox="1"/>
          <p:nvPr/>
        </p:nvSpPr>
        <p:spPr>
          <a:xfrm>
            <a:off x="8639441" y="4513915"/>
            <a:ext cx="307462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2016</a:t>
            </a:r>
          </a:p>
          <a:p>
            <a:r>
              <a:rPr lang="ru-RU" sz="1200" dirty="0" err="1">
                <a:latin typeface="+mj-lt"/>
              </a:rPr>
              <a:t>Schaub</a:t>
            </a:r>
            <a:r>
              <a:rPr lang="ru-RU" sz="1200" dirty="0">
                <a:latin typeface="+mj-lt"/>
              </a:rPr>
              <a:t> Lorenz International GmbH открывает </a:t>
            </a:r>
          </a:p>
          <a:p>
            <a:r>
              <a:rPr lang="ru-RU" sz="1200" dirty="0">
                <a:latin typeface="+mj-lt"/>
              </a:rPr>
              <a:t>представительство в России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0275641-D372-4D1C-95AC-AA5DE12770B3}"/>
              </a:ext>
            </a:extLst>
          </p:cNvPr>
          <p:cNvSpPr txBox="1"/>
          <p:nvPr/>
        </p:nvSpPr>
        <p:spPr>
          <a:xfrm>
            <a:off x="9925527" y="1073437"/>
            <a:ext cx="22669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+mj-lt"/>
              </a:rPr>
              <a:t>2022</a:t>
            </a:r>
          </a:p>
          <a:p>
            <a:r>
              <a:rPr lang="ru-RU" sz="1200" dirty="0" err="1">
                <a:latin typeface="+mj-lt"/>
              </a:rPr>
              <a:t>Шауб</a:t>
            </a:r>
            <a:r>
              <a:rPr lang="ru-RU" sz="1200" dirty="0">
                <a:latin typeface="+mj-lt"/>
              </a:rPr>
              <a:t> Лоренц стал одним из </a:t>
            </a:r>
          </a:p>
          <a:p>
            <a:r>
              <a:rPr lang="ru-RU" sz="1200" dirty="0">
                <a:latin typeface="+mj-lt"/>
              </a:rPr>
              <a:t>крупнейших поставщиков КБТ в </a:t>
            </a:r>
          </a:p>
          <a:p>
            <a:r>
              <a:rPr lang="ru-RU" sz="1200" dirty="0">
                <a:latin typeface="+mj-lt"/>
              </a:rPr>
              <a:t>России.</a:t>
            </a:r>
          </a:p>
        </p:txBody>
      </p:sp>
      <p:pic>
        <p:nvPicPr>
          <p:cNvPr id="46" name="Рисунок 45">
            <a:extLst>
              <a:ext uri="{FF2B5EF4-FFF2-40B4-BE49-F238E27FC236}">
                <a16:creationId xmlns:a16="http://schemas.microsoft.com/office/drawing/2014/main" id="{537CBCFD-6EFA-4BCD-82AF-AB3CE0300F2D}"/>
              </a:ext>
            </a:extLst>
          </p:cNvPr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85896" y="2116984"/>
            <a:ext cx="1307090" cy="1159484"/>
          </a:xfrm>
          <a:prstGeom prst="rect">
            <a:avLst/>
          </a:prstGeom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D3825903-E4C7-47B2-AA19-C33A4E2EBA7E}"/>
              </a:ext>
            </a:extLst>
          </p:cNvPr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8635" y="2208731"/>
            <a:ext cx="1670352" cy="992088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711056A4-9EE6-43FD-A991-17D1A99273B4}"/>
              </a:ext>
            </a:extLst>
          </p:cNvPr>
          <p:cNvSpPr txBox="1"/>
          <p:nvPr/>
        </p:nvSpPr>
        <p:spPr>
          <a:xfrm>
            <a:off x="8918814" y="3653084"/>
            <a:ext cx="2651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latin typeface="Britannic Bold" panose="020B0903060703020204" pitchFamily="34" charset="0"/>
              </a:rPr>
              <a:t>SCHMITT COMPANY LTD.</a:t>
            </a:r>
          </a:p>
          <a:p>
            <a:r>
              <a:rPr lang="en-US" i="1" dirty="0">
                <a:latin typeface="Britannic Bold" panose="020B0903060703020204" pitchFamily="34" charset="0"/>
              </a:rPr>
              <a:t>Russia</a:t>
            </a:r>
            <a:endParaRPr lang="ru-RU" i="1" dirty="0"/>
          </a:p>
        </p:txBody>
      </p:sp>
      <p:pic>
        <p:nvPicPr>
          <p:cNvPr id="49" name="Picture 2">
            <a:extLst>
              <a:ext uri="{FF2B5EF4-FFF2-40B4-BE49-F238E27FC236}">
                <a16:creationId xmlns:a16="http://schemas.microsoft.com/office/drawing/2014/main" id="{0C685900-DE66-4F23-B7B6-57445472C2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68578" y="3476110"/>
            <a:ext cx="1581150" cy="98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Рисунок 85">
            <a:extLst>
              <a:ext uri="{FF2B5EF4-FFF2-40B4-BE49-F238E27FC236}">
                <a16:creationId xmlns:a16="http://schemas.microsoft.com/office/drawing/2014/main" id="{24C45AEC-6334-4F79-8FB6-0918C0ED7A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88" name="Рисунок 87">
            <a:extLst>
              <a:ext uri="{FF2B5EF4-FFF2-40B4-BE49-F238E27FC236}">
                <a16:creationId xmlns:a16="http://schemas.microsoft.com/office/drawing/2014/main" id="{A792681C-BEF5-4327-8A51-5D32A402837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760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1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1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1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251"/>
                            </p:stCondLst>
                            <p:childTnLst>
                              <p:par>
                                <p:cTn id="48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1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001"/>
                            </p:stCondLst>
                            <p:childTnLst>
                              <p:par>
                                <p:cTn id="80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8751"/>
                            </p:stCondLst>
                            <p:childTnLst>
                              <p:par>
                                <p:cTn id="96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1"/>
                            </p:stCondLst>
                            <p:childTnLst>
                              <p:par>
                                <p:cTn id="107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1751"/>
                            </p:stCondLst>
                            <p:childTnLst>
                              <p:par>
                                <p:cTn id="118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3001"/>
                            </p:stCondLst>
                            <p:childTnLst>
                              <p:par>
                                <p:cTn id="139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0" grpId="0"/>
      <p:bldP spid="33" grpId="0"/>
      <p:bldP spid="36" grpId="0"/>
      <p:bldP spid="37" grpId="0"/>
      <p:bldP spid="39" grpId="0"/>
      <p:bldP spid="40" grpId="0"/>
      <p:bldP spid="41" grpId="0"/>
      <p:bldP spid="43" grpId="0"/>
      <p:bldP spid="44" grpId="0"/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147C7D4-3E28-4A2F-B74C-E143F7D26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68EBF35F-0A5B-435A-B60D-39684497D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406" y="6117827"/>
            <a:ext cx="1224000" cy="41216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18600AC-3EAC-4D80-8BB7-FE129F590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9" name="Рисунок 8">
            <a:hlinkClick r:id="rId5"/>
            <a:extLst>
              <a:ext uri="{FF2B5EF4-FFF2-40B4-BE49-F238E27FC236}">
                <a16:creationId xmlns:a16="http://schemas.microsoft.com/office/drawing/2014/main" id="{73DEE035-64DC-4CAE-A2E8-7185EA4F7115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74074" y="2255579"/>
            <a:ext cx="2197285" cy="2099711"/>
          </a:xfrm>
          <a:prstGeom prst="rect">
            <a:avLst/>
          </a:prstGeom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85D67070-5094-4F1F-9B1A-0AB252327A58}"/>
              </a:ext>
            </a:extLst>
          </p:cNvPr>
          <p:cNvSpPr/>
          <p:nvPr/>
        </p:nvSpPr>
        <p:spPr>
          <a:xfrm>
            <a:off x="4152200" y="140190"/>
            <a:ext cx="38876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ru-RU" sz="2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Презентация компании</a:t>
            </a:r>
          </a:p>
        </p:txBody>
      </p:sp>
    </p:spTree>
    <p:extLst>
      <p:ext uri="{BB962C8B-B14F-4D97-AF65-F5344CB8AC3E}">
        <p14:creationId xmlns:p14="http://schemas.microsoft.com/office/powerpoint/2010/main" val="22551567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441C612-2405-4F4B-8A5B-1F4AB5020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17CB39A-6B08-44C7-94F5-9340C0810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904" y="909782"/>
            <a:ext cx="8795306" cy="561012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3B9779F-B126-410A-B77C-627239FFBA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367C306-DE81-4409-81C2-0D56358C5B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9581" y="175608"/>
            <a:ext cx="4016249" cy="5522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D398E3-DAE0-4DB1-9D10-20317B4F0D49}"/>
              </a:ext>
            </a:extLst>
          </p:cNvPr>
          <p:cNvSpPr txBox="1"/>
          <p:nvPr/>
        </p:nvSpPr>
        <p:spPr>
          <a:xfrm>
            <a:off x="157790" y="175608"/>
            <a:ext cx="420179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Гарантия качества, </a:t>
            </a:r>
          </a:p>
          <a:p>
            <a:r>
              <a:rPr lang="ru-RU" sz="36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проверенная </a:t>
            </a:r>
          </a:p>
          <a:p>
            <a:r>
              <a:rPr lang="ru-RU" sz="3600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десятилетиями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564588-386A-4AFF-A49B-C73FDB14B9D0}"/>
              </a:ext>
            </a:extLst>
          </p:cNvPr>
          <p:cNvSpPr txBox="1"/>
          <p:nvPr/>
        </p:nvSpPr>
        <p:spPr>
          <a:xfrm>
            <a:off x="164023" y="2664108"/>
            <a:ext cx="30315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В 1977 фабрика в г. Бохум</a:t>
            </a:r>
          </a:p>
          <a:p>
            <a:r>
              <a:rPr lang="ru-RU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произвела 5-и миллионный</a:t>
            </a:r>
          </a:p>
          <a:p>
            <a:r>
              <a:rPr lang="ru-RU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телевизор</a:t>
            </a:r>
            <a:r>
              <a:rPr lang="en-US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</a:t>
            </a:r>
            <a:r>
              <a:rPr lang="ru-RU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под маркой </a:t>
            </a:r>
            <a:r>
              <a:rPr lang="en-US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ITT</a:t>
            </a:r>
          </a:p>
          <a:p>
            <a:r>
              <a:rPr lang="en-US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Schaub Lorenz</a:t>
            </a:r>
            <a:endParaRPr lang="ru-RU" b="1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2AD248F-63E0-44F3-8239-101F555749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6348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251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8174E24-5880-48DB-B778-C88B78A2E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8747"/>
            <a:ext cx="12192000" cy="6968405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2BF737D-A34B-40B0-8278-2E463987D095}"/>
              </a:ext>
            </a:extLst>
          </p:cNvPr>
          <p:cNvSpPr/>
          <p:nvPr/>
        </p:nvSpPr>
        <p:spPr>
          <a:xfrm>
            <a:off x="1828922" y="97205"/>
            <a:ext cx="74590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en-US" sz="2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Schaub Lorenz </a:t>
            </a:r>
            <a:r>
              <a:rPr lang="ru-RU" sz="2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на обложках модных журналов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23DD272-1684-4C5C-A4FA-3C9BA9EECB2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443" y="730556"/>
            <a:ext cx="2455356" cy="237275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9B58CB1-0744-4B2F-A54D-A425E8F4221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0500" y="730556"/>
            <a:ext cx="1611681" cy="237275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0F966DB-43D3-4CB3-848C-EFEE56D49AF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96657" y="721950"/>
            <a:ext cx="4247991" cy="237275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4585DD3A-AF9D-4322-AF20-CA2BA84397FA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85185" y="685801"/>
            <a:ext cx="1722724" cy="240890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64CDF3E4-15F9-40F5-9A12-00D1161BED46}"/>
              </a:ext>
            </a:extLst>
          </p:cNvPr>
          <p:cNvCxnSpPr/>
          <p:nvPr/>
        </p:nvCxnSpPr>
        <p:spPr>
          <a:xfrm>
            <a:off x="750215" y="3200400"/>
            <a:ext cx="10520401" cy="0"/>
          </a:xfrm>
          <a:prstGeom prst="line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7FF5B4A-6E5E-4DB2-B671-7F8F1B1507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4717" y="3329948"/>
            <a:ext cx="3375044" cy="263842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0B8E71-063F-47DB-AA1D-23551A7EF408}"/>
              </a:ext>
            </a:extLst>
          </p:cNvPr>
          <p:cNvSpPr txBox="1"/>
          <p:nvPr/>
        </p:nvSpPr>
        <p:spPr>
          <a:xfrm>
            <a:off x="2484283" y="278670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latin typeface="+mj-lt"/>
              </a:rPr>
              <a:t>1965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3D8664-9A07-4606-AC37-68D7BC6030F7}"/>
              </a:ext>
            </a:extLst>
          </p:cNvPr>
          <p:cNvSpPr txBox="1"/>
          <p:nvPr/>
        </p:nvSpPr>
        <p:spPr>
          <a:xfrm>
            <a:off x="7787400" y="5595710"/>
            <a:ext cx="72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</a:rPr>
              <a:t>1976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5F872E10-7065-4B51-80E1-5995C9A6EE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8112" y="3371850"/>
            <a:ext cx="3082676" cy="263842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4A3B580-DCE2-47B4-AE13-10B59558199E}"/>
              </a:ext>
            </a:extLst>
          </p:cNvPr>
          <p:cNvSpPr txBox="1"/>
          <p:nvPr/>
        </p:nvSpPr>
        <p:spPr>
          <a:xfrm>
            <a:off x="4735252" y="5595710"/>
            <a:ext cx="72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</a:rPr>
              <a:t>197</a:t>
            </a:r>
            <a:r>
              <a:rPr lang="en-US" dirty="0">
                <a:latin typeface="+mj-lt"/>
              </a:rPr>
              <a:t>5</a:t>
            </a:r>
            <a:endParaRPr lang="ru-RU" dirty="0">
              <a:latin typeface="+mj-lt"/>
            </a:endParaRP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FB7331CB-7BCA-47A0-9F04-CB60292A89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3557" y="3314015"/>
            <a:ext cx="3527680" cy="341269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FDFE06A-3227-48EC-BAF7-3825126F2957}"/>
              </a:ext>
            </a:extLst>
          </p:cNvPr>
          <p:cNvSpPr txBox="1"/>
          <p:nvPr/>
        </p:nvSpPr>
        <p:spPr>
          <a:xfrm>
            <a:off x="3433531" y="5574468"/>
            <a:ext cx="72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</a:rPr>
              <a:t>197</a:t>
            </a:r>
            <a:r>
              <a:rPr lang="en-US" dirty="0">
                <a:latin typeface="+mj-lt"/>
              </a:rPr>
              <a:t>3</a:t>
            </a:r>
            <a:endParaRPr lang="ru-RU" dirty="0"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6AA6B9-2946-4C5F-B2B8-9E0DE7ED75DC}"/>
              </a:ext>
            </a:extLst>
          </p:cNvPr>
          <p:cNvSpPr txBox="1"/>
          <p:nvPr/>
        </p:nvSpPr>
        <p:spPr>
          <a:xfrm>
            <a:off x="4266515" y="2756591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latin typeface="+mj-lt"/>
              </a:rPr>
              <a:t>1966</a:t>
            </a:r>
          </a:p>
        </p:txBody>
      </p:sp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E745D1F9-1C0F-4433-B0D1-535C3EB352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26C4F657-751F-4CFB-81B1-1A393C0C86E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8059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501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1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1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751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751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251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751"/>
                            </p:stCondLst>
                            <p:childTnLst>
                              <p:par>
                                <p:cTn id="38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251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751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751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251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251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751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6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5368769C-2979-4B04-8CF9-60FFDC336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34D86F5-98C8-47B8-BD7C-96477173B067}"/>
              </a:ext>
            </a:extLst>
          </p:cNvPr>
          <p:cNvSpPr/>
          <p:nvPr/>
        </p:nvSpPr>
        <p:spPr>
          <a:xfrm>
            <a:off x="2901859" y="103096"/>
            <a:ext cx="63882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ru-RU" sz="2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СОВРЕМЕННАЯ ТЕХНИКА 21-</a:t>
            </a:r>
            <a:r>
              <a:rPr lang="ru-RU" sz="2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го</a:t>
            </a:r>
            <a:r>
              <a:rPr lang="ru-RU" sz="2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ВЕКА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AB13F56F-318D-417C-B9CC-6F4D9019210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2990" y="1247775"/>
            <a:ext cx="2738318" cy="1784797"/>
          </a:xfrm>
          <a:prstGeom prst="rect">
            <a:avLst/>
          </a:prstGeom>
          <a:effectLst>
            <a:outerShdw blurRad="50800" dist="38100" algn="l" rotWithShape="0">
              <a:schemeClr val="bg1">
                <a:lumMod val="85000"/>
                <a:alpha val="40000"/>
              </a:schemeClr>
            </a:outerShdw>
          </a:effectLst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id="{707B256C-0E8C-4BBE-AFDD-C400AAA32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27904" y="1247775"/>
            <a:ext cx="2247900" cy="2247900"/>
          </a:xfrm>
          <a:prstGeom prst="rect">
            <a:avLst/>
          </a:prstGeom>
          <a:noFill/>
          <a:effectLst>
            <a:outerShdw blurRad="50800" dist="38100" algn="l" rotWithShape="0">
              <a:schemeClr val="bg1">
                <a:lumMod val="8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76AAB4-2AE9-42E5-8D1E-0423607D1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9624" y="3474725"/>
            <a:ext cx="3161684" cy="3161684"/>
          </a:xfrm>
          <a:prstGeom prst="rect">
            <a:avLst/>
          </a:prstGeom>
          <a:noFill/>
          <a:effectLst>
            <a:outerShdw blurRad="50800" dist="38100" algn="l" rotWithShape="0">
              <a:schemeClr val="bg1">
                <a:lumMod val="8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E17E611-0E66-4035-BAA1-6A410F541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125" b="95536" l="3571" r="96875">
                        <a14:foregroundMark x1="2679" y1="3125" x2="52679" y2="5804"/>
                        <a14:foregroundMark x1="52679" y1="5804" x2="96875" y2="3125"/>
                        <a14:foregroundMark x1="3571" y1="4911" x2="3571" y2="95536"/>
                        <a14:foregroundMark x1="59375" y1="23661" x2="59375" y2="23661"/>
                        <a14:foregroundMark x1="33036" y1="25446" x2="77679" y2="2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76649" y="4286250"/>
            <a:ext cx="2133600" cy="2133600"/>
          </a:xfrm>
          <a:prstGeom prst="rect">
            <a:avLst/>
          </a:prstGeom>
          <a:noFill/>
          <a:effectLst>
            <a:outerShdw blurRad="50800" dist="38100" algn="l" rotWithShape="0">
              <a:schemeClr val="bg1">
                <a:lumMod val="8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>
            <a:extLst>
              <a:ext uri="{FF2B5EF4-FFF2-40B4-BE49-F238E27FC236}">
                <a16:creationId xmlns:a16="http://schemas.microsoft.com/office/drawing/2014/main" id="{680D1D4F-54C1-4727-89A7-5C64539BC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56610" y="4210050"/>
            <a:ext cx="2647950" cy="2647950"/>
          </a:xfrm>
          <a:prstGeom prst="rect">
            <a:avLst/>
          </a:prstGeom>
          <a:noFill/>
          <a:effectLst>
            <a:outerShdw blurRad="50800" dist="38100" algn="l" rotWithShape="0">
              <a:schemeClr val="bg1">
                <a:lumMod val="8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>
            <a:extLst>
              <a:ext uri="{FF2B5EF4-FFF2-40B4-BE49-F238E27FC236}">
                <a16:creationId xmlns:a16="http://schemas.microsoft.com/office/drawing/2014/main" id="{52B7DC65-4008-417D-AE61-CDDBAAD97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39540" y="3768948"/>
            <a:ext cx="2352675" cy="2352675"/>
          </a:xfrm>
          <a:prstGeom prst="rect">
            <a:avLst/>
          </a:prstGeom>
          <a:noFill/>
          <a:effectLst>
            <a:outerShdw blurRad="50800" dist="38100" algn="l" rotWithShape="0">
              <a:schemeClr val="bg1">
                <a:lumMod val="8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28FFF449-1097-4D7B-A220-0AFE75E37863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81729" y="735545"/>
            <a:ext cx="1526244" cy="2871652"/>
          </a:xfrm>
          <a:prstGeom prst="rect">
            <a:avLst/>
          </a:prstGeom>
          <a:effectLst>
            <a:outerShdw blurRad="127000" dist="38100" algn="l" rotWithShape="0">
              <a:schemeClr val="bg1">
                <a:lumMod val="75000"/>
                <a:alpha val="51000"/>
              </a:scheme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A5B245C3-B0DE-40B9-B075-CBB7C3BC386E}"/>
              </a:ext>
            </a:extLst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7354" y="1129473"/>
            <a:ext cx="2484504" cy="2484504"/>
          </a:xfrm>
          <a:prstGeom prst="rect">
            <a:avLst/>
          </a:prstGeom>
          <a:effectLst>
            <a:outerShdw blurRad="50800" dist="38100" dir="18900000" algn="bl" rotWithShape="0">
              <a:schemeClr val="bg1">
                <a:lumMod val="85000"/>
                <a:alpha val="40000"/>
              </a:scheme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DB922A1-57F6-48D7-BF29-F670BEF9420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676649" y="3456527"/>
            <a:ext cx="4581153" cy="624841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123C7F0-B478-4B84-B4D3-8C2503AB716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CF8F5243-1BFD-4AC2-8D36-127990108CB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20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601"/>
                            </p:stCondLst>
                            <p:childTnLst>
                              <p:par>
                                <p:cTn id="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101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601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101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601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101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601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101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601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AFA055E-EA64-42BF-9E30-A934E92E52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11056F-5A7E-4194-8BC6-3F77590EF48C}"/>
              </a:ext>
            </a:extLst>
          </p:cNvPr>
          <p:cNvSpPr txBox="1"/>
          <p:nvPr/>
        </p:nvSpPr>
        <p:spPr>
          <a:xfrm>
            <a:off x="1287505" y="143927"/>
            <a:ext cx="802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4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Категории продуктов, которые создают ценность бренда</a:t>
            </a:r>
            <a:endParaRPr lang="ru-RU" sz="2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1E25FFF-AD66-4FC7-B3EA-A4DDE7BC268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701" y="781049"/>
            <a:ext cx="3701221" cy="2736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0C2593D-F1B2-490D-9F54-EC233A98051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7342" y="781048"/>
            <a:ext cx="3825859" cy="2736000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B085CD5F-4B07-4B2D-B43E-3DC7F4AC5D45}"/>
              </a:ext>
            </a:extLst>
          </p:cNvPr>
          <p:cNvSpPr/>
          <p:nvPr/>
        </p:nvSpPr>
        <p:spPr>
          <a:xfrm>
            <a:off x="340882" y="2175908"/>
            <a:ext cx="3693040" cy="1341141"/>
          </a:xfrm>
          <a:prstGeom prst="rect">
            <a:avLst/>
          </a:prstGeom>
          <a:solidFill>
            <a:schemeClr val="bg1">
              <a:lumMod val="8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FA35CB-AE2A-43CD-A9C5-88BC62034422}"/>
              </a:ext>
            </a:extLst>
          </p:cNvPr>
          <p:cNvSpPr txBox="1"/>
          <p:nvPr/>
        </p:nvSpPr>
        <p:spPr>
          <a:xfrm>
            <a:off x="337673" y="2445949"/>
            <a:ext cx="378821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>
                <a:latin typeface="Raleway" pitchFamily="2" charset="-52"/>
              </a:rPr>
              <a:t>Потребительская электроника</a:t>
            </a:r>
            <a:endParaRPr lang="en-US" sz="2000" b="1" dirty="0">
              <a:latin typeface="Raleway" pitchFamily="2" charset="-52"/>
            </a:endParaRPr>
          </a:p>
          <a:p>
            <a:pPr algn="ctr"/>
            <a:r>
              <a:rPr lang="ru-RU" b="1" dirty="0">
                <a:latin typeface="Raleway" pitchFamily="2" charset="-52"/>
              </a:rPr>
              <a:t>Аудио </a:t>
            </a:r>
            <a:r>
              <a:rPr lang="en-US" b="1" dirty="0">
                <a:latin typeface="Raleway" pitchFamily="2" charset="-52"/>
              </a:rPr>
              <a:t>&amp; </a:t>
            </a:r>
            <a:r>
              <a:rPr lang="ru-RU" b="1" dirty="0">
                <a:latin typeface="Raleway" pitchFamily="2" charset="-52"/>
              </a:rPr>
              <a:t>Видео</a:t>
            </a: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9554C7E2-D0BD-48A7-9D2E-2C5BC5CF8FC3}"/>
              </a:ext>
            </a:extLst>
          </p:cNvPr>
          <p:cNvSpPr/>
          <p:nvPr/>
        </p:nvSpPr>
        <p:spPr>
          <a:xfrm>
            <a:off x="4177342" y="2272305"/>
            <a:ext cx="3825859" cy="1255816"/>
          </a:xfrm>
          <a:prstGeom prst="rect">
            <a:avLst/>
          </a:prstGeom>
          <a:solidFill>
            <a:schemeClr val="bg1">
              <a:lumMod val="8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0239C4-3D8D-4620-A36B-50289BA80EC9}"/>
              </a:ext>
            </a:extLst>
          </p:cNvPr>
          <p:cNvSpPr txBox="1"/>
          <p:nvPr/>
        </p:nvSpPr>
        <p:spPr>
          <a:xfrm>
            <a:off x="5068562" y="2338393"/>
            <a:ext cx="2517035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>
                <a:latin typeface="Raleway" pitchFamily="2" charset="-52"/>
              </a:rPr>
              <a:t>КБТ/ Встройка</a:t>
            </a:r>
            <a:endParaRPr lang="en-US" sz="2000" b="1" dirty="0">
              <a:latin typeface="Raleway" pitchFamily="2" charset="-52"/>
            </a:endParaRPr>
          </a:p>
          <a:p>
            <a:pPr algn="ctr"/>
            <a:r>
              <a:rPr lang="ru-RU" b="1" dirty="0">
                <a:latin typeface="Raleway" pitchFamily="2" charset="-52"/>
              </a:rPr>
              <a:t>Приготовление пищи </a:t>
            </a:r>
          </a:p>
          <a:p>
            <a:pPr algn="ctr"/>
            <a:r>
              <a:rPr lang="ru-RU" b="1" dirty="0">
                <a:latin typeface="Raleway" pitchFamily="2" charset="-52"/>
              </a:rPr>
              <a:t>Уход за бельем</a:t>
            </a:r>
          </a:p>
          <a:p>
            <a:pPr algn="ctr"/>
            <a:r>
              <a:rPr lang="ru-RU" b="1" dirty="0">
                <a:latin typeface="Raleway" pitchFamily="2" charset="-52"/>
              </a:rPr>
              <a:t>Хранение продуктов 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8DEB6A35-E406-4715-BED3-CA867D84BFEE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50394" y="782960"/>
            <a:ext cx="3848690" cy="2736000"/>
          </a:xfrm>
          <a:prstGeom prst="rect">
            <a:avLst/>
          </a:prstGeom>
        </p:spPr>
      </p:pic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2CD03B9D-DD49-491F-AEDB-876DEA6B72C7}"/>
              </a:ext>
            </a:extLst>
          </p:cNvPr>
          <p:cNvSpPr/>
          <p:nvPr/>
        </p:nvSpPr>
        <p:spPr>
          <a:xfrm>
            <a:off x="8150394" y="2278685"/>
            <a:ext cx="3848690" cy="1253092"/>
          </a:xfrm>
          <a:prstGeom prst="rect">
            <a:avLst/>
          </a:prstGeom>
          <a:solidFill>
            <a:schemeClr val="bg1">
              <a:lumMod val="8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773735-ACEE-4ABF-BCA9-FB60BEF66AF3}"/>
              </a:ext>
            </a:extLst>
          </p:cNvPr>
          <p:cNvSpPr txBox="1"/>
          <p:nvPr/>
        </p:nvSpPr>
        <p:spPr>
          <a:xfrm>
            <a:off x="9612915" y="2285942"/>
            <a:ext cx="949299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>
                <a:latin typeface="Raleway" pitchFamily="2" charset="-52"/>
              </a:rPr>
              <a:t>МБТ</a:t>
            </a:r>
            <a:endParaRPr lang="en-US" sz="2000" b="1" dirty="0">
              <a:latin typeface="Raleway" pitchFamily="2" charset="-52"/>
            </a:endParaRPr>
          </a:p>
          <a:p>
            <a:pPr algn="ctr"/>
            <a:r>
              <a:rPr lang="ru-RU" b="1" dirty="0">
                <a:latin typeface="Raleway" pitchFamily="2" charset="-52"/>
              </a:rPr>
              <a:t>Уборка</a:t>
            </a:r>
          </a:p>
          <a:p>
            <a:pPr algn="ctr"/>
            <a:r>
              <a:rPr lang="ru-RU" b="1" dirty="0">
                <a:latin typeface="Raleway" pitchFamily="2" charset="-52"/>
              </a:rPr>
              <a:t>Глажка</a:t>
            </a:r>
            <a:br>
              <a:rPr lang="ru-RU" b="1" dirty="0">
                <a:latin typeface="Raleway" pitchFamily="2" charset="-52"/>
              </a:rPr>
            </a:br>
            <a:r>
              <a:rPr lang="ru-RU" b="1" dirty="0">
                <a:latin typeface="Raleway" pitchFamily="2" charset="-52"/>
              </a:rPr>
              <a:t>Кофе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7F159926-20B4-41CB-8ED0-871E0427DECF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520" y="3784519"/>
            <a:ext cx="3714894" cy="2520000"/>
          </a:xfrm>
          <a:prstGeom prst="rect">
            <a:avLst/>
          </a:prstGeom>
        </p:spPr>
      </p:pic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02878170-47C5-478A-84CA-4EFF2FF548DC}"/>
              </a:ext>
            </a:extLst>
          </p:cNvPr>
          <p:cNvSpPr/>
          <p:nvPr/>
        </p:nvSpPr>
        <p:spPr>
          <a:xfrm>
            <a:off x="320597" y="5192510"/>
            <a:ext cx="3751041" cy="1093890"/>
          </a:xfrm>
          <a:prstGeom prst="rect">
            <a:avLst/>
          </a:prstGeom>
          <a:solidFill>
            <a:schemeClr val="bg1">
              <a:lumMod val="8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EB51C8-D6C9-4B29-89AC-3B4897253A39}"/>
              </a:ext>
            </a:extLst>
          </p:cNvPr>
          <p:cNvSpPr txBox="1"/>
          <p:nvPr/>
        </p:nvSpPr>
        <p:spPr>
          <a:xfrm>
            <a:off x="880880" y="5280686"/>
            <a:ext cx="250421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>
                <a:latin typeface="Raleway" pitchFamily="2" charset="-52"/>
              </a:rPr>
              <a:t>Очистка воздуха и</a:t>
            </a:r>
            <a:endParaRPr lang="en-US" sz="2000" b="1" dirty="0">
              <a:latin typeface="Raleway" pitchFamily="2" charset="-52"/>
            </a:endParaRPr>
          </a:p>
          <a:p>
            <a:pPr algn="ctr"/>
            <a:r>
              <a:rPr lang="ru-RU" b="1" dirty="0">
                <a:latin typeface="Raleway" pitchFamily="2" charset="-52"/>
              </a:rPr>
              <a:t>кондиционирование  </a:t>
            </a: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E4E99099-BE4E-477B-B798-9243E32E1BCC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7341" y="3790809"/>
            <a:ext cx="3804124" cy="2520000"/>
          </a:xfrm>
          <a:prstGeom prst="rect">
            <a:avLst/>
          </a:prstGeom>
        </p:spPr>
      </p:pic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220B7992-ABA6-4B87-9DD5-C70C265507FA}"/>
              </a:ext>
            </a:extLst>
          </p:cNvPr>
          <p:cNvSpPr/>
          <p:nvPr/>
        </p:nvSpPr>
        <p:spPr>
          <a:xfrm>
            <a:off x="4194548" y="5210629"/>
            <a:ext cx="3789963" cy="1093890"/>
          </a:xfrm>
          <a:prstGeom prst="rect">
            <a:avLst/>
          </a:prstGeom>
          <a:solidFill>
            <a:schemeClr val="bg1">
              <a:lumMod val="8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151931-7E7F-4EAB-BFBE-565547656DD1}"/>
              </a:ext>
            </a:extLst>
          </p:cNvPr>
          <p:cNvSpPr txBox="1"/>
          <p:nvPr/>
        </p:nvSpPr>
        <p:spPr>
          <a:xfrm>
            <a:off x="4724396" y="5280686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b="1" dirty="0">
              <a:latin typeface="Raleway" pitchFamily="2" charset="-52"/>
            </a:endParaRPr>
          </a:p>
          <a:p>
            <a:r>
              <a:rPr lang="ru-RU" b="1" dirty="0">
                <a:latin typeface="Raleway" pitchFamily="2" charset="-52"/>
              </a:rPr>
              <a:t>Решения </a:t>
            </a:r>
            <a:r>
              <a:rPr lang="en-US" b="1" dirty="0">
                <a:latin typeface="Raleway" pitchFamily="2" charset="-52"/>
              </a:rPr>
              <a:t>Smart Home </a:t>
            </a:r>
            <a:endParaRPr lang="ru-RU" b="1" dirty="0">
              <a:latin typeface="Raleway" pitchFamily="2" charset="-52"/>
            </a:endParaRPr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4177CB47-E79A-44EA-891E-3E159DF30A8C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57302" y="3806467"/>
            <a:ext cx="3860527" cy="2520000"/>
          </a:xfrm>
          <a:prstGeom prst="rect">
            <a:avLst/>
          </a:prstGeom>
        </p:spPr>
      </p:pic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BDB2A02F-28DB-48AA-B088-A1A322BB89AC}"/>
              </a:ext>
            </a:extLst>
          </p:cNvPr>
          <p:cNvSpPr/>
          <p:nvPr/>
        </p:nvSpPr>
        <p:spPr>
          <a:xfrm>
            <a:off x="8119392" y="5265595"/>
            <a:ext cx="3879692" cy="1093890"/>
          </a:xfrm>
          <a:prstGeom prst="rect">
            <a:avLst/>
          </a:prstGeom>
          <a:solidFill>
            <a:schemeClr val="bg1">
              <a:lumMod val="8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9DD4FEA-4BAA-4B12-81B4-542D8F33B373}"/>
              </a:ext>
            </a:extLst>
          </p:cNvPr>
          <p:cNvSpPr txBox="1"/>
          <p:nvPr/>
        </p:nvSpPr>
        <p:spPr>
          <a:xfrm>
            <a:off x="9799174" y="5083557"/>
            <a:ext cx="11849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b="1" dirty="0">
              <a:latin typeface="Raleway" pitchFamily="2" charset="-52"/>
            </a:endParaRPr>
          </a:p>
          <a:p>
            <a:pPr algn="ctr"/>
            <a:r>
              <a:rPr lang="ru-RU" b="1" dirty="0">
                <a:latin typeface="Raleway" pitchFamily="2" charset="-52"/>
              </a:rPr>
              <a:t>Фитнес</a:t>
            </a:r>
          </a:p>
          <a:p>
            <a:pPr algn="ctr"/>
            <a:r>
              <a:rPr lang="ru-RU" b="1" dirty="0">
                <a:latin typeface="Raleway" pitchFamily="2" charset="-52"/>
              </a:rPr>
              <a:t>Здоровье</a:t>
            </a:r>
          </a:p>
          <a:p>
            <a:pPr algn="ctr"/>
            <a:r>
              <a:rPr lang="ru-RU" b="1" dirty="0">
                <a:latin typeface="Raleway" pitchFamily="2" charset="-52"/>
              </a:rPr>
              <a:t>Хобби</a:t>
            </a:r>
          </a:p>
        </p:txBody>
      </p:sp>
      <p:sp>
        <p:nvSpPr>
          <p:cNvPr id="24" name="Прямоугольник 23">
            <a:extLst>
              <a:ext uri="{FF2B5EF4-FFF2-40B4-BE49-F238E27FC236}">
                <a16:creationId xmlns:a16="http://schemas.microsoft.com/office/drawing/2014/main" id="{FB789DE8-BE54-48CE-84EC-6B3A949686EB}"/>
              </a:ext>
            </a:extLst>
          </p:cNvPr>
          <p:cNvSpPr/>
          <p:nvPr/>
        </p:nvSpPr>
        <p:spPr>
          <a:xfrm>
            <a:off x="4177341" y="781048"/>
            <a:ext cx="3825859" cy="274707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86849F5-4A41-4EF7-991E-F31E88B6C04E}"/>
              </a:ext>
            </a:extLst>
          </p:cNvPr>
          <p:cNvSpPr txBox="1"/>
          <p:nvPr/>
        </p:nvSpPr>
        <p:spPr>
          <a:xfrm>
            <a:off x="2795344" y="6292336"/>
            <a:ext cx="77668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>
                <a:latin typeface="Raleway" panose="020B0203030101060003" pitchFamily="34" charset="-52"/>
              </a:rPr>
              <a:t>В России мы представлены КБТ, соло и встраиваемой техникой</a:t>
            </a:r>
          </a:p>
        </p:txBody>
      </p: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06C6902F-BC98-4359-AE36-57234B4FC5F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ABBFF15-751F-4B0D-94A3-4B436EA3F04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6653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100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6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1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6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1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6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1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6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1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6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1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60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1100"/>
                            </p:stCondLst>
                            <p:childTnLst>
                              <p:par>
                                <p:cTn id="8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160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210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600"/>
                            </p:stCondLst>
                            <p:childTnLst>
                              <p:par>
                                <p:cTn id="9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3100"/>
                            </p:stCondLst>
                            <p:childTnLst>
                              <p:par>
                                <p:cTn id="10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36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4100"/>
                            </p:stCondLst>
                            <p:childTnLst>
                              <p:par>
                                <p:cTn id="1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/>
      <p:bldP spid="9" grpId="0" animBg="1"/>
      <p:bldP spid="10" grpId="0"/>
      <p:bldP spid="12" grpId="0" animBg="1"/>
      <p:bldP spid="13" grpId="0"/>
      <p:bldP spid="15" grpId="0" animBg="1"/>
      <p:bldP spid="16" grpId="0"/>
      <p:bldP spid="18" grpId="0" animBg="1"/>
      <p:bldP spid="19" grpId="0"/>
      <p:bldP spid="21" grpId="0" animBg="1"/>
      <p:bldP spid="22" grpId="0"/>
      <p:bldP spid="24" grpId="0" animBg="1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018C6C6-73C2-4288-8FDF-62D732E8D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71A0421-B957-42E6-A358-58B2E2E34B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4" name="Rectangle 43">
            <a:extLst>
              <a:ext uri="{FF2B5EF4-FFF2-40B4-BE49-F238E27FC236}">
                <a16:creationId xmlns:a16="http://schemas.microsoft.com/office/drawing/2014/main" id="{E7721D48-A227-467C-B4A3-F50CD00B8B9D}"/>
              </a:ext>
            </a:extLst>
          </p:cNvPr>
          <p:cNvSpPr/>
          <p:nvPr/>
        </p:nvSpPr>
        <p:spPr>
          <a:xfrm>
            <a:off x="662767" y="1039507"/>
            <a:ext cx="3091894" cy="125272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815975" indent="-3587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631950" indent="-7175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449513" indent="-1077913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265488" indent="-1436688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ru-RU" sz="1650" b="1" dirty="0">
                <a:solidFill>
                  <a:schemeClr val="tx1"/>
                </a:solidFill>
                <a:latin typeface="Calibri" panose="020F0502020204030204" pitchFamily="34" charset="0"/>
              </a:rPr>
              <a:t>УХОД ЗА БЕЛЬЕМ</a:t>
            </a:r>
            <a:endParaRPr lang="en-US" sz="1650" b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ru-RU" sz="1200" dirty="0">
                <a:solidFill>
                  <a:schemeClr val="tx1"/>
                </a:solidFill>
                <a:latin typeface="Calibri" panose="020F0502020204030204" pitchFamily="34" charset="0"/>
              </a:rPr>
              <a:t>СТИРАЛЬНЫЕ МАШИНЫ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</a:rPr>
              <a:t>, </a:t>
            </a:r>
          </a:p>
          <a:p>
            <a:pPr>
              <a:lnSpc>
                <a:spcPct val="150000"/>
              </a:lnSpc>
              <a:defRPr/>
            </a:pPr>
            <a:r>
              <a:rPr lang="ru-RU" sz="1200" dirty="0">
                <a:solidFill>
                  <a:schemeClr val="tx1"/>
                </a:solidFill>
                <a:latin typeface="Calibri" panose="020F0502020204030204" pitchFamily="34" charset="0"/>
              </a:rPr>
              <a:t>СУШИЛЬНЫЕ МАШИНЫ</a:t>
            </a:r>
            <a:endParaRPr lang="en-US" sz="12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CB8E42F-2CE8-45A2-B414-81E82D2E22E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5091" y="728659"/>
            <a:ext cx="891619" cy="1252725"/>
          </a:xfrm>
          <a:prstGeom prst="rect">
            <a:avLst/>
          </a:prstGeom>
          <a:effectLst>
            <a:outerShdw blurRad="50800" dist="38100" dir="8100000" sx="102000" sy="102000" algn="tr" rotWithShape="0">
              <a:schemeClr val="bg1">
                <a:alpha val="40000"/>
              </a:scheme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B02DA28-6878-477F-99F5-D0CE6CB8CBA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2640904" y="1039507"/>
            <a:ext cx="1427947" cy="1427947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>
        <p:nvSpPr>
          <p:cNvPr id="7" name="Rectangle 50">
            <a:extLst>
              <a:ext uri="{FF2B5EF4-FFF2-40B4-BE49-F238E27FC236}">
                <a16:creationId xmlns:a16="http://schemas.microsoft.com/office/drawing/2014/main" id="{7C83AE00-C871-4116-BF91-73B32D79974E}"/>
              </a:ext>
            </a:extLst>
          </p:cNvPr>
          <p:cNvSpPr/>
          <p:nvPr/>
        </p:nvSpPr>
        <p:spPr>
          <a:xfrm>
            <a:off x="7176288" y="1103566"/>
            <a:ext cx="3173171" cy="1648096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815975" indent="-3587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631950" indent="-7175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449513" indent="-1077913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265488" indent="-1436688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ru-RU" sz="1650" b="1" dirty="0">
                <a:solidFill>
                  <a:schemeClr val="tx1"/>
                </a:solidFill>
                <a:latin typeface="Calibri" panose="020F0502020204030204" pitchFamily="34" charset="0"/>
              </a:rPr>
              <a:t>ХРАНЕНИЕ ПРОДУКТОВ</a:t>
            </a:r>
            <a:endParaRPr lang="en-US" sz="1650" b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r">
              <a:lnSpc>
                <a:spcPct val="150000"/>
              </a:lnSpc>
              <a:defRPr/>
            </a:pPr>
            <a:r>
              <a:rPr lang="ru-RU" sz="1500" dirty="0">
                <a:solidFill>
                  <a:schemeClr val="tx1"/>
                </a:solidFill>
                <a:latin typeface="Calibri" panose="020F0502020204030204" pitchFamily="34" charset="0"/>
              </a:rPr>
              <a:t>ХОЛОДИЛЬНИКИ</a:t>
            </a:r>
          </a:p>
          <a:p>
            <a:pPr algn="r">
              <a:lnSpc>
                <a:spcPct val="150000"/>
              </a:lnSpc>
              <a:defRPr/>
            </a:pPr>
            <a:r>
              <a:rPr lang="ru-RU" sz="1500" dirty="0">
                <a:solidFill>
                  <a:schemeClr val="tx1"/>
                </a:solidFill>
                <a:latin typeface="Calibri" panose="020F0502020204030204" pitchFamily="34" charset="0"/>
              </a:rPr>
              <a:t>МОРОЗИЛЬНИКИ</a:t>
            </a:r>
            <a:endParaRPr lang="en-US" sz="15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r">
              <a:lnSpc>
                <a:spcPct val="150000"/>
              </a:lnSpc>
              <a:defRPr/>
            </a:pPr>
            <a:r>
              <a:rPr lang="ru-RU" sz="1500" dirty="0">
                <a:solidFill>
                  <a:schemeClr val="tx1"/>
                </a:solidFill>
                <a:latin typeface="Calibri" panose="020F0502020204030204" pitchFamily="34" charset="0"/>
              </a:rPr>
              <a:t>ЛАРИ</a:t>
            </a:r>
            <a:endParaRPr lang="en-US" sz="15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r">
              <a:lnSpc>
                <a:spcPct val="150000"/>
              </a:lnSpc>
              <a:defRPr/>
            </a:pPr>
            <a:endParaRPr lang="en-US" sz="15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BDE8576-9899-4FCE-A335-9922A5672849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8665" y="912435"/>
            <a:ext cx="659216" cy="139443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4E15208A-B7AB-46A9-B3BE-DE1FDD8231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88380" y="785633"/>
            <a:ext cx="1594397" cy="1594397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86095973-3182-40A2-95E0-22C94E403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805871" y="1458472"/>
            <a:ext cx="1810408" cy="1625539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44">
            <a:extLst>
              <a:ext uri="{FF2B5EF4-FFF2-40B4-BE49-F238E27FC236}">
                <a16:creationId xmlns:a16="http://schemas.microsoft.com/office/drawing/2014/main" id="{E6178371-A676-4E32-BFDD-3C66470EFD62}"/>
              </a:ext>
            </a:extLst>
          </p:cNvPr>
          <p:cNvSpPr/>
          <p:nvPr/>
        </p:nvSpPr>
        <p:spPr>
          <a:xfrm>
            <a:off x="1418992" y="3532424"/>
            <a:ext cx="3165906" cy="160469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815975" indent="-3587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631950" indent="-7175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449513" indent="-1077913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265488" indent="-1436688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ru-RU" sz="1650" b="1" dirty="0">
                <a:solidFill>
                  <a:schemeClr val="tx1"/>
                </a:solidFill>
                <a:latin typeface="Calibri" panose="020F0502020204030204" pitchFamily="34" charset="0"/>
              </a:rPr>
              <a:t>ВСТРОЙКА</a:t>
            </a:r>
            <a:endParaRPr lang="en-US" sz="1650" b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defRPr/>
            </a:pPr>
            <a:r>
              <a:rPr lang="ru-RU" sz="1500" dirty="0">
                <a:solidFill>
                  <a:schemeClr val="tx1"/>
                </a:solidFill>
                <a:latin typeface="Calibri" panose="020F0502020204030204" pitchFamily="34" charset="0"/>
              </a:rPr>
              <a:t>ДУХОВКИ – ВАРКИ – ВЫТЯЖКИ – СВЧ – ПММ – СТИРАЛЬНЫЕ МАШИНЫ</a:t>
            </a:r>
            <a:endParaRPr lang="en-US" sz="15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2E2704D-1D70-481F-85E7-2C3E9FCBB8AD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19612" y="2885704"/>
            <a:ext cx="1115645" cy="1086592"/>
          </a:xfrm>
          <a:prstGeom prst="rect">
            <a:avLst/>
          </a:prstGeom>
          <a:effectLst>
            <a:outerShdw blurRad="50800" dist="38100" algn="l" rotWithShape="0">
              <a:schemeClr val="bg1">
                <a:alpha val="40000"/>
              </a:scheme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0D3C94E-2F5F-4504-AD53-3A7A51B03DC7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625" y="3941850"/>
            <a:ext cx="1106546" cy="977571"/>
          </a:xfrm>
          <a:prstGeom prst="rect">
            <a:avLst/>
          </a:prstGeom>
          <a:effectLst>
            <a:outerShdw blurRad="50800" dist="38100" dir="8100000" algn="tr" rotWithShape="0">
              <a:schemeClr val="bg1">
                <a:alpha val="40000"/>
              </a:schemeClr>
            </a:outerShdw>
          </a:effectLst>
        </p:spPr>
      </p:pic>
      <p:pic>
        <p:nvPicPr>
          <p:cNvPr id="14" name="Picture 6">
            <a:extLst>
              <a:ext uri="{FF2B5EF4-FFF2-40B4-BE49-F238E27FC236}">
                <a16:creationId xmlns:a16="http://schemas.microsoft.com/office/drawing/2014/main" id="{F1EF8E0F-050F-45EB-9676-B5AE9A896B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29371" y="2943579"/>
            <a:ext cx="1252847" cy="1252847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>
            <a:extLst>
              <a:ext uri="{FF2B5EF4-FFF2-40B4-BE49-F238E27FC236}">
                <a16:creationId xmlns:a16="http://schemas.microsoft.com/office/drawing/2014/main" id="{B0F3EE4F-5555-4951-8EB5-702F34EC5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97151" y="4651195"/>
            <a:ext cx="1240971" cy="1240971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44">
            <a:extLst>
              <a:ext uri="{FF2B5EF4-FFF2-40B4-BE49-F238E27FC236}">
                <a16:creationId xmlns:a16="http://schemas.microsoft.com/office/drawing/2014/main" id="{75A055AC-B915-45C2-B0DB-E4B5FCAC6507}"/>
              </a:ext>
            </a:extLst>
          </p:cNvPr>
          <p:cNvSpPr/>
          <p:nvPr/>
        </p:nvSpPr>
        <p:spPr>
          <a:xfrm>
            <a:off x="7964874" y="4129295"/>
            <a:ext cx="3257308" cy="160469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815975" indent="-3587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631950" indent="-7175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2449513" indent="-1077913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3265488" indent="-1436688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endParaRPr lang="ru-RU" sz="1650" b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defRPr/>
            </a:pPr>
            <a:r>
              <a:rPr lang="ru-RU" sz="1650" b="1" dirty="0">
                <a:solidFill>
                  <a:schemeClr val="tx1"/>
                </a:solidFill>
                <a:latin typeface="Calibri" panose="020F0502020204030204" pitchFamily="34" charset="0"/>
              </a:rPr>
              <a:t>СОЛО ТЕХНИКА</a:t>
            </a:r>
            <a:endParaRPr lang="en-US" sz="1650" b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defRPr/>
            </a:pPr>
            <a:r>
              <a:rPr lang="ru-RU" sz="1500" dirty="0">
                <a:solidFill>
                  <a:schemeClr val="tx1"/>
                </a:solidFill>
                <a:latin typeface="Calibri" panose="020F0502020204030204" pitchFamily="34" charset="0"/>
              </a:rPr>
              <a:t>ПЛИТЫ – ПММ – СВЧ - МИНИПЕЧИ</a:t>
            </a:r>
            <a:endParaRPr lang="en-US" sz="15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defRPr/>
            </a:pPr>
            <a:endParaRPr lang="en-US" sz="15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9B42E49-F4DE-4452-9882-6A7C19045B8C}"/>
              </a:ext>
            </a:extLst>
          </p:cNvPr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8203" y="3482771"/>
            <a:ext cx="694749" cy="140298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0">
            <a:extLst>
              <a:ext uri="{FF2B5EF4-FFF2-40B4-BE49-F238E27FC236}">
                <a16:creationId xmlns:a16="http://schemas.microsoft.com/office/drawing/2014/main" id="{8D7D7A59-D90C-4B57-833D-1F088A8B0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85315" y="3529182"/>
            <a:ext cx="1086091" cy="1086091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51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DBE3B38A-794F-4F06-A33A-9EE8442448F3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6279" y="5365649"/>
            <a:ext cx="1165689" cy="73668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14">
            <a:extLst>
              <a:ext uri="{FF2B5EF4-FFF2-40B4-BE49-F238E27FC236}">
                <a16:creationId xmlns:a16="http://schemas.microsoft.com/office/drawing/2014/main" id="{8CD52BD0-E308-4B4A-8F1B-FDAF67733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6692" y="4739546"/>
            <a:ext cx="1264722" cy="1264722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C05D808-BDE7-4B8E-8815-30C3A9D7F022}"/>
              </a:ext>
            </a:extLst>
          </p:cNvPr>
          <p:cNvSpPr txBox="1"/>
          <p:nvPr/>
        </p:nvSpPr>
        <p:spPr>
          <a:xfrm>
            <a:off x="3577155" y="45773"/>
            <a:ext cx="5508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Продуктовые категории в России</a:t>
            </a:r>
          </a:p>
        </p:txBody>
      </p:sp>
      <p:pic>
        <p:nvPicPr>
          <p:cNvPr id="22" name="Picture 16">
            <a:extLst>
              <a:ext uri="{FF2B5EF4-FFF2-40B4-BE49-F238E27FC236}">
                <a16:creationId xmlns:a16="http://schemas.microsoft.com/office/drawing/2014/main" id="{82F4332E-D445-4406-9C6F-6A568640A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63698" y="5322653"/>
            <a:ext cx="1103566" cy="1103566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>
            <a:extLst>
              <a:ext uri="{FF2B5EF4-FFF2-40B4-BE49-F238E27FC236}">
                <a16:creationId xmlns:a16="http://schemas.microsoft.com/office/drawing/2014/main" id="{A31D5964-CDFF-43EA-91B5-1FD0856C6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10254435" y="5060067"/>
            <a:ext cx="1347849" cy="1347849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>
                <a:alpha val="52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197D1084-18DA-4C7D-B50C-A34A853602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9BA4AD5F-8AC4-460C-9D2B-3259C6F3A4DB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3806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1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1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1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1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1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100"/>
                            </p:stCondLst>
                            <p:childTnLst>
                              <p:par>
                                <p:cTn id="3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100"/>
                            </p:stCondLst>
                            <p:childTnLst>
                              <p:par>
                                <p:cTn id="4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1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10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1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100"/>
                            </p:stCondLst>
                            <p:childTnLst>
                              <p:par>
                                <p:cTn id="6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100"/>
                            </p:stCondLst>
                            <p:childTnLst>
                              <p:par>
                                <p:cTn id="7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2100"/>
                            </p:stCondLst>
                            <p:childTnLst>
                              <p:par>
                                <p:cTn id="8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3100"/>
                            </p:stCondLst>
                            <p:childTnLst>
                              <p:par>
                                <p:cTn id="8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41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4100"/>
                            </p:stCondLst>
                            <p:childTnLst>
                              <p:par>
                                <p:cTn id="9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100"/>
                            </p:stCondLst>
                            <p:childTnLst>
                              <p:par>
                                <p:cTn id="10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6100"/>
                            </p:stCondLst>
                            <p:childTnLst>
                              <p:par>
                                <p:cTn id="1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7100"/>
                            </p:stCondLst>
                            <p:childTnLst>
                              <p:par>
                                <p:cTn id="1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1" grpId="0" animBg="1"/>
      <p:bldP spid="16" grpId="0" animBg="1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55781BB-42D9-4CEE-8D5E-7B15C7F7AC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614E890D-1401-457A-980F-988AF7DDA3E5}"/>
              </a:ext>
            </a:extLst>
          </p:cNvPr>
          <p:cNvSpPr/>
          <p:nvPr/>
        </p:nvSpPr>
        <p:spPr>
          <a:xfrm>
            <a:off x="3024297" y="256272"/>
            <a:ext cx="63097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ru-RU" sz="2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Участие в международных выставках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A11041A-731A-41C5-A8AC-21658A45F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045" y="985189"/>
            <a:ext cx="9745884" cy="4664597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2D96B1-1DD4-4CE4-8B30-C35968A98026}"/>
              </a:ext>
            </a:extLst>
          </p:cNvPr>
          <p:cNvSpPr txBox="1"/>
          <p:nvPr/>
        </p:nvSpPr>
        <p:spPr>
          <a:xfrm>
            <a:off x="2110367" y="5649786"/>
            <a:ext cx="81376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Выставка IFA Berlin проводится с 1924 года и является самой крупной и престижной выставкой Европы в области потребительской электроники, бытовой техники и мультимедийных технологий.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7FB086F-B62F-423E-A466-C2CDB9DD5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5A22048-AB51-488B-A7CF-17E1C2D333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805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901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69E5120-2034-4F96-A54A-45DEE8ED6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5"/>
            <a:ext cx="12192000" cy="6968405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525019B2-3662-4348-93C0-BC5F2CCB2C08}"/>
              </a:ext>
            </a:extLst>
          </p:cNvPr>
          <p:cNvSpPr/>
          <p:nvPr/>
        </p:nvSpPr>
        <p:spPr>
          <a:xfrm>
            <a:off x="3443298" y="0"/>
            <a:ext cx="58682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ru-RU" sz="24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Участие в выставке </a:t>
            </a:r>
            <a:r>
              <a:rPr lang="en-US" sz="24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IFA 201</a:t>
            </a:r>
            <a:r>
              <a:rPr lang="ru-RU" sz="24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6</a:t>
            </a:r>
            <a:r>
              <a:rPr lang="en-US" sz="24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-2019</a:t>
            </a:r>
            <a:r>
              <a:rPr lang="ru-RU" sz="24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,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Berlin</a:t>
            </a:r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pic>
        <p:nvPicPr>
          <p:cNvPr id="4" name="Рисунок 1" descr="image003">
            <a:extLst>
              <a:ext uri="{FF2B5EF4-FFF2-40B4-BE49-F238E27FC236}">
                <a16:creationId xmlns:a16="http://schemas.microsoft.com/office/drawing/2014/main" id="{4475B0A9-564C-43E7-8919-2A9585B9F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812" y="658214"/>
            <a:ext cx="3800264" cy="28544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1" descr="image003">
            <a:extLst>
              <a:ext uri="{FF2B5EF4-FFF2-40B4-BE49-F238E27FC236}">
                <a16:creationId xmlns:a16="http://schemas.microsoft.com/office/drawing/2014/main" id="{8D67FBD1-9065-4D50-93EB-941C1732E8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79389" y="897631"/>
            <a:ext cx="3264390" cy="24519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083B9DA-EBE1-4848-ABC8-DF14FAA01E0F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79389" y="3673388"/>
            <a:ext cx="4002105" cy="30015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2AAE624-9653-4B36-94E4-EC586F117085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9354" y="897631"/>
            <a:ext cx="2547407" cy="339654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8EDB36D-40DF-480D-AFFB-2E2525AC5932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451" y="4469235"/>
            <a:ext cx="2946682" cy="22888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7E90F02-D4A6-4F61-8519-CC3966848215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074" y="3747865"/>
            <a:ext cx="3269228" cy="245192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AA4D5C43-9EDA-4BB3-9A0C-9D9E97B7236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0B1AFAFD-A6C3-4F7B-9296-30630DF1334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58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900"/>
                            </p:stCondLst>
                            <p:childTnLst>
                              <p:par>
                                <p:cTn id="8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400"/>
                            </p:stCondLst>
                            <p:childTnLst>
                              <p:par>
                                <p:cTn id="16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900"/>
                            </p:stCondLst>
                            <p:childTnLst>
                              <p:par>
                                <p:cTn id="24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400"/>
                            </p:stCondLst>
                            <p:childTnLst>
                              <p:par>
                                <p:cTn id="32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900"/>
                            </p:stCondLst>
                            <p:childTnLst>
                              <p:par>
                                <p:cTn id="40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400"/>
                            </p:stCondLst>
                            <p:childTnLst>
                              <p:par>
                                <p:cTn id="48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BB73235-D14D-4E81-8BF4-97F54EC91E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0406"/>
            <a:ext cx="12192000" cy="6968405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98359CB3-92B1-49D1-A27C-2C8AF51FA643}"/>
              </a:ext>
            </a:extLst>
          </p:cNvPr>
          <p:cNvSpPr/>
          <p:nvPr/>
        </p:nvSpPr>
        <p:spPr>
          <a:xfrm>
            <a:off x="3404174" y="-71120"/>
            <a:ext cx="59202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ru-RU" sz="2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Участие в региональных выставках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8645E3C-0762-4911-8070-3269E46CE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96" y="484907"/>
            <a:ext cx="10364646" cy="622069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81FF451-5494-41B4-BDA5-D55DA92CF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93A9A4F-A955-4B15-B339-EDD7034B2D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7258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81FF451-5494-41B4-BDA5-D55DA92CF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93A9A4F-A955-4B15-B339-EDD7034B2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Содержимое 2">
            <a:extLst>
              <a:ext uri="{FF2B5EF4-FFF2-40B4-BE49-F238E27FC236}">
                <a16:creationId xmlns:a16="http://schemas.microsoft.com/office/drawing/2014/main" id="{AB85D8B0-F873-486C-8996-BEAF04346CCA}"/>
              </a:ext>
            </a:extLst>
          </p:cNvPr>
          <p:cNvSpPr txBox="1">
            <a:spLocks/>
          </p:cNvSpPr>
          <p:nvPr/>
        </p:nvSpPr>
        <p:spPr>
          <a:xfrm>
            <a:off x="612954" y="201135"/>
            <a:ext cx="11748808" cy="14241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ru-RU" sz="40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Бытовая техника </a:t>
            </a:r>
            <a:r>
              <a:rPr lang="en-US" sz="40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             Kitchen retail</a:t>
            </a:r>
            <a:r>
              <a:rPr lang="ru-RU" sz="40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              </a:t>
            </a:r>
            <a:r>
              <a:rPr lang="en-US" sz="40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</a:t>
            </a:r>
            <a:endParaRPr lang="ru-RU" sz="4000" b="1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ru-RU" sz="40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 </a:t>
            </a:r>
            <a:endParaRPr lang="ru-RU" sz="3600" b="1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ru-RU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F3C6B91A-196E-41C9-9837-20F2D21EC8C1}"/>
              </a:ext>
            </a:extLst>
          </p:cNvPr>
          <p:cNvSpPr/>
          <p:nvPr/>
        </p:nvSpPr>
        <p:spPr>
          <a:xfrm>
            <a:off x="6530675" y="5978754"/>
            <a:ext cx="1018228" cy="52322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202</a:t>
            </a:r>
            <a:r>
              <a:rPr lang="ru-RU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4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F0E475B8-ECA9-41F6-A8D7-D9932174FDCF}"/>
              </a:ext>
            </a:extLst>
          </p:cNvPr>
          <p:cNvCxnSpPr>
            <a:cxnSpLocks/>
          </p:cNvCxnSpPr>
          <p:nvPr/>
        </p:nvCxnSpPr>
        <p:spPr>
          <a:xfrm>
            <a:off x="6286500" y="266700"/>
            <a:ext cx="0" cy="617220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D38495B3-CD23-40BB-957C-674D53779849}"/>
              </a:ext>
            </a:extLst>
          </p:cNvPr>
          <p:cNvCxnSpPr/>
          <p:nvPr/>
        </p:nvCxnSpPr>
        <p:spPr>
          <a:xfrm>
            <a:off x="612954" y="847725"/>
            <a:ext cx="63150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E07CDC2A-E22B-4CDD-A4AE-B96A50F30AF9}"/>
              </a:ext>
            </a:extLst>
          </p:cNvPr>
          <p:cNvCxnSpPr>
            <a:cxnSpLocks/>
          </p:cNvCxnSpPr>
          <p:nvPr/>
        </p:nvCxnSpPr>
        <p:spPr>
          <a:xfrm>
            <a:off x="3947634" y="5838627"/>
            <a:ext cx="7806216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ject 4">
            <a:extLst>
              <a:ext uri="{FF2B5EF4-FFF2-40B4-BE49-F238E27FC236}">
                <a16:creationId xmlns:a16="http://schemas.microsoft.com/office/drawing/2014/main" id="{E6029C92-30EB-4F73-BA2A-E5BE5D4AE395}"/>
              </a:ext>
            </a:extLst>
          </p:cNvPr>
          <p:cNvPicPr/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1C7DB20A-212C-467C-9AED-D8F7F8DFAC0D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7415" y="923857"/>
            <a:ext cx="5299835" cy="484786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0A9325AC-A70E-4618-A3BC-AAE49B7445B5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8775" y="3559866"/>
            <a:ext cx="3122800" cy="1600631"/>
          </a:xfrm>
          <a:prstGeom prst="rect">
            <a:avLst/>
          </a:prstGeom>
          <a:effectLst>
            <a:outerShdw blurRad="50800" dist="38100" dir="18900000" sx="101000" sy="101000" algn="bl" rotWithShape="0">
              <a:schemeClr val="tx1">
                <a:lumMod val="75000"/>
                <a:alpha val="40000"/>
              </a:schemeClr>
            </a:outerShdw>
            <a:softEdge rad="0"/>
          </a:effectLst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0E785D1A-48A2-4C78-86AE-9B7C063ECB37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57678" y="2637630"/>
            <a:ext cx="3658718" cy="71015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26B63C7-C8ED-4070-B925-4347C13B6122}"/>
              </a:ext>
            </a:extLst>
          </p:cNvPr>
          <p:cNvSpPr txBox="1"/>
          <p:nvPr/>
        </p:nvSpPr>
        <p:spPr>
          <a:xfrm>
            <a:off x="1598155" y="6021609"/>
            <a:ext cx="3861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ICONIC GERMAN BRAND</a:t>
            </a:r>
            <a:endParaRPr lang="ru-RU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7646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601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101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101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101"/>
                            </p:stCondLst>
                            <p:childTnLst>
                              <p:par>
                                <p:cTn id="3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83C8223-0FE0-45EC-8DAF-C707EE98C4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39788" y="0"/>
            <a:ext cx="9164411" cy="68580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CDD3769-008A-4911-9B62-23E6EF69B0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018AA1-5595-44B3-B495-1332F2737541}"/>
              </a:ext>
            </a:extLst>
          </p:cNvPr>
          <p:cNvSpPr txBox="1"/>
          <p:nvPr/>
        </p:nvSpPr>
        <p:spPr>
          <a:xfrm>
            <a:off x="9042066" y="1172817"/>
            <a:ext cx="27719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ДУХОВЫЕ </a:t>
            </a:r>
          </a:p>
          <a:p>
            <a:r>
              <a:rPr lang="ru-RU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ШКАФЫ</a:t>
            </a:r>
          </a:p>
        </p:txBody>
      </p:sp>
    </p:spTree>
    <p:extLst>
      <p:ext uri="{BB962C8B-B14F-4D97-AF65-F5344CB8AC3E}">
        <p14:creationId xmlns:p14="http://schemas.microsoft.com/office/powerpoint/2010/main" val="289688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228851" y="311044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FuturaLightCTT" pitchFamily="2" charset="0"/>
              </a:rPr>
              <a:t>SLB EY6308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FuturaLightCTT" pitchFamily="2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FuturaLightCTT" pitchFamily="2" charset="0"/>
            </a:endParaRPr>
          </a:p>
        </p:txBody>
      </p:sp>
      <p:sp>
        <p:nvSpPr>
          <p:cNvPr id="19" name="Содержимое 2">
            <a:extLst>
              <a:ext uri="{FF2B5EF4-FFF2-40B4-BE49-F238E27FC236}">
                <a16:creationId xmlns:a16="http://schemas.microsoft.com/office/drawing/2014/main" id="{447A829D-E8AA-47CA-A1F8-FA85C877AB16}"/>
              </a:ext>
            </a:extLst>
          </p:cNvPr>
          <p:cNvSpPr txBox="1">
            <a:spLocks/>
          </p:cNvSpPr>
          <p:nvPr/>
        </p:nvSpPr>
        <p:spPr>
          <a:xfrm>
            <a:off x="1823587" y="582987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36 990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433BB665-125C-490F-9BAF-9DB1B4E33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E205308A-4B3A-4916-A720-66EB10AA1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760" y="954986"/>
            <a:ext cx="4618243" cy="4536000"/>
          </a:xfrm>
          <a:prstGeom prst="rect">
            <a:avLst/>
          </a:prstGeom>
          <a:effectLst>
            <a:outerShdw blurRad="101600" dist="152400" sx="98000" sy="98000" algn="l" rotWithShape="0">
              <a:schemeClr val="bg1">
                <a:alpha val="41000"/>
              </a:scheme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6FBA82-69B3-49EE-9F9F-2824D6797FAD}"/>
              </a:ext>
            </a:extLst>
          </p:cNvPr>
          <p:cNvSpPr txBox="1"/>
          <p:nvPr/>
        </p:nvSpPr>
        <p:spPr>
          <a:xfrm>
            <a:off x="6096000" y="609486"/>
            <a:ext cx="4560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78 литров</a:t>
            </a:r>
          </a:p>
        </p:txBody>
      </p:sp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7FA119A8-A02E-4FD2-ABFC-B26A2B1FEB3E}"/>
              </a:ext>
            </a:extLst>
          </p:cNvPr>
          <p:cNvCxnSpPr/>
          <p:nvPr/>
        </p:nvCxnSpPr>
        <p:spPr>
          <a:xfrm>
            <a:off x="6241774" y="128570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9F0E247-17F0-482D-8FF2-5C5D93D6E1FF}"/>
              </a:ext>
            </a:extLst>
          </p:cNvPr>
          <p:cNvSpPr txBox="1"/>
          <p:nvPr/>
        </p:nvSpPr>
        <p:spPr>
          <a:xfrm>
            <a:off x="6108194" y="1458585"/>
            <a:ext cx="5176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переключатели</a:t>
            </a:r>
          </a:p>
        </p:txBody>
      </p:sp>
      <p:cxnSp>
        <p:nvCxnSpPr>
          <p:cNvPr id="18" name="Прямая соединительная линия 17">
            <a:extLst>
              <a:ext uri="{FF2B5EF4-FFF2-40B4-BE49-F238E27FC236}">
                <a16:creationId xmlns:a16="http://schemas.microsoft.com/office/drawing/2014/main" id="{C9FEB0D8-CF34-45E4-ADFE-E7B7A898D36F}"/>
              </a:ext>
            </a:extLst>
          </p:cNvPr>
          <p:cNvCxnSpPr/>
          <p:nvPr/>
        </p:nvCxnSpPr>
        <p:spPr>
          <a:xfrm>
            <a:off x="6225211" y="2113970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FB2AA9B0-4E04-48E6-86B5-E4C7C3C98289}"/>
              </a:ext>
            </a:extLst>
          </p:cNvPr>
          <p:cNvSpPr txBox="1"/>
          <p:nvPr/>
        </p:nvSpPr>
        <p:spPr>
          <a:xfrm>
            <a:off x="6130154" y="2293358"/>
            <a:ext cx="4431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 функций приготовления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CDDAD193-055D-4E3F-A679-01296505A75E}"/>
              </a:ext>
            </a:extLst>
          </p:cNvPr>
          <p:cNvCxnSpPr/>
          <p:nvPr/>
        </p:nvCxnSpPr>
        <p:spPr>
          <a:xfrm>
            <a:off x="6238465" y="297204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8D444C5-E400-4A38-AB6B-8389937F1E64}"/>
              </a:ext>
            </a:extLst>
          </p:cNvPr>
          <p:cNvSpPr txBox="1"/>
          <p:nvPr/>
        </p:nvSpPr>
        <p:spPr>
          <a:xfrm>
            <a:off x="6130154" y="3143264"/>
            <a:ext cx="5043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4E4786DD-03E8-4330-9CF6-10184C4B8234}"/>
              </a:ext>
            </a:extLst>
          </p:cNvPr>
          <p:cNvCxnSpPr/>
          <p:nvPr/>
        </p:nvCxnSpPr>
        <p:spPr>
          <a:xfrm>
            <a:off x="6271597" y="385993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4AF0F801-C835-438F-91EF-AA1F9E343470}"/>
              </a:ext>
            </a:extLst>
          </p:cNvPr>
          <p:cNvSpPr txBox="1"/>
          <p:nvPr/>
        </p:nvSpPr>
        <p:spPr>
          <a:xfrm>
            <a:off x="6174718" y="3978731"/>
            <a:ext cx="5352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Хромированные направляющие</a:t>
            </a:r>
          </a:p>
        </p:txBody>
      </p: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CCD89B49-9067-4CC2-881B-13FF0C0610C2}"/>
              </a:ext>
            </a:extLst>
          </p:cNvPr>
          <p:cNvCxnSpPr/>
          <p:nvPr/>
        </p:nvCxnSpPr>
        <p:spPr>
          <a:xfrm>
            <a:off x="6279616" y="4637980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D1007563-28CA-4F94-8029-85821B475195}"/>
              </a:ext>
            </a:extLst>
          </p:cNvPr>
          <p:cNvSpPr txBox="1"/>
          <p:nvPr/>
        </p:nvSpPr>
        <p:spPr>
          <a:xfrm>
            <a:off x="6225211" y="4809147"/>
            <a:ext cx="2589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Ручка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dark Inox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710B02F-DA9E-4E97-923E-AA701BBA19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3039" y="5503533"/>
            <a:ext cx="2426786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269038" y="249563"/>
            <a:ext cx="2603246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FuturaLightCTT" pitchFamily="2" charset="0"/>
              </a:rPr>
              <a:t>SLB EL6308/ EE6308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FuturaLightCTT" pitchFamily="2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FuturaLightCTT" pitchFamily="2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433BB665-125C-490F-9BAF-9DB1B4E33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38A4885-7482-4273-9BCF-ACACADEF38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794" y="4407814"/>
            <a:ext cx="2976196" cy="179179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214C65D3-A16B-49F7-8164-B8E77FB0E87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72504" y="4368801"/>
            <a:ext cx="1317597" cy="1352826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0323CF6D-0129-4C02-BD7A-3514DC3D30F8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42104" y="5880111"/>
            <a:ext cx="2603246" cy="1044056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FC0562B9-0372-4FEB-BF65-58A5A6CA6880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9474" l="245" r="99265">
                        <a14:foregroundMark x1="980" y1="64211" x2="980" y2="64211"/>
                        <a14:foregroundMark x1="18260" y1="11842" x2="18260" y2="11842"/>
                        <a14:foregroundMark x1="95343" y1="21579" x2="95343" y2="21579"/>
                        <a14:foregroundMark x1="19363" y1="10000" x2="19363" y2="10000"/>
                        <a14:foregroundMark x1="980" y1="65526" x2="980" y2="65526"/>
                        <a14:foregroundMark x1="613" y1="98158" x2="613" y2="98158"/>
                        <a14:foregroundMark x1="99265" y1="99474" x2="99265" y2="99474"/>
                        <a14:foregroundMark x1="613" y1="98684" x2="613" y2="98684"/>
                        <a14:foregroundMark x1="1838" y1="95000" x2="1838" y2="95000"/>
                        <a14:foregroundMark x1="245" y1="71316" x2="245" y2="713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48067" y="4512366"/>
            <a:ext cx="1978327" cy="1209262"/>
          </a:xfrm>
          <a:prstGeom prst="rect">
            <a:avLst/>
          </a:prstGeom>
          <a:effectLst>
            <a:outerShdw blurRad="50800" dist="38100" algn="l" rotWithShape="0">
              <a:schemeClr val="tx1">
                <a:lumMod val="95000"/>
                <a:alpha val="69000"/>
              </a:schemeClr>
            </a:outerShdw>
          </a:effectLst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92B86641-E82E-4BE5-93BC-D63CDA5B8CEC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5901" y="901436"/>
            <a:ext cx="3251722" cy="3194442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AA2E5B26-8C43-4A94-90BF-333D5AECD6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7383" y="590140"/>
            <a:ext cx="4939208" cy="362869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8F4C46D7-DDF4-4F62-BC66-B3857372F703}"/>
              </a:ext>
            </a:extLst>
          </p:cNvPr>
          <p:cNvSpPr txBox="1"/>
          <p:nvPr/>
        </p:nvSpPr>
        <p:spPr>
          <a:xfrm>
            <a:off x="7584360" y="858540"/>
            <a:ext cx="4404235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камеры духового шкафа: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  <a:endParaRPr lang="ru-RU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Мультифункциональная духовка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Режимы работы: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свет, разморозка, нижний нагрев, нижний + верхний нагрев,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верхний нагрев,  верхний нагрев + конвекция, нижний + верхний + конвекция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Программируемый таймер с автоотключением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Управление: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переключатели утапливаемые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Очистка камеры: эмаль легкой очистки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Количество стёкол дверцы: 2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стекло </a:t>
            </a:r>
            <a:r>
              <a:rPr lang="ru-RU" sz="16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съёмное стекло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Стекла –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 CERAN</a:t>
            </a:r>
            <a:endParaRPr lang="ru-RU" sz="16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Хромированные направляющие</a:t>
            </a:r>
            <a:endParaRPr lang="en-US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Комплектация: 1 стандартный противень, хромированная решётка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Материал панели управления: стекло</a:t>
            </a:r>
          </a:p>
          <a:p>
            <a:endParaRPr lang="ru-RU" sz="160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856B1900-D209-45FC-AFF7-9B132088667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3131" y="5475197"/>
            <a:ext cx="2426786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427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2102119-6059-47CD-A23C-D8EE3302C5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21A5317C-03B5-4857-88FD-8BF2C9D6401F}"/>
              </a:ext>
            </a:extLst>
          </p:cNvPr>
          <p:cNvSpPr txBox="1">
            <a:spLocks/>
          </p:cNvSpPr>
          <p:nvPr/>
        </p:nvSpPr>
        <p:spPr>
          <a:xfrm>
            <a:off x="2333354" y="156595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</a:t>
            </a: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190</a:t>
            </a: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5F6B5C-4153-40FB-891F-B32BDF8744F2}"/>
              </a:ext>
            </a:extLst>
          </p:cNvPr>
          <p:cNvSpPr txBox="1"/>
          <p:nvPr/>
        </p:nvSpPr>
        <p:spPr>
          <a:xfrm>
            <a:off x="6596514" y="840494"/>
            <a:ext cx="4533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70 литров</a:t>
            </a:r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E8DFC9A5-10EA-41E9-8435-6345182F85EF}"/>
              </a:ext>
            </a:extLst>
          </p:cNvPr>
          <p:cNvCxnSpPr/>
          <p:nvPr/>
        </p:nvCxnSpPr>
        <p:spPr>
          <a:xfrm>
            <a:off x="6742288" y="137233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31D4F48E-C073-46FA-BE1B-9CB0A3F9BCFB}"/>
              </a:ext>
            </a:extLst>
          </p:cNvPr>
          <p:cNvSpPr txBox="1"/>
          <p:nvPr/>
        </p:nvSpPr>
        <p:spPr>
          <a:xfrm>
            <a:off x="6608708" y="1535588"/>
            <a:ext cx="5176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переключатели</a:t>
            </a:r>
          </a:p>
        </p:txBody>
      </p:sp>
      <p:cxnSp>
        <p:nvCxnSpPr>
          <p:cNvPr id="20" name="Прямая соединительная линия 19">
            <a:extLst>
              <a:ext uri="{FF2B5EF4-FFF2-40B4-BE49-F238E27FC236}">
                <a16:creationId xmlns:a16="http://schemas.microsoft.com/office/drawing/2014/main" id="{0C6C2D21-64A2-45D9-B7FA-96DF36F15DDA}"/>
              </a:ext>
            </a:extLst>
          </p:cNvPr>
          <p:cNvCxnSpPr/>
          <p:nvPr/>
        </p:nvCxnSpPr>
        <p:spPr>
          <a:xfrm>
            <a:off x="6725725" y="2046594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299EF17-35F0-4F00-B15A-934D3FA5717D}"/>
              </a:ext>
            </a:extLst>
          </p:cNvPr>
          <p:cNvSpPr txBox="1"/>
          <p:nvPr/>
        </p:nvSpPr>
        <p:spPr>
          <a:xfrm>
            <a:off x="6608708" y="2176593"/>
            <a:ext cx="4431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 функций приготовления</a:t>
            </a:r>
          </a:p>
        </p:txBody>
      </p:sp>
      <p:cxnSp>
        <p:nvCxnSpPr>
          <p:cNvPr id="22" name="Прямая соединительная линия 21">
            <a:extLst>
              <a:ext uri="{FF2B5EF4-FFF2-40B4-BE49-F238E27FC236}">
                <a16:creationId xmlns:a16="http://schemas.microsoft.com/office/drawing/2014/main" id="{948777B3-2200-4DD1-AAA2-225275EBB6A9}"/>
              </a:ext>
            </a:extLst>
          </p:cNvPr>
          <p:cNvCxnSpPr/>
          <p:nvPr/>
        </p:nvCxnSpPr>
        <p:spPr>
          <a:xfrm>
            <a:off x="6738979" y="2779542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9D28232-81E4-444F-90BC-B1A78A510B1D}"/>
              </a:ext>
            </a:extLst>
          </p:cNvPr>
          <p:cNvSpPr txBox="1"/>
          <p:nvPr/>
        </p:nvSpPr>
        <p:spPr>
          <a:xfrm>
            <a:off x="6630668" y="2902635"/>
            <a:ext cx="4748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4" name="Прямая соединительная линия 23">
            <a:extLst>
              <a:ext uri="{FF2B5EF4-FFF2-40B4-BE49-F238E27FC236}">
                <a16:creationId xmlns:a16="http://schemas.microsoft.com/office/drawing/2014/main" id="{B5931398-A4B4-4CF3-AF34-427FE5A5B1F1}"/>
              </a:ext>
            </a:extLst>
          </p:cNvPr>
          <p:cNvCxnSpPr/>
          <p:nvPr/>
        </p:nvCxnSpPr>
        <p:spPr>
          <a:xfrm>
            <a:off x="6772111" y="35038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637B3975-3097-4174-B0E8-BB736B980911}"/>
              </a:ext>
            </a:extLst>
          </p:cNvPr>
          <p:cNvSpPr txBox="1"/>
          <p:nvPr/>
        </p:nvSpPr>
        <p:spPr>
          <a:xfrm>
            <a:off x="6652082" y="3603348"/>
            <a:ext cx="5352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Хромированные направляющие</a:t>
            </a:r>
          </a:p>
        </p:txBody>
      </p: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07B42750-7967-41DA-81E7-2AFE58CBF72D}"/>
              </a:ext>
            </a:extLst>
          </p:cNvPr>
          <p:cNvCxnSpPr/>
          <p:nvPr/>
        </p:nvCxnSpPr>
        <p:spPr>
          <a:xfrm>
            <a:off x="6780130" y="422409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74FAF51A-A913-49DD-AF45-43CCAB17D968}"/>
              </a:ext>
            </a:extLst>
          </p:cNvPr>
          <p:cNvSpPr txBox="1"/>
          <p:nvPr/>
        </p:nvSpPr>
        <p:spPr>
          <a:xfrm>
            <a:off x="6656275" y="4337510"/>
            <a:ext cx="3794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 глубокий противень</a:t>
            </a: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7BD3D913-77C7-45C7-9529-086685287DAA}"/>
              </a:ext>
            </a:extLst>
          </p:cNvPr>
          <p:cNvCxnSpPr/>
          <p:nvPr/>
        </p:nvCxnSpPr>
        <p:spPr>
          <a:xfrm>
            <a:off x="6774630" y="493476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Содержимое 2">
            <a:extLst>
              <a:ext uri="{FF2B5EF4-FFF2-40B4-BE49-F238E27FC236}">
                <a16:creationId xmlns:a16="http://schemas.microsoft.com/office/drawing/2014/main" id="{F38DF720-9108-43D7-B644-C328242CDE0D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38 990</a:t>
            </a:r>
          </a:p>
        </p:txBody>
      </p: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76F111CE-9360-4DF0-975B-460AA99AEA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4575" y="590080"/>
            <a:ext cx="4666039" cy="4625109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F9118C92-E731-4230-BC43-879B473785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9206" y="4332957"/>
            <a:ext cx="2391456" cy="249313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39" name="Содержимое 2">
            <a:extLst>
              <a:ext uri="{FF2B5EF4-FFF2-40B4-BE49-F238E27FC236}">
                <a16:creationId xmlns:a16="http://schemas.microsoft.com/office/drawing/2014/main" id="{86D6A7D1-46E8-4A3C-99FD-46BC4C791AD0}"/>
              </a:ext>
            </a:extLst>
          </p:cNvPr>
          <p:cNvSpPr txBox="1">
            <a:spLocks/>
          </p:cNvSpPr>
          <p:nvPr/>
        </p:nvSpPr>
        <p:spPr>
          <a:xfrm>
            <a:off x="5014760" y="4139846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EE6</a:t>
            </a:r>
            <a:r>
              <a:rPr lang="ru-RU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190</a:t>
            </a:r>
          </a:p>
          <a:p>
            <a:pPr algn="l"/>
            <a:endParaRPr lang="ru-RU" sz="14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12B0302-9D53-4800-8132-7EBC90A828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4141" y="5322412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27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070523" y="284875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EY6408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305E770F-8C22-42C4-9BF1-7D025A4DCCF7}"/>
              </a:ext>
            </a:extLst>
          </p:cNvPr>
          <p:cNvSpPr txBox="1">
            <a:spLocks/>
          </p:cNvSpPr>
          <p:nvPr/>
        </p:nvSpPr>
        <p:spPr>
          <a:xfrm>
            <a:off x="1625982" y="5760913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2 990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2102119-6059-47CD-A23C-D8EE3302C5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BC24D5E-34CB-43F3-8D56-2219F64EA5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37" y="944369"/>
            <a:ext cx="4618350" cy="4536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FED73C-A69A-47B7-BD75-EA596EF2B3F3}"/>
              </a:ext>
            </a:extLst>
          </p:cNvPr>
          <p:cNvSpPr txBox="1"/>
          <p:nvPr/>
        </p:nvSpPr>
        <p:spPr>
          <a:xfrm>
            <a:off x="6096000" y="609486"/>
            <a:ext cx="4560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78 литров</a:t>
            </a:r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BA36450E-5534-4959-B301-BF9EBA7F455A}"/>
              </a:ext>
            </a:extLst>
          </p:cNvPr>
          <p:cNvCxnSpPr/>
          <p:nvPr/>
        </p:nvCxnSpPr>
        <p:spPr>
          <a:xfrm>
            <a:off x="6241774" y="114133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C74224A2-8C13-437C-9446-8F0CF9E34F71}"/>
              </a:ext>
            </a:extLst>
          </p:cNvPr>
          <p:cNvSpPr txBox="1"/>
          <p:nvPr/>
        </p:nvSpPr>
        <p:spPr>
          <a:xfrm>
            <a:off x="6108194" y="1304580"/>
            <a:ext cx="5176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переключатели</a:t>
            </a:r>
          </a:p>
        </p:txBody>
      </p: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43A1CA3D-C270-4EA8-A7D7-85D02AB1AEFD}"/>
              </a:ext>
            </a:extLst>
          </p:cNvPr>
          <p:cNvCxnSpPr/>
          <p:nvPr/>
        </p:nvCxnSpPr>
        <p:spPr>
          <a:xfrm>
            <a:off x="6225211" y="181558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9D1554BD-940A-4A8E-8FEC-D2F4876C5F29}"/>
              </a:ext>
            </a:extLst>
          </p:cNvPr>
          <p:cNvSpPr txBox="1"/>
          <p:nvPr/>
        </p:nvSpPr>
        <p:spPr>
          <a:xfrm>
            <a:off x="6108194" y="1945585"/>
            <a:ext cx="4431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 функций приготовления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18530F69-1E27-414D-ADED-A45E20CB828F}"/>
              </a:ext>
            </a:extLst>
          </p:cNvPr>
          <p:cNvCxnSpPr/>
          <p:nvPr/>
        </p:nvCxnSpPr>
        <p:spPr>
          <a:xfrm>
            <a:off x="6238465" y="2548534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DB546F31-287B-427C-B628-0EE160B69AF2}"/>
              </a:ext>
            </a:extLst>
          </p:cNvPr>
          <p:cNvSpPr txBox="1"/>
          <p:nvPr/>
        </p:nvSpPr>
        <p:spPr>
          <a:xfrm>
            <a:off x="6130154" y="2671627"/>
            <a:ext cx="5043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1F6A52D1-A88B-44E7-9DD9-FE63F7070411}"/>
              </a:ext>
            </a:extLst>
          </p:cNvPr>
          <p:cNvCxnSpPr/>
          <p:nvPr/>
        </p:nvCxnSpPr>
        <p:spPr>
          <a:xfrm>
            <a:off x="6271597" y="327279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5F30560-91BC-4F11-A7BD-22D8B077C9E7}"/>
              </a:ext>
            </a:extLst>
          </p:cNvPr>
          <p:cNvSpPr txBox="1"/>
          <p:nvPr/>
        </p:nvSpPr>
        <p:spPr>
          <a:xfrm>
            <a:off x="6174718" y="3372340"/>
            <a:ext cx="5352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Хромированные направляющие</a:t>
            </a:r>
          </a:p>
        </p:txBody>
      </p: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E23EE67C-0EC3-42AD-A51C-4288E81C9DC2}"/>
              </a:ext>
            </a:extLst>
          </p:cNvPr>
          <p:cNvCxnSpPr/>
          <p:nvPr/>
        </p:nvCxnSpPr>
        <p:spPr>
          <a:xfrm>
            <a:off x="6279616" y="399308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C7B4A074-12DF-4BB9-9D39-B8BE5DDDCAE4}"/>
              </a:ext>
            </a:extLst>
          </p:cNvPr>
          <p:cNvSpPr txBox="1"/>
          <p:nvPr/>
        </p:nvSpPr>
        <p:spPr>
          <a:xfrm>
            <a:off x="6225211" y="4106502"/>
            <a:ext cx="2589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Ручка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dark Inox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12965123-F678-4026-8D85-2C44E09ED81F}"/>
              </a:ext>
            </a:extLst>
          </p:cNvPr>
          <p:cNvCxnSpPr/>
          <p:nvPr/>
        </p:nvCxnSpPr>
        <p:spPr>
          <a:xfrm>
            <a:off x="6297266" y="470375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7553C872-AA2E-42E4-907E-D32DCFAF0407}"/>
              </a:ext>
            </a:extLst>
          </p:cNvPr>
          <p:cNvSpPr txBox="1"/>
          <p:nvPr/>
        </p:nvSpPr>
        <p:spPr>
          <a:xfrm>
            <a:off x="6238465" y="4825233"/>
            <a:ext cx="4110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Каталитическая очистка</a:t>
            </a:r>
          </a:p>
        </p:txBody>
      </p: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19F29ACB-675D-4953-AA3D-38B4E028A39E}"/>
              </a:ext>
            </a:extLst>
          </p:cNvPr>
          <p:cNvCxnSpPr/>
          <p:nvPr/>
        </p:nvCxnSpPr>
        <p:spPr>
          <a:xfrm>
            <a:off x="6305287" y="5414420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2472745B-B1BC-45FA-8CAE-286FE3C5EB04}"/>
              </a:ext>
            </a:extLst>
          </p:cNvPr>
          <p:cNvSpPr txBox="1"/>
          <p:nvPr/>
        </p:nvSpPr>
        <p:spPr>
          <a:xfrm>
            <a:off x="6268493" y="5588913"/>
            <a:ext cx="559480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Активация света при открывании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двери</a:t>
            </a:r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6B7F8FD0-58C4-4A03-9623-CA70ABC906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270" y="5340385"/>
            <a:ext cx="2426786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40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71D5581-E5A8-4C25-9CBD-DD18993C0714}"/>
              </a:ext>
            </a:extLst>
          </p:cNvPr>
          <p:cNvSpPr txBox="1"/>
          <p:nvPr/>
        </p:nvSpPr>
        <p:spPr>
          <a:xfrm>
            <a:off x="7167567" y="914494"/>
            <a:ext cx="482225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камеры духового шкафа: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  <a:endParaRPr lang="ru-RU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Мультифункциональная духовка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Режимы работы: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свет, размораживание, нижний нагрев, нижний + верхний нагрев,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верхний нагрев,  верхний нагрев + конвекция, нижний + верхний + конвекция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Программируемый таймер с автоотключением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Управление: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переключатели утапливаемые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Очистка камеры духовки: эмаль легкой очистки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Количество стёкол дверцы: 2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Каталитическая панель задняя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Активация освещения при открывании двери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стекло </a:t>
            </a:r>
            <a:r>
              <a:rPr lang="ru-RU" sz="16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съёмное стекло лёгкой очистки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Стекла –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 CERAN</a:t>
            </a:r>
            <a:endParaRPr lang="ru-RU" sz="16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•Хромированные направляющие</a:t>
            </a:r>
            <a:endParaRPr lang="en-US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Комплектация: 1 стандартный противень, хромированная решётка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Материал панели управления: стекло</a:t>
            </a:r>
          </a:p>
          <a:p>
            <a:endParaRPr lang="ru-RU" sz="160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215829" y="256314"/>
            <a:ext cx="3025936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EL6408/EE 6408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2102119-6059-47CD-A23C-D8EE3302C5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0F7E4A40-0909-4A02-8287-4F182E9021C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2918" y="929081"/>
            <a:ext cx="3438770" cy="3203927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05C05B88-DCEF-4B85-977D-92C9047DF93F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804" y="929081"/>
            <a:ext cx="3377114" cy="317023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23983E2-8793-448F-8773-B81B8F472A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2387" y="4294831"/>
            <a:ext cx="1818694" cy="1444098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CBE76DB-4D04-4469-88CF-BBB12A87F7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448" y="4343799"/>
            <a:ext cx="2226578" cy="1346163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C342FFCE-086D-46C7-87F5-102B1A4C52E8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9474" l="245" r="99265">
                        <a14:foregroundMark x1="980" y1="64211" x2="980" y2="64211"/>
                        <a14:foregroundMark x1="18260" y1="11842" x2="18260" y2="11842"/>
                        <a14:foregroundMark x1="95343" y1="21579" x2="95343" y2="21579"/>
                        <a14:foregroundMark x1="19363" y1="10000" x2="19363" y2="10000"/>
                        <a14:foregroundMark x1="980" y1="65526" x2="980" y2="65526"/>
                        <a14:foregroundMark x1="613" y1="98158" x2="613" y2="98158"/>
                        <a14:foregroundMark x1="99265" y1="99474" x2="99265" y2="99474"/>
                        <a14:foregroundMark x1="613" y1="98684" x2="613" y2="98684"/>
                        <a14:foregroundMark x1="1838" y1="95000" x2="1838" y2="95000"/>
                        <a14:foregroundMark x1="245" y1="71316" x2="245" y2="713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5443" y="4504703"/>
            <a:ext cx="1675820" cy="1024354"/>
          </a:xfrm>
          <a:prstGeom prst="rect">
            <a:avLst/>
          </a:prstGeom>
          <a:effectLst>
            <a:outerShdw blurRad="50800" dist="38100" algn="l" rotWithShape="0">
              <a:schemeClr val="tx1">
                <a:lumMod val="95000"/>
                <a:alpha val="69000"/>
              </a:scheme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5609A21C-E93B-4E25-A17F-140EED81151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63060" y="5467261"/>
            <a:ext cx="2426786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13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176964" y="178088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</a:t>
            </a: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390</a:t>
            </a: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1CA0C3-1E00-4C2E-9FF1-4A9AB991FD32}"/>
              </a:ext>
            </a:extLst>
          </p:cNvPr>
          <p:cNvSpPr txBox="1"/>
          <p:nvPr/>
        </p:nvSpPr>
        <p:spPr>
          <a:xfrm>
            <a:off x="5887281" y="609486"/>
            <a:ext cx="4560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70 литров</a:t>
            </a:r>
          </a:p>
        </p:txBody>
      </p: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DC0D2045-2F71-4940-8A16-322982CDE642}"/>
              </a:ext>
            </a:extLst>
          </p:cNvPr>
          <p:cNvCxnSpPr/>
          <p:nvPr/>
        </p:nvCxnSpPr>
        <p:spPr>
          <a:xfrm>
            <a:off x="6033055" y="114133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FCA7E6D-F5D1-4A91-89C0-8185CA9AE647}"/>
              </a:ext>
            </a:extLst>
          </p:cNvPr>
          <p:cNvSpPr txBox="1"/>
          <p:nvPr/>
        </p:nvSpPr>
        <p:spPr>
          <a:xfrm>
            <a:off x="5899475" y="1304580"/>
            <a:ext cx="3661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Управление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full touch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3D962AB3-667E-4D89-A29F-CCC72F803180}"/>
              </a:ext>
            </a:extLst>
          </p:cNvPr>
          <p:cNvCxnSpPr/>
          <p:nvPr/>
        </p:nvCxnSpPr>
        <p:spPr>
          <a:xfrm>
            <a:off x="6016492" y="181558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483C2E1-6331-47AE-9DAF-1AA0C395A612}"/>
              </a:ext>
            </a:extLst>
          </p:cNvPr>
          <p:cNvSpPr txBox="1"/>
          <p:nvPr/>
        </p:nvSpPr>
        <p:spPr>
          <a:xfrm>
            <a:off x="5899475" y="1945585"/>
            <a:ext cx="4431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функций приготовления</a:t>
            </a: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60A7EE22-9800-4AF3-BB9C-D8235D212F1A}"/>
              </a:ext>
            </a:extLst>
          </p:cNvPr>
          <p:cNvCxnSpPr/>
          <p:nvPr/>
        </p:nvCxnSpPr>
        <p:spPr>
          <a:xfrm>
            <a:off x="6029746" y="2548534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F65E75E-5C90-479F-A510-F1D5E954C21C}"/>
              </a:ext>
            </a:extLst>
          </p:cNvPr>
          <p:cNvSpPr txBox="1"/>
          <p:nvPr/>
        </p:nvSpPr>
        <p:spPr>
          <a:xfrm>
            <a:off x="5886710" y="2671627"/>
            <a:ext cx="6437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стекла,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4D465B99-3EC5-4EA2-B8C5-11AC826984EE}"/>
              </a:ext>
            </a:extLst>
          </p:cNvPr>
          <p:cNvCxnSpPr/>
          <p:nvPr/>
        </p:nvCxnSpPr>
        <p:spPr>
          <a:xfrm>
            <a:off x="6062878" y="330261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D1853AB-5695-448B-9244-23E8952CB960}"/>
              </a:ext>
            </a:extLst>
          </p:cNvPr>
          <p:cNvSpPr txBox="1"/>
          <p:nvPr/>
        </p:nvSpPr>
        <p:spPr>
          <a:xfrm>
            <a:off x="5942849" y="3402156"/>
            <a:ext cx="4015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Slim 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панель управления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3ABA8E43-4A2D-44D7-BE55-9A8DA4DCFF39}"/>
              </a:ext>
            </a:extLst>
          </p:cNvPr>
          <p:cNvCxnSpPr/>
          <p:nvPr/>
        </p:nvCxnSpPr>
        <p:spPr>
          <a:xfrm>
            <a:off x="6070897" y="402290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3494FB8-D322-4DA6-83DA-E915E846B15B}"/>
              </a:ext>
            </a:extLst>
          </p:cNvPr>
          <p:cNvSpPr txBox="1"/>
          <p:nvPr/>
        </p:nvSpPr>
        <p:spPr>
          <a:xfrm>
            <a:off x="5935467" y="4136318"/>
            <a:ext cx="5522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02F245B8-DFD4-47A3-B100-ED10EA87D673}"/>
              </a:ext>
            </a:extLst>
          </p:cNvPr>
          <p:cNvCxnSpPr/>
          <p:nvPr/>
        </p:nvCxnSpPr>
        <p:spPr>
          <a:xfrm>
            <a:off x="6088547" y="473356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39DDBA24-4394-4B69-8567-79D0C4C4F4D8}"/>
              </a:ext>
            </a:extLst>
          </p:cNvPr>
          <p:cNvSpPr txBox="1"/>
          <p:nvPr/>
        </p:nvSpPr>
        <p:spPr>
          <a:xfrm>
            <a:off x="5937146" y="4855049"/>
            <a:ext cx="3794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 глубокий противень</a:t>
            </a:r>
          </a:p>
        </p:txBody>
      </p: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F5B99A9B-BBAB-4FB3-A14C-19685EF67CCF}"/>
              </a:ext>
            </a:extLst>
          </p:cNvPr>
          <p:cNvCxnSpPr/>
          <p:nvPr/>
        </p:nvCxnSpPr>
        <p:spPr>
          <a:xfrm>
            <a:off x="6096568" y="544423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Содержимое 2">
            <a:extLst>
              <a:ext uri="{FF2B5EF4-FFF2-40B4-BE49-F238E27FC236}">
                <a16:creationId xmlns:a16="http://schemas.microsoft.com/office/drawing/2014/main" id="{2B3FE90E-E492-48AF-B875-F3A4901E60EA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44 990</a:t>
            </a:r>
          </a:p>
        </p:txBody>
      </p: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09EE9271-E066-43A0-ACBC-FB4D512D6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035721DD-BC44-42D6-8355-11DE1014B1C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685" y="565673"/>
            <a:ext cx="5176417" cy="495727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B72C7645-4EA5-4CAD-875A-76D8FFB079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8550" y="5578842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02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176964" y="178088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EE6</a:t>
            </a: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390</a:t>
            </a: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1CA0C3-1E00-4C2E-9FF1-4A9AB991FD32}"/>
              </a:ext>
            </a:extLst>
          </p:cNvPr>
          <p:cNvSpPr txBox="1"/>
          <p:nvPr/>
        </p:nvSpPr>
        <p:spPr>
          <a:xfrm>
            <a:off x="5887281" y="609486"/>
            <a:ext cx="4560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70 литров</a:t>
            </a:r>
          </a:p>
        </p:txBody>
      </p: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DC0D2045-2F71-4940-8A16-322982CDE642}"/>
              </a:ext>
            </a:extLst>
          </p:cNvPr>
          <p:cNvCxnSpPr/>
          <p:nvPr/>
        </p:nvCxnSpPr>
        <p:spPr>
          <a:xfrm>
            <a:off x="6033055" y="114133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FCA7E6D-F5D1-4A91-89C0-8185CA9AE647}"/>
              </a:ext>
            </a:extLst>
          </p:cNvPr>
          <p:cNvSpPr txBox="1"/>
          <p:nvPr/>
        </p:nvSpPr>
        <p:spPr>
          <a:xfrm>
            <a:off x="5899475" y="1304580"/>
            <a:ext cx="3661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Управление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full touch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3D962AB3-667E-4D89-A29F-CCC72F803180}"/>
              </a:ext>
            </a:extLst>
          </p:cNvPr>
          <p:cNvCxnSpPr/>
          <p:nvPr/>
        </p:nvCxnSpPr>
        <p:spPr>
          <a:xfrm>
            <a:off x="6016492" y="181558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483C2E1-6331-47AE-9DAF-1AA0C395A612}"/>
              </a:ext>
            </a:extLst>
          </p:cNvPr>
          <p:cNvSpPr txBox="1"/>
          <p:nvPr/>
        </p:nvSpPr>
        <p:spPr>
          <a:xfrm>
            <a:off x="5899475" y="1945585"/>
            <a:ext cx="4431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функций приготовления</a:t>
            </a: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60A7EE22-9800-4AF3-BB9C-D8235D212F1A}"/>
              </a:ext>
            </a:extLst>
          </p:cNvPr>
          <p:cNvCxnSpPr/>
          <p:nvPr/>
        </p:nvCxnSpPr>
        <p:spPr>
          <a:xfrm>
            <a:off x="6029746" y="2548534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F65E75E-5C90-479F-A510-F1D5E954C21C}"/>
              </a:ext>
            </a:extLst>
          </p:cNvPr>
          <p:cNvSpPr txBox="1"/>
          <p:nvPr/>
        </p:nvSpPr>
        <p:spPr>
          <a:xfrm>
            <a:off x="5886710" y="2671627"/>
            <a:ext cx="6437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стекла,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4D465B99-3EC5-4EA2-B8C5-11AC826984EE}"/>
              </a:ext>
            </a:extLst>
          </p:cNvPr>
          <p:cNvCxnSpPr/>
          <p:nvPr/>
        </p:nvCxnSpPr>
        <p:spPr>
          <a:xfrm>
            <a:off x="6062878" y="330261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D1853AB-5695-448B-9244-23E8952CB960}"/>
              </a:ext>
            </a:extLst>
          </p:cNvPr>
          <p:cNvSpPr txBox="1"/>
          <p:nvPr/>
        </p:nvSpPr>
        <p:spPr>
          <a:xfrm>
            <a:off x="5942849" y="3402156"/>
            <a:ext cx="4015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Slim 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панель управления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3ABA8E43-4A2D-44D7-BE55-9A8DA4DCFF39}"/>
              </a:ext>
            </a:extLst>
          </p:cNvPr>
          <p:cNvCxnSpPr/>
          <p:nvPr/>
        </p:nvCxnSpPr>
        <p:spPr>
          <a:xfrm>
            <a:off x="6070897" y="402290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3494FB8-D322-4DA6-83DA-E915E846B15B}"/>
              </a:ext>
            </a:extLst>
          </p:cNvPr>
          <p:cNvSpPr txBox="1"/>
          <p:nvPr/>
        </p:nvSpPr>
        <p:spPr>
          <a:xfrm>
            <a:off x="5935467" y="4136318"/>
            <a:ext cx="5522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02F245B8-DFD4-47A3-B100-ED10EA87D673}"/>
              </a:ext>
            </a:extLst>
          </p:cNvPr>
          <p:cNvCxnSpPr/>
          <p:nvPr/>
        </p:nvCxnSpPr>
        <p:spPr>
          <a:xfrm>
            <a:off x="6088547" y="473356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39DDBA24-4394-4B69-8567-79D0C4C4F4D8}"/>
              </a:ext>
            </a:extLst>
          </p:cNvPr>
          <p:cNvSpPr txBox="1"/>
          <p:nvPr/>
        </p:nvSpPr>
        <p:spPr>
          <a:xfrm>
            <a:off x="5937146" y="4855049"/>
            <a:ext cx="3794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 глубокий противень</a:t>
            </a:r>
          </a:p>
        </p:txBody>
      </p: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F5B99A9B-BBAB-4FB3-A14C-19685EF67CCF}"/>
              </a:ext>
            </a:extLst>
          </p:cNvPr>
          <p:cNvCxnSpPr/>
          <p:nvPr/>
        </p:nvCxnSpPr>
        <p:spPr>
          <a:xfrm>
            <a:off x="6096568" y="544423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Содержимое 2">
            <a:extLst>
              <a:ext uri="{FF2B5EF4-FFF2-40B4-BE49-F238E27FC236}">
                <a16:creationId xmlns:a16="http://schemas.microsoft.com/office/drawing/2014/main" id="{2B3FE90E-E492-48AF-B875-F3A4901E60EA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4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09EE9271-E066-43A0-ACBC-FB4D512D6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2FE77CE9-8850-44B6-9974-47E9A228E05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579" y="608876"/>
            <a:ext cx="5093618" cy="487086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7A6B825D-E7E2-417C-883A-99A8FE5A50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2878" y="5518268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74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2102119-6059-47CD-A23C-D8EE3302C5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883B430-D05C-44BB-AF49-21B19773DF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891" y="625032"/>
            <a:ext cx="4719510" cy="4636953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21A5317C-03B5-4857-88FD-8BF2C9D6401F}"/>
              </a:ext>
            </a:extLst>
          </p:cNvPr>
          <p:cNvSpPr txBox="1">
            <a:spLocks/>
          </p:cNvSpPr>
          <p:nvPr/>
        </p:nvSpPr>
        <p:spPr>
          <a:xfrm>
            <a:off x="2333354" y="156595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EY64</a:t>
            </a: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</a:t>
            </a:r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5F6B5C-4153-40FB-891F-B32BDF8744F2}"/>
              </a:ext>
            </a:extLst>
          </p:cNvPr>
          <p:cNvSpPr txBox="1"/>
          <p:nvPr/>
        </p:nvSpPr>
        <p:spPr>
          <a:xfrm>
            <a:off x="6096000" y="609486"/>
            <a:ext cx="4358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73 литра</a:t>
            </a:r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E8DFC9A5-10EA-41E9-8435-6345182F85EF}"/>
              </a:ext>
            </a:extLst>
          </p:cNvPr>
          <p:cNvCxnSpPr/>
          <p:nvPr/>
        </p:nvCxnSpPr>
        <p:spPr>
          <a:xfrm>
            <a:off x="6241774" y="114133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31D4F48E-C073-46FA-BE1B-9CB0A3F9BCFB}"/>
              </a:ext>
            </a:extLst>
          </p:cNvPr>
          <p:cNvSpPr txBox="1"/>
          <p:nvPr/>
        </p:nvSpPr>
        <p:spPr>
          <a:xfrm>
            <a:off x="6108194" y="1304580"/>
            <a:ext cx="5176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переключатели</a:t>
            </a:r>
          </a:p>
        </p:txBody>
      </p:sp>
      <p:cxnSp>
        <p:nvCxnSpPr>
          <p:cNvPr id="20" name="Прямая соединительная линия 19">
            <a:extLst>
              <a:ext uri="{FF2B5EF4-FFF2-40B4-BE49-F238E27FC236}">
                <a16:creationId xmlns:a16="http://schemas.microsoft.com/office/drawing/2014/main" id="{0C6C2D21-64A2-45D9-B7FA-96DF36F15DDA}"/>
              </a:ext>
            </a:extLst>
          </p:cNvPr>
          <p:cNvCxnSpPr/>
          <p:nvPr/>
        </p:nvCxnSpPr>
        <p:spPr>
          <a:xfrm>
            <a:off x="6225211" y="181558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299EF17-35F0-4F00-B15A-934D3FA5717D}"/>
              </a:ext>
            </a:extLst>
          </p:cNvPr>
          <p:cNvSpPr txBox="1"/>
          <p:nvPr/>
        </p:nvSpPr>
        <p:spPr>
          <a:xfrm>
            <a:off x="6108194" y="1945585"/>
            <a:ext cx="4431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 функций приготовления</a:t>
            </a:r>
          </a:p>
        </p:txBody>
      </p:sp>
      <p:cxnSp>
        <p:nvCxnSpPr>
          <p:cNvPr id="22" name="Прямая соединительная линия 21">
            <a:extLst>
              <a:ext uri="{FF2B5EF4-FFF2-40B4-BE49-F238E27FC236}">
                <a16:creationId xmlns:a16="http://schemas.microsoft.com/office/drawing/2014/main" id="{948777B3-2200-4DD1-AAA2-225275EBB6A9}"/>
              </a:ext>
            </a:extLst>
          </p:cNvPr>
          <p:cNvCxnSpPr/>
          <p:nvPr/>
        </p:nvCxnSpPr>
        <p:spPr>
          <a:xfrm>
            <a:off x="6238465" y="2548534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9D28232-81E4-444F-90BC-B1A78A510B1D}"/>
              </a:ext>
            </a:extLst>
          </p:cNvPr>
          <p:cNvSpPr txBox="1"/>
          <p:nvPr/>
        </p:nvSpPr>
        <p:spPr>
          <a:xfrm>
            <a:off x="6130154" y="2671627"/>
            <a:ext cx="5043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4" name="Прямая соединительная линия 23">
            <a:extLst>
              <a:ext uri="{FF2B5EF4-FFF2-40B4-BE49-F238E27FC236}">
                <a16:creationId xmlns:a16="http://schemas.microsoft.com/office/drawing/2014/main" id="{B5931398-A4B4-4CF3-AF34-427FE5A5B1F1}"/>
              </a:ext>
            </a:extLst>
          </p:cNvPr>
          <p:cNvCxnSpPr/>
          <p:nvPr/>
        </p:nvCxnSpPr>
        <p:spPr>
          <a:xfrm>
            <a:off x="6271597" y="327279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637B3975-3097-4174-B0E8-BB736B980911}"/>
              </a:ext>
            </a:extLst>
          </p:cNvPr>
          <p:cNvSpPr txBox="1"/>
          <p:nvPr/>
        </p:nvSpPr>
        <p:spPr>
          <a:xfrm>
            <a:off x="6151568" y="3372340"/>
            <a:ext cx="5522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</p:txBody>
      </p: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07B42750-7967-41DA-81E7-2AFE58CBF72D}"/>
              </a:ext>
            </a:extLst>
          </p:cNvPr>
          <p:cNvCxnSpPr/>
          <p:nvPr/>
        </p:nvCxnSpPr>
        <p:spPr>
          <a:xfrm>
            <a:off x="6279616" y="399308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74FAF51A-A913-49DD-AF45-43CCAB17D968}"/>
              </a:ext>
            </a:extLst>
          </p:cNvPr>
          <p:cNvSpPr txBox="1"/>
          <p:nvPr/>
        </p:nvSpPr>
        <p:spPr>
          <a:xfrm>
            <a:off x="6155761" y="4106502"/>
            <a:ext cx="2589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Ручка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dark Inox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7BD3D913-77C7-45C7-9529-086685287DAA}"/>
              </a:ext>
            </a:extLst>
          </p:cNvPr>
          <p:cNvCxnSpPr/>
          <p:nvPr/>
        </p:nvCxnSpPr>
        <p:spPr>
          <a:xfrm>
            <a:off x="6274116" y="470375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Содержимое 2">
            <a:extLst>
              <a:ext uri="{FF2B5EF4-FFF2-40B4-BE49-F238E27FC236}">
                <a16:creationId xmlns:a16="http://schemas.microsoft.com/office/drawing/2014/main" id="{F38DF720-9108-43D7-B644-C328242CDE0D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54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</p:spTree>
    <p:extLst>
      <p:ext uri="{BB962C8B-B14F-4D97-AF65-F5344CB8AC3E}">
        <p14:creationId xmlns:p14="http://schemas.microsoft.com/office/powerpoint/2010/main" val="319275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2102119-6059-47CD-A23C-D8EE3302C5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21A5317C-03B5-4857-88FD-8BF2C9D6401F}"/>
              </a:ext>
            </a:extLst>
          </p:cNvPr>
          <p:cNvSpPr txBox="1">
            <a:spLocks/>
          </p:cNvSpPr>
          <p:nvPr/>
        </p:nvSpPr>
        <p:spPr>
          <a:xfrm>
            <a:off x="2333354" y="156595"/>
            <a:ext cx="2970166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EL64</a:t>
            </a: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</a:t>
            </a:r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8/ EG6418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DC617AE2-4EC2-4EB4-A693-D7C32E0A8A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86" b="98286" l="1124" r="97191">
                        <a14:foregroundMark x1="3933" y1="1714" x2="73034" y2="10857"/>
                        <a14:foregroundMark x1="73034" y1="10857" x2="91011" y2="76000"/>
                        <a14:foregroundMark x1="91011" y1="76000" x2="83708" y2="93143"/>
                        <a14:foregroundMark x1="83708" y1="93143" x2="17978" y2="93143"/>
                        <a14:foregroundMark x1="17978" y1="93143" x2="15456" y2="78649"/>
                        <a14:foregroundMark x1="12360" y1="2286" x2="12360" y2="2286"/>
                        <a14:foregroundMark x1="84270" y1="6857" x2="84270" y2="6857"/>
                        <a14:foregroundMark x1="70787" y1="4571" x2="70787" y2="4571"/>
                        <a14:foregroundMark x1="57303" y1="4000" x2="82584" y2="4571"/>
                        <a14:foregroundMark x1="82584" y1="4571" x2="94382" y2="97143"/>
                        <a14:foregroundMark x1="93820" y1="5714" x2="94944" y2="95429"/>
                        <a14:foregroundMark x1="76966" y1="9143" x2="76966" y2="9143"/>
                        <a14:foregroundMark x1="26404" y1="10857" x2="26404" y2="10857"/>
                        <a14:foregroundMark x1="94944" y1="8000" x2="97191" y2="56000"/>
                        <a14:backgroundMark x1="1124" y1="3429" x2="1124" y2="97714"/>
                        <a14:backgroundMark x1="562" y1="95429" x2="562" y2="9942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1831" y="914494"/>
            <a:ext cx="2946774" cy="2897110"/>
          </a:xfrm>
          <a:prstGeom prst="rect">
            <a:avLst/>
          </a:prstGeom>
          <a:effectLst>
            <a:outerShdw blurRad="63500" dist="38100" dir="18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30" name="Resim 15">
            <a:extLst>
              <a:ext uri="{FF2B5EF4-FFF2-40B4-BE49-F238E27FC236}">
                <a16:creationId xmlns:a16="http://schemas.microsoft.com/office/drawing/2014/main" id="{67BEC956-7604-46A3-9997-10A4CFCF787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111" y="575040"/>
            <a:ext cx="4505074" cy="3496446"/>
          </a:xfrm>
          <a:prstGeom prst="rect">
            <a:avLst/>
          </a:prstGeom>
          <a:effectLst>
            <a:outerShdw blurRad="63500" dist="38100" dir="1800000" algn="tl" rotWithShape="0">
              <a:prstClr val="black">
                <a:alpha val="50000"/>
              </a:prstClr>
            </a:outerShdw>
          </a:effec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BCE9970A-FE24-475A-AF29-50F0022E7D98}"/>
              </a:ext>
            </a:extLst>
          </p:cNvPr>
          <p:cNvSpPr txBox="1"/>
          <p:nvPr/>
        </p:nvSpPr>
        <p:spPr>
          <a:xfrm>
            <a:off x="7167567" y="914494"/>
            <a:ext cx="482225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камеры духового шкафа: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  <a:endParaRPr lang="ru-RU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Мультифункциональная духовка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Режимы работы: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-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свет, размораживание, нижний нагрев, нижний + верхний нагрев, гриль, гриль + конвекция, двойной гриль + конвекция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Программируемый таймер с автоотключением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Управление: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переключатели утапливаемые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Очистка камеры духовки: эмаль легкой очистки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Количество стёкол дверцы: 2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стекло </a:t>
            </a:r>
            <a:r>
              <a:rPr lang="ru-RU" sz="16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съёмное стекло лёгкой очистки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Стекла –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 CERAN</a:t>
            </a:r>
            <a:endParaRPr lang="ru-RU" sz="16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•Хромированные</a:t>
            </a:r>
            <a:r>
              <a:rPr lang="en-US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 телескопические  направляющие</a:t>
            </a:r>
            <a:endParaRPr lang="en-US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Комплектация: 1 стандартный противень, хромированная решётка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Материал панели управления: стекло</a:t>
            </a:r>
          </a:p>
          <a:p>
            <a:endParaRPr lang="ru-RU" sz="160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026" name="Picture 2" descr="Духовой шкаф SCHAUB LORENZ SLB EL6418">
            <a:extLst>
              <a:ext uri="{FF2B5EF4-FFF2-40B4-BE49-F238E27FC236}">
                <a16:creationId xmlns:a16="http://schemas.microsoft.com/office/drawing/2014/main" id="{E979F5D1-A227-4CAE-A787-2E77B1BFE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417" r="95000">
                        <a14:foregroundMark x1="417" y1="24861" x2="7222" y2="27083"/>
                        <a14:foregroundMark x1="94028" y1="44444" x2="95000" y2="80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71" y="3528040"/>
            <a:ext cx="2894233" cy="289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Духовой шкаф SCHAUB LORENZ SLB EG6418">
            <a:extLst>
              <a:ext uri="{FF2B5EF4-FFF2-40B4-BE49-F238E27FC236}">
                <a16:creationId xmlns:a16="http://schemas.microsoft.com/office/drawing/2014/main" id="{7E28799D-F9EA-4350-B500-4261B4A758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2083" r="96806">
                        <a14:foregroundMark x1="4583" y1="18472" x2="4583" y2="72222"/>
                        <a14:foregroundMark x1="4583" y1="72222" x2="4583" y2="72222"/>
                        <a14:foregroundMark x1="91806" y1="37222" x2="93056" y2="72917"/>
                        <a14:foregroundMark x1="95694" y1="38889" x2="96806" y2="68333"/>
                        <a14:foregroundMark x1="96806" y1="68333" x2="95694" y2="71250"/>
                        <a14:foregroundMark x1="68472" y1="41111" x2="68472" y2="41111"/>
                        <a14:foregroundMark x1="17917" y1="29167" x2="17917" y2="29167"/>
                        <a14:foregroundMark x1="2083" y1="48611" x2="2083" y2="48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173" y="3602969"/>
            <a:ext cx="2970166" cy="297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05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176964" y="178088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EY6438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493A4AF-D0E1-4FC5-926D-F32247F706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51" b="99357" l="107" r="98715">
                        <a14:foregroundMark x1="2677" y1="4502" x2="3533" y2="97642"/>
                        <a14:foregroundMark x1="5032" y1="3430" x2="59636" y2="7717"/>
                        <a14:foregroundMark x1="59636" y1="7717" x2="92184" y2="5145"/>
                        <a14:foregroundMark x1="93362" y1="7181" x2="96039" y2="96249"/>
                        <a14:foregroundMark x1="93148" y1="96249" x2="2141" y2="98821"/>
                        <a14:foregroundMark x1="51071" y1="5145" x2="76552" y2="4287"/>
                        <a14:foregroundMark x1="98929" y1="5681" x2="97752" y2="99464"/>
                        <a14:foregroundMark x1="98287" y1="2251" x2="98073" y2="6002"/>
                        <a14:foregroundMark x1="1499" y1="15005" x2="107" y2="78778"/>
                        <a14:foregroundMark x1="26445" y1="17363" x2="75161" y2="17042"/>
                        <a14:foregroundMark x1="75161" y1="17042" x2="87259" y2="17363"/>
                        <a14:foregroundMark x1="13704" y1="18435" x2="24946" y2="18435"/>
                        <a14:foregroundMark x1="21520" y1="42872" x2="49358" y2="39550"/>
                        <a14:foregroundMark x1="49358" y1="39550" x2="80300" y2="4222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8938" y="632659"/>
            <a:ext cx="4748046" cy="474296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1CA0C3-1E00-4C2E-9FF1-4A9AB991FD32}"/>
              </a:ext>
            </a:extLst>
          </p:cNvPr>
          <p:cNvSpPr txBox="1"/>
          <p:nvPr/>
        </p:nvSpPr>
        <p:spPr>
          <a:xfrm>
            <a:off x="6096000" y="609486"/>
            <a:ext cx="4187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81 литр</a:t>
            </a:r>
          </a:p>
        </p:txBody>
      </p: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DC0D2045-2F71-4940-8A16-322982CDE642}"/>
              </a:ext>
            </a:extLst>
          </p:cNvPr>
          <p:cNvCxnSpPr/>
          <p:nvPr/>
        </p:nvCxnSpPr>
        <p:spPr>
          <a:xfrm>
            <a:off x="6241774" y="114133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FCA7E6D-F5D1-4A91-89C0-8185CA9AE647}"/>
              </a:ext>
            </a:extLst>
          </p:cNvPr>
          <p:cNvSpPr txBox="1"/>
          <p:nvPr/>
        </p:nvSpPr>
        <p:spPr>
          <a:xfrm>
            <a:off x="6108194" y="1304580"/>
            <a:ext cx="5176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переключатели</a:t>
            </a:r>
          </a:p>
        </p:txBody>
      </p:sp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3D962AB3-667E-4D89-A29F-CCC72F803180}"/>
              </a:ext>
            </a:extLst>
          </p:cNvPr>
          <p:cNvCxnSpPr/>
          <p:nvPr/>
        </p:nvCxnSpPr>
        <p:spPr>
          <a:xfrm>
            <a:off x="6225211" y="1815586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483C2E1-6331-47AE-9DAF-1AA0C395A612}"/>
              </a:ext>
            </a:extLst>
          </p:cNvPr>
          <p:cNvSpPr txBox="1"/>
          <p:nvPr/>
        </p:nvSpPr>
        <p:spPr>
          <a:xfrm>
            <a:off x="6108194" y="1945585"/>
            <a:ext cx="4639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 функций приготовления</a:t>
            </a: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60A7EE22-9800-4AF3-BB9C-D8235D212F1A}"/>
              </a:ext>
            </a:extLst>
          </p:cNvPr>
          <p:cNvCxnSpPr/>
          <p:nvPr/>
        </p:nvCxnSpPr>
        <p:spPr>
          <a:xfrm>
            <a:off x="6238465" y="2548534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F65E75E-5C90-479F-A510-F1D5E954C21C}"/>
              </a:ext>
            </a:extLst>
          </p:cNvPr>
          <p:cNvSpPr txBox="1"/>
          <p:nvPr/>
        </p:nvSpPr>
        <p:spPr>
          <a:xfrm>
            <a:off x="6095429" y="2671627"/>
            <a:ext cx="5043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4D465B99-3EC5-4EA2-B8C5-11AC826984EE}"/>
              </a:ext>
            </a:extLst>
          </p:cNvPr>
          <p:cNvCxnSpPr/>
          <p:nvPr/>
        </p:nvCxnSpPr>
        <p:spPr>
          <a:xfrm>
            <a:off x="6271597" y="327279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D1853AB-5695-448B-9244-23E8952CB960}"/>
              </a:ext>
            </a:extLst>
          </p:cNvPr>
          <p:cNvSpPr txBox="1"/>
          <p:nvPr/>
        </p:nvSpPr>
        <p:spPr>
          <a:xfrm>
            <a:off x="6151568" y="3372340"/>
            <a:ext cx="4015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Slim 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панель управления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3ABA8E43-4A2D-44D7-BE55-9A8DA4DCFF39}"/>
              </a:ext>
            </a:extLst>
          </p:cNvPr>
          <p:cNvCxnSpPr/>
          <p:nvPr/>
        </p:nvCxnSpPr>
        <p:spPr>
          <a:xfrm>
            <a:off x="6279616" y="3993089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3494FB8-D322-4DA6-83DA-E915E846B15B}"/>
              </a:ext>
            </a:extLst>
          </p:cNvPr>
          <p:cNvSpPr txBox="1"/>
          <p:nvPr/>
        </p:nvSpPr>
        <p:spPr>
          <a:xfrm>
            <a:off x="6144186" y="4106502"/>
            <a:ext cx="5522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02F245B8-DFD4-47A3-B100-ED10EA87D673}"/>
              </a:ext>
            </a:extLst>
          </p:cNvPr>
          <p:cNvCxnSpPr/>
          <p:nvPr/>
        </p:nvCxnSpPr>
        <p:spPr>
          <a:xfrm>
            <a:off x="6297266" y="470375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39DDBA24-4394-4B69-8567-79D0C4C4F4D8}"/>
              </a:ext>
            </a:extLst>
          </p:cNvPr>
          <p:cNvSpPr txBox="1"/>
          <p:nvPr/>
        </p:nvSpPr>
        <p:spPr>
          <a:xfrm>
            <a:off x="6145865" y="4825233"/>
            <a:ext cx="4956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Мягкое закрывание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Soft close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F5B99A9B-BBAB-4FB3-A14C-19685EF67CCF}"/>
              </a:ext>
            </a:extLst>
          </p:cNvPr>
          <p:cNvCxnSpPr/>
          <p:nvPr/>
        </p:nvCxnSpPr>
        <p:spPr>
          <a:xfrm>
            <a:off x="6305287" y="5414420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01DB385A-B38B-4DDE-9AC7-550783509568}"/>
              </a:ext>
            </a:extLst>
          </p:cNvPr>
          <p:cNvSpPr txBox="1"/>
          <p:nvPr/>
        </p:nvSpPr>
        <p:spPr>
          <a:xfrm>
            <a:off x="6164320" y="5588913"/>
            <a:ext cx="4156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фритюра </a:t>
            </a:r>
            <a:r>
              <a:rPr lang="en-US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AirFry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8" name="Содержимое 2">
            <a:extLst>
              <a:ext uri="{FF2B5EF4-FFF2-40B4-BE49-F238E27FC236}">
                <a16:creationId xmlns:a16="http://schemas.microsoft.com/office/drawing/2014/main" id="{2B3FE90E-E492-48AF-B875-F3A4901E60EA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68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09EE9271-E066-43A0-ACBC-FB4D512D6F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35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E5E8EF7A-9BC7-44AD-85B6-D0B0B37AB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302204">
            <a:off x="6781731" y="5661336"/>
            <a:ext cx="2206501" cy="709456"/>
          </a:xfrm>
          <a:prstGeom prst="rect">
            <a:avLst/>
          </a:prstGeom>
        </p:spPr>
      </p:pic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3" y="5623"/>
            <a:ext cx="202177" cy="6858000"/>
          </a:xfrm>
          <a:prstGeom prst="rect">
            <a:avLst/>
          </a:prstGeom>
        </p:spPr>
      </p:pic>
      <p:pic>
        <p:nvPicPr>
          <p:cNvPr id="27" name="object 4">
            <a:extLst>
              <a:ext uri="{FF2B5EF4-FFF2-40B4-BE49-F238E27FC236}">
                <a16:creationId xmlns:a16="http://schemas.microsoft.com/office/drawing/2014/main" id="{125D0CBA-37A4-4F11-83BF-16A250AF8A81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3" y="5623"/>
            <a:ext cx="202177" cy="6858000"/>
          </a:xfrm>
          <a:prstGeom prst="rect">
            <a:avLst/>
          </a:prstGeom>
        </p:spPr>
      </p:pic>
      <p:pic>
        <p:nvPicPr>
          <p:cNvPr id="31" name="Resim 26">
            <a:extLst>
              <a:ext uri="{FF2B5EF4-FFF2-40B4-BE49-F238E27FC236}">
                <a16:creationId xmlns:a16="http://schemas.microsoft.com/office/drawing/2014/main" id="{3B6A434E-FC93-4438-81F1-F2DA9C9C844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469" y="460972"/>
            <a:ext cx="4027449" cy="3063820"/>
          </a:xfrm>
          <a:prstGeom prst="rect">
            <a:avLst/>
          </a:prstGeom>
          <a:effectLst>
            <a:outerShdw blurRad="63500" dist="38100" dir="18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32" name="Resim 27">
            <a:extLst>
              <a:ext uri="{FF2B5EF4-FFF2-40B4-BE49-F238E27FC236}">
                <a16:creationId xmlns:a16="http://schemas.microsoft.com/office/drawing/2014/main" id="{EC04D432-B048-43A4-A895-894B0130476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4531" y="3365173"/>
            <a:ext cx="3970387" cy="3111901"/>
          </a:xfrm>
          <a:prstGeom prst="rect">
            <a:avLst/>
          </a:prstGeom>
          <a:effectLst>
            <a:outerShdw blurRad="63500" dist="38100" dir="18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BF278E87-D876-4ADE-B067-B69088A4A1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38985"/>
            <a:ext cx="8881425" cy="5614505"/>
          </a:xfrm>
          <a:prstGeom prst="rect">
            <a:avLst/>
          </a:prstGeom>
        </p:spPr>
      </p:pic>
      <p:sp>
        <p:nvSpPr>
          <p:cNvPr id="29" name="Содержимое 2">
            <a:extLst>
              <a:ext uri="{FF2B5EF4-FFF2-40B4-BE49-F238E27FC236}">
                <a16:creationId xmlns:a16="http://schemas.microsoft.com/office/drawing/2014/main" id="{6018D657-9A6F-4E0D-98B0-5A593D86AA6A}"/>
              </a:ext>
            </a:extLst>
          </p:cNvPr>
          <p:cNvSpPr txBox="1">
            <a:spLocks/>
          </p:cNvSpPr>
          <p:nvPr/>
        </p:nvSpPr>
        <p:spPr>
          <a:xfrm>
            <a:off x="5730005" y="252584"/>
            <a:ext cx="3328855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b="1" dirty="0">
                <a:solidFill>
                  <a:schemeClr val="bg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EL</a:t>
            </a:r>
            <a:r>
              <a:rPr lang="ru-RU" b="1" dirty="0">
                <a:solidFill>
                  <a:schemeClr val="bg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6438</a:t>
            </a:r>
            <a:r>
              <a:rPr lang="en-US" b="1" dirty="0">
                <a:solidFill>
                  <a:schemeClr val="bg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 EG6438</a:t>
            </a:r>
            <a:endParaRPr lang="ru-RU" b="1" dirty="0">
              <a:solidFill>
                <a:schemeClr val="bg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b="1" dirty="0">
              <a:solidFill>
                <a:schemeClr val="bg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22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472511" y="218358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EY6448</a:t>
            </a:r>
            <a:endParaRPr lang="ru-RU" sz="20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297524F-BD6B-49AC-AA66-259D6EA5F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34" y="444907"/>
            <a:ext cx="5294340" cy="498449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1" name="Содержимое 2">
            <a:extLst>
              <a:ext uri="{FF2B5EF4-FFF2-40B4-BE49-F238E27FC236}">
                <a16:creationId xmlns:a16="http://schemas.microsoft.com/office/drawing/2014/main" id="{782DF306-4F84-4EE0-AAF4-398C2B6E27E1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71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178BDA-0B77-4CE9-94F6-61693A98888A}"/>
              </a:ext>
            </a:extLst>
          </p:cNvPr>
          <p:cNvSpPr txBox="1"/>
          <p:nvPr/>
        </p:nvSpPr>
        <p:spPr>
          <a:xfrm>
            <a:off x="6130725" y="331693"/>
            <a:ext cx="4358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73 литра</a:t>
            </a:r>
          </a:p>
        </p:txBody>
      </p:sp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75CC0EF6-A3A6-4AD2-A469-792D076D1FC5}"/>
              </a:ext>
            </a:extLst>
          </p:cNvPr>
          <p:cNvCxnSpPr/>
          <p:nvPr/>
        </p:nvCxnSpPr>
        <p:spPr>
          <a:xfrm>
            <a:off x="6241774" y="86353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796F04C-90AA-4895-A4B3-C3DE29683ECC}"/>
              </a:ext>
            </a:extLst>
          </p:cNvPr>
          <p:cNvSpPr txBox="1"/>
          <p:nvPr/>
        </p:nvSpPr>
        <p:spPr>
          <a:xfrm>
            <a:off x="6108194" y="1580182"/>
            <a:ext cx="5176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переключатели</a:t>
            </a:r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6DCBC418-B2E8-43A7-B100-95C1988BA0A7}"/>
              </a:ext>
            </a:extLst>
          </p:cNvPr>
          <p:cNvCxnSpPr/>
          <p:nvPr/>
        </p:nvCxnSpPr>
        <p:spPr>
          <a:xfrm>
            <a:off x="6225211" y="214906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1E08F9A-6612-43E4-9221-31EE82288B2C}"/>
              </a:ext>
            </a:extLst>
          </p:cNvPr>
          <p:cNvSpPr txBox="1"/>
          <p:nvPr/>
        </p:nvSpPr>
        <p:spPr>
          <a:xfrm>
            <a:off x="6108194" y="2209612"/>
            <a:ext cx="4639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 функций приготовления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A8E2C613-F2BE-4F4A-BD39-553884920A9A}"/>
              </a:ext>
            </a:extLst>
          </p:cNvPr>
          <p:cNvCxnSpPr/>
          <p:nvPr/>
        </p:nvCxnSpPr>
        <p:spPr>
          <a:xfrm>
            <a:off x="6238465" y="280098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BC719175-D6D3-4202-B62E-09D33FFE2D6B}"/>
              </a:ext>
            </a:extLst>
          </p:cNvPr>
          <p:cNvSpPr txBox="1"/>
          <p:nvPr/>
        </p:nvSpPr>
        <p:spPr>
          <a:xfrm>
            <a:off x="6095429" y="2819908"/>
            <a:ext cx="5043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93C5E561-8375-4106-B11C-5C5B7E9C0139}"/>
              </a:ext>
            </a:extLst>
          </p:cNvPr>
          <p:cNvCxnSpPr/>
          <p:nvPr/>
        </p:nvCxnSpPr>
        <p:spPr>
          <a:xfrm>
            <a:off x="6271597" y="345580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4FDCD8AD-EFF9-4BFE-9155-98F26C88BEA7}"/>
              </a:ext>
            </a:extLst>
          </p:cNvPr>
          <p:cNvCxnSpPr/>
          <p:nvPr/>
        </p:nvCxnSpPr>
        <p:spPr>
          <a:xfrm>
            <a:off x="6279616" y="415294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217B69A-5E2D-4242-9C61-E7AA588A1E91}"/>
              </a:ext>
            </a:extLst>
          </p:cNvPr>
          <p:cNvSpPr txBox="1"/>
          <p:nvPr/>
        </p:nvSpPr>
        <p:spPr>
          <a:xfrm>
            <a:off x="6121036" y="3525575"/>
            <a:ext cx="5522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</p:txBody>
      </p:sp>
      <p:cxnSp>
        <p:nvCxnSpPr>
          <p:cNvPr id="28" name="Прямая соединительная линия 27">
            <a:extLst>
              <a:ext uri="{FF2B5EF4-FFF2-40B4-BE49-F238E27FC236}">
                <a16:creationId xmlns:a16="http://schemas.microsoft.com/office/drawing/2014/main" id="{6360E05F-09C3-43EF-91F4-396F5D946FB0}"/>
              </a:ext>
            </a:extLst>
          </p:cNvPr>
          <p:cNvCxnSpPr/>
          <p:nvPr/>
        </p:nvCxnSpPr>
        <p:spPr>
          <a:xfrm>
            <a:off x="6297266" y="529187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505E5BB3-1FBA-4F65-910F-53F396216246}"/>
              </a:ext>
            </a:extLst>
          </p:cNvPr>
          <p:cNvSpPr txBox="1"/>
          <p:nvPr/>
        </p:nvSpPr>
        <p:spPr>
          <a:xfrm>
            <a:off x="6145865" y="4209580"/>
            <a:ext cx="53623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Глубокий поддон + поддон для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фритюра</a:t>
            </a:r>
          </a:p>
        </p:txBody>
      </p:sp>
      <p:cxnSp>
        <p:nvCxnSpPr>
          <p:cNvPr id="30" name="Прямая соединительная линия 29">
            <a:extLst>
              <a:ext uri="{FF2B5EF4-FFF2-40B4-BE49-F238E27FC236}">
                <a16:creationId xmlns:a16="http://schemas.microsoft.com/office/drawing/2014/main" id="{43E2A420-24FA-4A46-A302-951185E7123C}"/>
              </a:ext>
            </a:extLst>
          </p:cNvPr>
          <p:cNvCxnSpPr/>
          <p:nvPr/>
        </p:nvCxnSpPr>
        <p:spPr>
          <a:xfrm>
            <a:off x="6305287" y="600254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45C7165-46F0-444C-B36F-7981C448AFDA}"/>
              </a:ext>
            </a:extLst>
          </p:cNvPr>
          <p:cNvSpPr txBox="1"/>
          <p:nvPr/>
        </p:nvSpPr>
        <p:spPr>
          <a:xfrm>
            <a:off x="6105225" y="874761"/>
            <a:ext cx="5533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 приготовления на пару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81FEFA2-AA36-4C57-8867-1A4126E32D9E}"/>
              </a:ext>
            </a:extLst>
          </p:cNvPr>
          <p:cNvSpPr txBox="1"/>
          <p:nvPr/>
        </p:nvSpPr>
        <p:spPr>
          <a:xfrm>
            <a:off x="6192755" y="5332652"/>
            <a:ext cx="4956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Мягкое закрывание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Soft close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24141E-5CC8-4C9C-B3EA-41D5D242C8A4}"/>
              </a:ext>
            </a:extLst>
          </p:cNvPr>
          <p:cNvSpPr txBox="1"/>
          <p:nvPr/>
        </p:nvSpPr>
        <p:spPr>
          <a:xfrm>
            <a:off x="6192165" y="6108915"/>
            <a:ext cx="4110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Каталитическая очистка</a:t>
            </a: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9FC20DB4-2EF0-4FFC-ABD0-2C93E1517C00}"/>
              </a:ext>
            </a:extLst>
          </p:cNvPr>
          <p:cNvCxnSpPr/>
          <p:nvPr/>
        </p:nvCxnSpPr>
        <p:spPr>
          <a:xfrm>
            <a:off x="6245531" y="1501682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5491FA1B-697C-403A-931C-4575F6598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46C5B3A-2ADE-4315-909E-8DC56ACC0D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0847" y="3961636"/>
            <a:ext cx="2858796" cy="169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15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DAF9358-4D8C-401C-87BA-030619FF24A6}"/>
              </a:ext>
            </a:extLst>
          </p:cNvPr>
          <p:cNvSpPr/>
          <p:nvPr/>
        </p:nvSpPr>
        <p:spPr>
          <a:xfrm>
            <a:off x="489857" y="381000"/>
            <a:ext cx="5606143" cy="304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7AAF6F0D-36E1-4583-BF04-EC88EF36F8E0}"/>
              </a:ext>
            </a:extLst>
          </p:cNvPr>
          <p:cNvSpPr/>
          <p:nvPr/>
        </p:nvSpPr>
        <p:spPr>
          <a:xfrm>
            <a:off x="6248400" y="381000"/>
            <a:ext cx="5606143" cy="304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E5BA5AE0-5F7D-4E35-A2C7-B11D96CBF88C}"/>
              </a:ext>
            </a:extLst>
          </p:cNvPr>
          <p:cNvSpPr/>
          <p:nvPr/>
        </p:nvSpPr>
        <p:spPr>
          <a:xfrm>
            <a:off x="489857" y="3592286"/>
            <a:ext cx="5606143" cy="304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E94E623C-4FBA-409C-9C36-5251D7AF6D24}"/>
              </a:ext>
            </a:extLst>
          </p:cNvPr>
          <p:cNvSpPr/>
          <p:nvPr/>
        </p:nvSpPr>
        <p:spPr>
          <a:xfrm>
            <a:off x="6248400" y="3592286"/>
            <a:ext cx="5606143" cy="304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8C14220-0021-4111-9CBB-79DA9E5B95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903" y="501650"/>
            <a:ext cx="4210050" cy="28067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6C7EC8E-E630-44A4-BDB3-FBD812D7C9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6539" y="3712481"/>
            <a:ext cx="4211414" cy="280760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E266E45-FA35-43E3-99D5-1AFF79BCA7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4191" y="501650"/>
            <a:ext cx="4352036" cy="28080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836F1FE1-720E-4C6B-9CA0-66145E7BE2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95029" y="2394855"/>
            <a:ext cx="3033486" cy="455022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40767FE-95AB-40C8-8F4E-E299BA7F082A}"/>
              </a:ext>
            </a:extLst>
          </p:cNvPr>
          <p:cNvSpPr txBox="1"/>
          <p:nvPr/>
        </p:nvSpPr>
        <p:spPr>
          <a:xfrm>
            <a:off x="2538581" y="-41658"/>
            <a:ext cx="72672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Мультифункциональная духовка </a:t>
            </a:r>
            <a:r>
              <a:rPr lang="ru-RU" sz="24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функцией пара</a:t>
            </a:r>
          </a:p>
        </p:txBody>
      </p:sp>
      <p:pic>
        <p:nvPicPr>
          <p:cNvPr id="13" name="object 4">
            <a:extLst>
              <a:ext uri="{FF2B5EF4-FFF2-40B4-BE49-F238E27FC236}">
                <a16:creationId xmlns:a16="http://schemas.microsoft.com/office/drawing/2014/main" id="{959B4729-BCE1-4B6B-86B7-177D1F7BCCE1}"/>
              </a:ext>
            </a:extLst>
          </p:cNvPr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19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71D5581-E5A8-4C25-9CBD-DD18993C0714}"/>
              </a:ext>
            </a:extLst>
          </p:cNvPr>
          <p:cNvSpPr txBox="1"/>
          <p:nvPr/>
        </p:nvSpPr>
        <p:spPr>
          <a:xfrm>
            <a:off x="6241017" y="1059289"/>
            <a:ext cx="5849895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камеры духового шкафа: </a:t>
            </a:r>
            <a:r>
              <a:rPr lang="en-US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73</a:t>
            </a:r>
            <a:r>
              <a:rPr lang="ru-RU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  <a:endParaRPr lang="ru-RU" sz="16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Мультифункциональная духовка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функцией пара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Режимы работы: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- свет, размораживание, нижний нагрев, </a:t>
            </a:r>
          </a:p>
          <a:p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нижний + верхний нагрев, гриль, гриль + конвекция, двойной гриль + конвекция, нижний нагрев + кольцевой нагреватель, фритюр. </a:t>
            </a:r>
            <a:endParaRPr lang="ru-RU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Управление: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утапливаемые 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переключатели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Программируемый таймер с автоотключением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Технология мягкого закрывания дверцы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Очистка камеры духовки: эмаль легкой очистки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Количество стёкол дверцы: 2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Внутреннее стекло </a:t>
            </a:r>
            <a:r>
              <a:rPr lang="ru-RU" sz="16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Стекла – 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SCHOTT CERAN</a:t>
            </a:r>
            <a:endParaRPr lang="ru-RU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Хромированные направляющие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Каталитическая очистка</a:t>
            </a:r>
            <a:r>
              <a:rPr lang="en-US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– </a:t>
            </a:r>
            <a:r>
              <a:rPr lang="ru-RU" sz="1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панель сзади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Комплектация: 1 стандартный + 1 глубокий противень, поддон для фритюра, хромированная решётка 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Материал панели управления: стекло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• Цвет переключателей: черный</a:t>
            </a:r>
            <a:endParaRPr lang="ru-RU" sz="160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1896857" y="222759"/>
            <a:ext cx="2960645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EL6448/ EG6448</a:t>
            </a:r>
            <a:endParaRPr lang="ru-RU" sz="20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ACB8135-E388-41A3-A0D2-E8B2BFEDB2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870" y="650729"/>
            <a:ext cx="3182632" cy="3152602"/>
          </a:xfrm>
          <a:prstGeom prst="rect">
            <a:avLst/>
          </a:prstGeom>
          <a:effectLst>
            <a:outerShdw blurRad="63500" dist="38100" dir="18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18E2BC9-D88A-4240-954D-DFB1DE6389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750" y="3718776"/>
            <a:ext cx="3465950" cy="3149383"/>
          </a:xfrm>
          <a:prstGeom prst="rect">
            <a:avLst/>
          </a:prstGeom>
          <a:effectLst>
            <a:outerShdw blurRad="63500" dist="38100" dir="1800000" algn="tl" rotWithShape="0">
              <a:prstClr val="black">
                <a:alpha val="50000"/>
              </a:prst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B1AA621-3E76-48EA-B4AC-768CBC12DE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4363746-E6D8-4CC7-A266-3E85C1A6C9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959093">
            <a:off x="4097506" y="4817997"/>
            <a:ext cx="2154810" cy="69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38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472511" y="218358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EY6953</a:t>
            </a:r>
            <a:endParaRPr lang="ru-RU" sz="20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1" name="Содержимое 2">
            <a:extLst>
              <a:ext uri="{FF2B5EF4-FFF2-40B4-BE49-F238E27FC236}">
                <a16:creationId xmlns:a16="http://schemas.microsoft.com/office/drawing/2014/main" id="{782DF306-4F84-4EE0-AAF4-398C2B6E27E1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69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178BDA-0B77-4CE9-94F6-61693A98888A}"/>
              </a:ext>
            </a:extLst>
          </p:cNvPr>
          <p:cNvSpPr txBox="1"/>
          <p:nvPr/>
        </p:nvSpPr>
        <p:spPr>
          <a:xfrm>
            <a:off x="6130725" y="331693"/>
            <a:ext cx="4358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духовки: 78 литра</a:t>
            </a:r>
          </a:p>
        </p:txBody>
      </p:sp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75CC0EF6-A3A6-4AD2-A469-792D076D1FC5}"/>
              </a:ext>
            </a:extLst>
          </p:cNvPr>
          <p:cNvCxnSpPr/>
          <p:nvPr/>
        </p:nvCxnSpPr>
        <p:spPr>
          <a:xfrm>
            <a:off x="6241774" y="86353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796F04C-90AA-4895-A4B3-C3DE29683ECC}"/>
              </a:ext>
            </a:extLst>
          </p:cNvPr>
          <p:cNvSpPr txBox="1"/>
          <p:nvPr/>
        </p:nvSpPr>
        <p:spPr>
          <a:xfrm>
            <a:off x="6108194" y="1580182"/>
            <a:ext cx="4330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Тактовые переключатели</a:t>
            </a:r>
          </a:p>
        </p:txBody>
      </p:sp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6DCBC418-B2E8-43A7-B100-95C1988BA0A7}"/>
              </a:ext>
            </a:extLst>
          </p:cNvPr>
          <p:cNvCxnSpPr/>
          <p:nvPr/>
        </p:nvCxnSpPr>
        <p:spPr>
          <a:xfrm>
            <a:off x="6225211" y="214906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1E08F9A-6612-43E4-9221-31EE82288B2C}"/>
              </a:ext>
            </a:extLst>
          </p:cNvPr>
          <p:cNvSpPr txBox="1"/>
          <p:nvPr/>
        </p:nvSpPr>
        <p:spPr>
          <a:xfrm>
            <a:off x="6108194" y="2209612"/>
            <a:ext cx="4639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11 функций приготовления</a:t>
            </a:r>
          </a:p>
        </p:txBody>
      </p: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A8E2C613-F2BE-4F4A-BD39-553884920A9A}"/>
              </a:ext>
            </a:extLst>
          </p:cNvPr>
          <p:cNvCxnSpPr/>
          <p:nvPr/>
        </p:nvCxnSpPr>
        <p:spPr>
          <a:xfrm>
            <a:off x="6238465" y="280098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BC719175-D6D3-4202-B62E-09D33FFE2D6B}"/>
              </a:ext>
            </a:extLst>
          </p:cNvPr>
          <p:cNvSpPr txBox="1"/>
          <p:nvPr/>
        </p:nvSpPr>
        <p:spPr>
          <a:xfrm>
            <a:off x="6095429" y="2819908"/>
            <a:ext cx="48141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Атермальное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стекло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93C5E561-8375-4106-B11C-5C5B7E9C0139}"/>
              </a:ext>
            </a:extLst>
          </p:cNvPr>
          <p:cNvCxnSpPr/>
          <p:nvPr/>
        </p:nvCxnSpPr>
        <p:spPr>
          <a:xfrm>
            <a:off x="6271597" y="345580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Прямая соединительная линия 24">
            <a:extLst>
              <a:ext uri="{FF2B5EF4-FFF2-40B4-BE49-F238E27FC236}">
                <a16:creationId xmlns:a16="http://schemas.microsoft.com/office/drawing/2014/main" id="{4FDCD8AD-EFF9-4BFE-9155-98F26C88BEA7}"/>
              </a:ext>
            </a:extLst>
          </p:cNvPr>
          <p:cNvCxnSpPr/>
          <p:nvPr/>
        </p:nvCxnSpPr>
        <p:spPr>
          <a:xfrm>
            <a:off x="6279616" y="415294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217B69A-5E2D-4242-9C61-E7AA588A1E91}"/>
              </a:ext>
            </a:extLst>
          </p:cNvPr>
          <p:cNvSpPr txBox="1"/>
          <p:nvPr/>
        </p:nvSpPr>
        <p:spPr>
          <a:xfrm>
            <a:off x="6121036" y="3525575"/>
            <a:ext cx="5522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Телескопические направляющие</a:t>
            </a:r>
          </a:p>
        </p:txBody>
      </p:sp>
      <p:cxnSp>
        <p:nvCxnSpPr>
          <p:cNvPr id="28" name="Прямая соединительная линия 27">
            <a:extLst>
              <a:ext uri="{FF2B5EF4-FFF2-40B4-BE49-F238E27FC236}">
                <a16:creationId xmlns:a16="http://schemas.microsoft.com/office/drawing/2014/main" id="{6360E05F-09C3-43EF-91F4-396F5D946FB0}"/>
              </a:ext>
            </a:extLst>
          </p:cNvPr>
          <p:cNvCxnSpPr/>
          <p:nvPr/>
        </p:nvCxnSpPr>
        <p:spPr>
          <a:xfrm>
            <a:off x="6297266" y="486836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505E5BB3-1FBA-4F65-910F-53F396216246}"/>
              </a:ext>
            </a:extLst>
          </p:cNvPr>
          <p:cNvSpPr txBox="1"/>
          <p:nvPr/>
        </p:nvSpPr>
        <p:spPr>
          <a:xfrm>
            <a:off x="6145865" y="4209580"/>
            <a:ext cx="3052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Глубокий поддон</a:t>
            </a:r>
          </a:p>
        </p:txBody>
      </p:sp>
      <p:cxnSp>
        <p:nvCxnSpPr>
          <p:cNvPr id="30" name="Прямая соединительная линия 29">
            <a:extLst>
              <a:ext uri="{FF2B5EF4-FFF2-40B4-BE49-F238E27FC236}">
                <a16:creationId xmlns:a16="http://schemas.microsoft.com/office/drawing/2014/main" id="{43E2A420-24FA-4A46-A302-951185E7123C}"/>
              </a:ext>
            </a:extLst>
          </p:cNvPr>
          <p:cNvCxnSpPr/>
          <p:nvPr/>
        </p:nvCxnSpPr>
        <p:spPr>
          <a:xfrm>
            <a:off x="6305287" y="5540531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45C7165-46F0-444C-B36F-7981C448AFDA}"/>
              </a:ext>
            </a:extLst>
          </p:cNvPr>
          <p:cNvSpPr txBox="1"/>
          <p:nvPr/>
        </p:nvSpPr>
        <p:spPr>
          <a:xfrm>
            <a:off x="6105225" y="874761"/>
            <a:ext cx="5533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 приготовления на пару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81FEFA2-AA36-4C57-8867-1A4126E32D9E}"/>
              </a:ext>
            </a:extLst>
          </p:cNvPr>
          <p:cNvSpPr txBox="1"/>
          <p:nvPr/>
        </p:nvSpPr>
        <p:spPr>
          <a:xfrm>
            <a:off x="6192755" y="4947643"/>
            <a:ext cx="4956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Мягкое закрывание 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Soft close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24141E-5CC8-4C9C-B3EA-41D5D242C8A4}"/>
              </a:ext>
            </a:extLst>
          </p:cNvPr>
          <p:cNvSpPr txBox="1"/>
          <p:nvPr/>
        </p:nvSpPr>
        <p:spPr>
          <a:xfrm>
            <a:off x="6192755" y="5631551"/>
            <a:ext cx="2329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Hot Air Shield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9FC20DB4-2EF0-4FFC-ABD0-2C93E1517C00}"/>
              </a:ext>
            </a:extLst>
          </p:cNvPr>
          <p:cNvCxnSpPr/>
          <p:nvPr/>
        </p:nvCxnSpPr>
        <p:spPr>
          <a:xfrm>
            <a:off x="6245531" y="1501682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5491FA1B-697C-403A-931C-4575F6598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207858C-7A38-4D91-9C66-F47E17F0D8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138" y="671525"/>
            <a:ext cx="4563078" cy="456925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6EE92138-8801-4FD2-B498-161B1B07FD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0847" y="3961636"/>
            <a:ext cx="2858796" cy="169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82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33" name="Содержимое 2">
            <a:extLst>
              <a:ext uri="{FF2B5EF4-FFF2-40B4-BE49-F238E27FC236}">
                <a16:creationId xmlns:a16="http://schemas.microsoft.com/office/drawing/2014/main" id="{D702733F-42E3-4CDA-A3FC-665DE3221772}"/>
              </a:ext>
            </a:extLst>
          </p:cNvPr>
          <p:cNvSpPr txBox="1">
            <a:spLocks/>
          </p:cNvSpPr>
          <p:nvPr/>
        </p:nvSpPr>
        <p:spPr>
          <a:xfrm>
            <a:off x="2484096" y="837933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SLB EY6953</a:t>
            </a:r>
            <a:endParaRPr lang="ru-RU" sz="20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6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5491FA1B-697C-403A-931C-4575F6598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2AE90C5-F72E-4FB8-BA94-9405E4F38F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9415" y="4123503"/>
            <a:ext cx="4082792" cy="2516139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7331D97-6CB4-4505-BD61-995EA784B3D4}"/>
              </a:ext>
            </a:extLst>
          </p:cNvPr>
          <p:cNvSpPr txBox="1"/>
          <p:nvPr/>
        </p:nvSpPr>
        <p:spPr>
          <a:xfrm>
            <a:off x="5950017" y="837933"/>
            <a:ext cx="609760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4.3’’ TFT LCD Display </a:t>
            </a:r>
            <a:r>
              <a:rPr lang="ru-RU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тактовым контролем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Белый светодиодный дисплей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Автоматический режим приготовления с 151 рецептом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Отображает текущее время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Ручной режим приготовления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Избранные блоки с рецептами, которые может установить пользователь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Многоязычная поддержка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Часы реального времени и настройка даты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Мягкое освещение духовки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136761E4-DC77-4624-B3BA-F94582AF64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9415" y="1738431"/>
            <a:ext cx="4082792" cy="209987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AE18BD2-2782-4C46-806C-C5E5F5965F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4123503"/>
            <a:ext cx="3808396" cy="2503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858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41DCDC5-3770-4118-874D-AB7AE4DC15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6126" y="923950"/>
            <a:ext cx="11843161" cy="484326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object 4">
            <a:extLst>
              <a:ext uri="{FF2B5EF4-FFF2-40B4-BE49-F238E27FC236}">
                <a16:creationId xmlns:a16="http://schemas.microsoft.com/office/drawing/2014/main" id="{AC457743-917D-4283-BE25-B4B79DE1CE20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FA0F13A-4F89-4367-94F9-586C208234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5" name="object 2">
            <a:extLst>
              <a:ext uri="{FF2B5EF4-FFF2-40B4-BE49-F238E27FC236}">
                <a16:creationId xmlns:a16="http://schemas.microsoft.com/office/drawing/2014/main" id="{CB0D03C1-D555-4C4D-9B39-CAD1C48ECE0A}"/>
              </a:ext>
            </a:extLst>
          </p:cNvPr>
          <p:cNvSpPr txBox="1">
            <a:spLocks/>
          </p:cNvSpPr>
          <p:nvPr/>
        </p:nvSpPr>
        <p:spPr>
          <a:xfrm>
            <a:off x="3820301" y="109003"/>
            <a:ext cx="3940331" cy="5661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ru-RU" sz="3600" spc="-1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Разделы МЕНЮ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76D2AD-9EE7-4B29-A654-CB4F161CF51F}"/>
              </a:ext>
            </a:extLst>
          </p:cNvPr>
          <p:cNvSpPr txBox="1"/>
          <p:nvPr/>
        </p:nvSpPr>
        <p:spPr>
          <a:xfrm>
            <a:off x="641831" y="3033803"/>
            <a:ext cx="3516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solidFill>
                  <a:schemeClr val="bg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Персональный выбор программы готовки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13943D-646A-472A-A45A-581A6601AC62}"/>
              </a:ext>
            </a:extLst>
          </p:cNvPr>
          <p:cNvSpPr txBox="1"/>
          <p:nvPr/>
        </p:nvSpPr>
        <p:spPr>
          <a:xfrm>
            <a:off x="4493380" y="3044483"/>
            <a:ext cx="35167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solidFill>
                  <a:schemeClr val="bg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режима готовки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B7A263-93D4-4192-9D68-6E4E7182DA35}"/>
              </a:ext>
            </a:extLst>
          </p:cNvPr>
          <p:cNvSpPr txBox="1"/>
          <p:nvPr/>
        </p:nvSpPr>
        <p:spPr>
          <a:xfrm>
            <a:off x="8606862" y="3025861"/>
            <a:ext cx="26282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solidFill>
                  <a:schemeClr val="bg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Индикация выбранного режима, программы, времени приготовления и окончания готовки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F86C24-BFFF-4133-89C4-B148031B0FA4}"/>
              </a:ext>
            </a:extLst>
          </p:cNvPr>
          <p:cNvSpPr txBox="1"/>
          <p:nvPr/>
        </p:nvSpPr>
        <p:spPr>
          <a:xfrm>
            <a:off x="455810" y="5828767"/>
            <a:ext cx="35167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АВТО-программы готовки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5751B5-C657-418B-94F1-0C765331BFC3}"/>
              </a:ext>
            </a:extLst>
          </p:cNvPr>
          <p:cNvSpPr txBox="1"/>
          <p:nvPr/>
        </p:nvSpPr>
        <p:spPr>
          <a:xfrm>
            <a:off x="4739878" y="5790392"/>
            <a:ext cx="35167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уровня противня, веса блюда, продолжительности и времени окончания готовки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145CE2-7AD8-4259-BF50-F64B913717C9}"/>
              </a:ext>
            </a:extLst>
          </p:cNvPr>
          <p:cNvSpPr txBox="1"/>
          <p:nvPr/>
        </p:nvSpPr>
        <p:spPr>
          <a:xfrm>
            <a:off x="8472112" y="5767212"/>
            <a:ext cx="30314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Образец внешнего вида дисплея выбранной программы, температуры и времени готовки</a:t>
            </a:r>
          </a:p>
        </p:txBody>
      </p:sp>
    </p:spTree>
    <p:extLst>
      <p:ext uri="{BB962C8B-B14F-4D97-AF65-F5344CB8AC3E}">
        <p14:creationId xmlns:p14="http://schemas.microsoft.com/office/powerpoint/2010/main" val="114719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object 4">
            <a:extLst>
              <a:ext uri="{FF2B5EF4-FFF2-40B4-BE49-F238E27FC236}">
                <a16:creationId xmlns:a16="http://schemas.microsoft.com/office/drawing/2014/main" id="{A6379E64-3925-4A08-99B6-407A0A15BD3A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C52A318-4640-4974-8AC4-0864510F5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E97FEE2-D8B3-4640-B428-DE5CF4185D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63" y="927650"/>
            <a:ext cx="3564231" cy="2666045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837072E-2288-45C6-BA0E-1C978F9FB0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73" y="4048551"/>
            <a:ext cx="3564231" cy="199869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5B490DC-E7C8-4BBF-BDFF-DFDAC4CE4B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393" y="927650"/>
            <a:ext cx="4321744" cy="26269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82014E-B94C-42B8-AECF-AAD89DFF56D1}"/>
              </a:ext>
            </a:extLst>
          </p:cNvPr>
          <p:cNvSpPr txBox="1"/>
          <p:nvPr/>
        </p:nvSpPr>
        <p:spPr>
          <a:xfrm>
            <a:off x="4227093" y="1028056"/>
            <a:ext cx="283785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ru-RU" sz="1200" b="0" i="0" u="none" strike="noStrike" baseline="0" dirty="0">
              <a:solidFill>
                <a:srgbClr val="00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R="90100" algn="ctr"/>
            <a:r>
              <a:rPr lang="ru-RU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</a:t>
            </a:r>
            <a:r>
              <a:rPr lang="ru-RU" sz="1800" b="1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VAP CLEAN</a:t>
            </a:r>
            <a:r>
              <a:rPr lang="en-US" sz="1800" b="1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благодаря пару смягчает засохшие остатки пищи внутри камеры духового шкафа и облегчает его очистку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A71EA3-2CA2-4A11-9266-E0E15027E21A}"/>
              </a:ext>
            </a:extLst>
          </p:cNvPr>
          <p:cNvSpPr txBox="1"/>
          <p:nvPr/>
        </p:nvSpPr>
        <p:spPr>
          <a:xfrm>
            <a:off x="4201904" y="3835334"/>
            <a:ext cx="3005489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ru-RU" sz="1200" b="0" i="0" u="none" strike="noStrike" baseline="0" dirty="0">
              <a:solidFill>
                <a:srgbClr val="00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R="93140" algn="ctr"/>
            <a:r>
              <a:rPr lang="ru-RU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Двойное стекло с внутренним энергосберегающим покрытием </a:t>
            </a:r>
          </a:p>
          <a:p>
            <a:pPr marR="90020" algn="ctr"/>
            <a:r>
              <a:rPr lang="ru-RU" sz="1800" b="1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LOW-E</a:t>
            </a:r>
            <a:r>
              <a:rPr lang="ru-RU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–съемное, оно легко моется в случае необходимости. 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EA5ACD-78C6-47DE-B059-8C8AE66F9230}"/>
              </a:ext>
            </a:extLst>
          </p:cNvPr>
          <p:cNvSpPr txBox="1"/>
          <p:nvPr/>
        </p:nvSpPr>
        <p:spPr>
          <a:xfrm>
            <a:off x="7349843" y="3554645"/>
            <a:ext cx="4321744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ru-RU" sz="1200" b="0" i="0" u="none" strike="noStrike" baseline="0" dirty="0">
              <a:solidFill>
                <a:srgbClr val="00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R="25560" algn="ctr"/>
            <a:r>
              <a:rPr lang="en-US" sz="1800" b="1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HOT AIR SHIELD</a:t>
            </a:r>
            <a:endParaRPr lang="en-US" sz="1800" b="0" i="0" u="none" strike="noStrike" baseline="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R="11220" algn="ctr"/>
            <a:r>
              <a:rPr lang="ru-RU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При открывании дверцы духового шкафа в процессе приготовления, шторка автоматически разворачивается и отсекает воздушный поток из духовки, направляя его вниз, тем самым защищая Ваше лицо от ожога.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2" name="Стрелка: изогнутая вверх 11">
            <a:extLst>
              <a:ext uri="{FF2B5EF4-FFF2-40B4-BE49-F238E27FC236}">
                <a16:creationId xmlns:a16="http://schemas.microsoft.com/office/drawing/2014/main" id="{57A0DC56-13BD-488A-BFDF-DC6EF56E18AC}"/>
              </a:ext>
            </a:extLst>
          </p:cNvPr>
          <p:cNvSpPr/>
          <p:nvPr/>
        </p:nvSpPr>
        <p:spPr>
          <a:xfrm>
            <a:off x="7349843" y="1732547"/>
            <a:ext cx="485121" cy="336885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366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C2B6BB8-A3A8-4159-8D10-C40D852E1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14457" cy="69342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5E72429-7746-4ADD-8DB5-79BF8F4971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4" name="Содержимое 2">
            <a:extLst>
              <a:ext uri="{FF2B5EF4-FFF2-40B4-BE49-F238E27FC236}">
                <a16:creationId xmlns:a16="http://schemas.microsoft.com/office/drawing/2014/main" id="{3424A6D7-322E-4210-A09D-116FDDE5E26E}"/>
              </a:ext>
            </a:extLst>
          </p:cNvPr>
          <p:cNvSpPr txBox="1">
            <a:spLocks/>
          </p:cNvSpPr>
          <p:nvPr/>
        </p:nvSpPr>
        <p:spPr>
          <a:xfrm>
            <a:off x="7676973" y="1822655"/>
            <a:ext cx="5648325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ВАРОЧНЫЕ</a:t>
            </a:r>
          </a:p>
          <a:p>
            <a:pPr algn="l"/>
            <a:r>
              <a:rPr lang="ru-RU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ПОВЕРХНОСТИ</a:t>
            </a:r>
          </a:p>
          <a:p>
            <a:pPr algn="l"/>
            <a:endParaRPr lang="ru-RU" sz="4000" dirty="0">
              <a:solidFill>
                <a:srgbClr val="FF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4000" dirty="0">
              <a:solidFill>
                <a:srgbClr val="FF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3574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prestige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B1AA621-3E76-48EA-B4AC-768CBC12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8" name="Содержимое 2">
            <a:extLst>
              <a:ext uri="{FF2B5EF4-FFF2-40B4-BE49-F238E27FC236}">
                <a16:creationId xmlns:a16="http://schemas.microsoft.com/office/drawing/2014/main" id="{4FB44D37-12D0-44E7-9DC7-C092AC6296FC}"/>
              </a:ext>
            </a:extLst>
          </p:cNvPr>
          <p:cNvSpPr txBox="1">
            <a:spLocks/>
          </p:cNvSpPr>
          <p:nvPr/>
        </p:nvSpPr>
        <p:spPr>
          <a:xfrm>
            <a:off x="1797906" y="596311"/>
            <a:ext cx="3207567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GY6018/ GY6028*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A5B46A-B410-4D35-90F5-A50A2D76EB25}"/>
              </a:ext>
            </a:extLst>
          </p:cNvPr>
          <p:cNvSpPr txBox="1"/>
          <p:nvPr/>
        </p:nvSpPr>
        <p:spPr>
          <a:xfrm>
            <a:off x="6096000" y="975261"/>
            <a:ext cx="5675560" cy="4131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4-х конфорочные газовые варочные поверхности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60 CM 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 на стекле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3G+1W (4,2KW) WOK 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конфорка</a:t>
            </a: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SABAF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Газ-контроль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Автоподжиг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Чугунные решетки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99085" indent="-287020">
              <a:lnSpc>
                <a:spcPct val="100000"/>
              </a:lnSpc>
              <a:spcBef>
                <a:spcPts val="29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Жиклёры</a:t>
            </a:r>
            <a:r>
              <a:rPr lang="ru-RU" sz="2000" spc="-2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для баллонного</a:t>
            </a:r>
            <a:r>
              <a:rPr lang="ru-RU" sz="2000" spc="-1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газа,</a:t>
            </a: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Материал: стекло черное, белое, серое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b="1" i="0" u="none" strike="noStrike" baseline="0" dirty="0">
                <a:solidFill>
                  <a:srgbClr val="FF000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GY6028 – </a:t>
            </a:r>
            <a:r>
              <a:rPr lang="ru-RU" sz="2000" b="1" i="0" u="none" strike="noStrike" baseline="0" dirty="0">
                <a:solidFill>
                  <a:srgbClr val="FF000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черное стекло - черные переключатели</a:t>
            </a:r>
            <a:endParaRPr lang="en-US" sz="2000" b="1" i="0" u="none" strike="noStrike" baseline="0" dirty="0">
              <a:solidFill>
                <a:srgbClr val="FF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2" name="Содержимое 2">
            <a:extLst>
              <a:ext uri="{FF2B5EF4-FFF2-40B4-BE49-F238E27FC236}">
                <a16:creationId xmlns:a16="http://schemas.microsoft.com/office/drawing/2014/main" id="{BBE2E68D-C62F-47B3-B8C3-5B7272AC59E9}"/>
              </a:ext>
            </a:extLst>
          </p:cNvPr>
          <p:cNvSpPr txBox="1">
            <a:spLocks/>
          </p:cNvSpPr>
          <p:nvPr/>
        </p:nvSpPr>
        <p:spPr>
          <a:xfrm>
            <a:off x="1625982" y="548035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33 990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0BA0059-1C34-4CBD-925F-820388B79D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949" b="92170" l="3600" r="95867">
                        <a14:foregroundMark x1="17600" y1="8949" x2="17600" y2="8949"/>
                        <a14:foregroundMark x1="58800" y1="8949" x2="58800" y2="8949"/>
                        <a14:foregroundMark x1="91067" y1="51007" x2="91067" y2="51007"/>
                        <a14:foregroundMark x1="95867" y1="86130" x2="95867" y2="86130"/>
                        <a14:foregroundMark x1="8400" y1="85906" x2="8400" y2="85906"/>
                        <a14:foregroundMark x1="3600" y1="86801" x2="3600" y2="86801"/>
                        <a14:foregroundMark x1="11200" y1="89038" x2="11200" y2="89038"/>
                        <a14:foregroundMark x1="17067" y1="92170" x2="17067" y2="9217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066" y="1901237"/>
            <a:ext cx="5761644" cy="343394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B977CD6-CC21-499E-BD65-D2DC4C9596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734" b="99408" l="2621" r="96966">
                        <a14:foregroundMark x1="7724" y1="6509" x2="7724" y2="6509"/>
                        <a14:foregroundMark x1="6483" y1="18343" x2="6483" y2="18343"/>
                        <a14:foregroundMark x1="4690" y1="43787" x2="4690" y2="43787"/>
                        <a14:foregroundMark x1="3862" y1="67456" x2="12414" y2="83432"/>
                        <a14:foregroundMark x1="12414" y1="83432" x2="35310" y2="83432"/>
                        <a14:foregroundMark x1="35310" y1="83432" x2="57379" y2="82840"/>
                        <a14:foregroundMark x1="57379" y1="82840" x2="93655" y2="87574"/>
                        <a14:foregroundMark x1="93241" y1="52071" x2="93241" y2="52071"/>
                        <a14:foregroundMark x1="97103" y1="91716" x2="92552" y2="5917"/>
                        <a14:foregroundMark x1="92552" y1="5917" x2="92414" y2="5325"/>
                        <a14:foregroundMark x1="97655" y1="88757" x2="97655" y2="88757"/>
                        <a14:foregroundMark x1="19586" y1="46154" x2="19586" y2="46154"/>
                        <a14:foregroundMark x1="22897" y1="10651" x2="22897" y2="10651"/>
                        <a14:foregroundMark x1="22207" y1="9467" x2="22207" y2="9467"/>
                        <a14:foregroundMark x1="2621" y1="90533" x2="2621" y2="90533"/>
                        <a14:foregroundMark x1="14897" y1="33728" x2="24138" y2="68639"/>
                        <a14:foregroundMark x1="45793" y1="99408" x2="45793" y2="99408"/>
                        <a14:foregroundMark x1="39172" y1="99408" x2="39172" y2="99408"/>
                        <a14:foregroundMark x1="58207" y1="98817" x2="58207" y2="98817"/>
                        <a14:foregroundMark x1="68414" y1="99408" x2="68414" y2="99408"/>
                        <a14:foregroundMark x1="63724" y1="99408" x2="91034" y2="97041"/>
                        <a14:foregroundMark x1="91034" y1="97041" x2="92276" y2="9704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92974" y="4740832"/>
            <a:ext cx="5604750" cy="1306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76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B1AA621-3E76-48EA-B4AC-768CBC12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A5B46A-B410-4D35-90F5-A50A2D76EB25}"/>
              </a:ext>
            </a:extLst>
          </p:cNvPr>
          <p:cNvSpPr txBox="1"/>
          <p:nvPr/>
        </p:nvSpPr>
        <p:spPr>
          <a:xfrm>
            <a:off x="6314264" y="1116920"/>
            <a:ext cx="5675560" cy="3516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4-х конфорочные газовые варочные поверхности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60 CM 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 на стекле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3G+1W (4,2KW) WOK 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конфорка</a:t>
            </a: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SABAF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Газ-контроль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Автоподжиг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Чугунные решетки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99085" indent="-287020">
              <a:lnSpc>
                <a:spcPct val="100000"/>
              </a:lnSpc>
              <a:spcBef>
                <a:spcPts val="29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Жиклёры</a:t>
            </a:r>
            <a:r>
              <a:rPr lang="ru-RU" sz="2000" spc="-2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для баллонного</a:t>
            </a:r>
            <a:r>
              <a:rPr lang="ru-RU" sz="2000" spc="-1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газа,</a:t>
            </a: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Материал: стекло черное, белое, серое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D4035D7C-696A-4776-AA1C-D0FE8F53D1FD}"/>
              </a:ext>
            </a:extLst>
          </p:cNvPr>
          <p:cNvSpPr txBox="1">
            <a:spLocks/>
          </p:cNvSpPr>
          <p:nvPr/>
        </p:nvSpPr>
        <p:spPr>
          <a:xfrm>
            <a:off x="2147482" y="496100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GL6018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4" name="Содержимое 2">
            <a:extLst>
              <a:ext uri="{FF2B5EF4-FFF2-40B4-BE49-F238E27FC236}">
                <a16:creationId xmlns:a16="http://schemas.microsoft.com/office/drawing/2014/main" id="{97F77012-C396-4F18-8BE9-8A91424FADE9}"/>
              </a:ext>
            </a:extLst>
          </p:cNvPr>
          <p:cNvSpPr txBox="1">
            <a:spLocks/>
          </p:cNvSpPr>
          <p:nvPr/>
        </p:nvSpPr>
        <p:spPr>
          <a:xfrm>
            <a:off x="4343058" y="3392925"/>
            <a:ext cx="2400386" cy="964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GG6018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936FFE6-E3F5-4733-A9E9-5573ECC41B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51" b="92608" l="7753" r="96715">
                        <a14:foregroundMark x1="7753" y1="43326" x2="7753" y2="43326"/>
                        <a14:foregroundMark x1="62812" y1="92608" x2="62812" y2="92608"/>
                        <a14:foregroundMark x1="92247" y1="43532" x2="92247" y2="43532"/>
                        <a14:foregroundMark x1="84363" y1="61602" x2="84363" y2="61602"/>
                        <a14:foregroundMark x1="94218" y1="46817" x2="94218" y2="46817"/>
                        <a14:foregroundMark x1="96715" y1="43121" x2="96715" y2="431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6054" y="768803"/>
            <a:ext cx="4303580" cy="2754065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66ED455-F9D2-4AFA-A8A1-874BAB00FF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761" b="93028" l="7683" r="94796">
                        <a14:foregroundMark x1="7683" y1="44821" x2="7683" y2="44821"/>
                        <a14:foregroundMark x1="61090" y1="93227" x2="61090" y2="93227"/>
                        <a14:foregroundMark x1="91202" y1="45618" x2="91202" y2="45618"/>
                        <a14:foregroundMark x1="94796" y1="43426" x2="94796" y2="434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11637" y="3557255"/>
            <a:ext cx="4663229" cy="2900794"/>
          </a:xfrm>
          <a:prstGeom prst="rect">
            <a:avLst/>
          </a:prstGeom>
        </p:spPr>
      </p:pic>
      <p:sp>
        <p:nvSpPr>
          <p:cNvPr id="22" name="Содержимое 2">
            <a:extLst>
              <a:ext uri="{FF2B5EF4-FFF2-40B4-BE49-F238E27FC236}">
                <a16:creationId xmlns:a16="http://schemas.microsoft.com/office/drawing/2014/main" id="{692CDAF7-4CDB-42B8-AAF2-6D2058FA310C}"/>
              </a:ext>
            </a:extLst>
          </p:cNvPr>
          <p:cNvSpPr txBox="1">
            <a:spLocks/>
          </p:cNvSpPr>
          <p:nvPr/>
        </p:nvSpPr>
        <p:spPr>
          <a:xfrm>
            <a:off x="202176" y="3037086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36 990</a:t>
            </a:r>
          </a:p>
        </p:txBody>
      </p:sp>
      <p:sp>
        <p:nvSpPr>
          <p:cNvPr id="23" name="Содержимое 2">
            <a:extLst>
              <a:ext uri="{FF2B5EF4-FFF2-40B4-BE49-F238E27FC236}">
                <a16:creationId xmlns:a16="http://schemas.microsoft.com/office/drawing/2014/main" id="{64285212-7575-4461-B167-1B6593365153}"/>
              </a:ext>
            </a:extLst>
          </p:cNvPr>
          <p:cNvSpPr txBox="1">
            <a:spLocks/>
          </p:cNvSpPr>
          <p:nvPr/>
        </p:nvSpPr>
        <p:spPr>
          <a:xfrm>
            <a:off x="2719678" y="6120646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40 990</a:t>
            </a:r>
          </a:p>
        </p:txBody>
      </p:sp>
    </p:spTree>
    <p:extLst>
      <p:ext uri="{BB962C8B-B14F-4D97-AF65-F5344CB8AC3E}">
        <p14:creationId xmlns:p14="http://schemas.microsoft.com/office/powerpoint/2010/main" val="1569157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B1AA621-3E76-48EA-B4AC-768CBC12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A5B46A-B410-4D35-90F5-A50A2D76EB25}"/>
              </a:ext>
            </a:extLst>
          </p:cNvPr>
          <p:cNvSpPr txBox="1"/>
          <p:nvPr/>
        </p:nvSpPr>
        <p:spPr>
          <a:xfrm>
            <a:off x="6036830" y="496100"/>
            <a:ext cx="5675560" cy="3516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4-х конфорочные газовые варочные поверхности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60 CM 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 на стекле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3G+1W (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3,3</a:t>
            </a: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KW)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Газ-контроль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Автоподжиг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Чугунные решетки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99085" indent="-287020">
              <a:lnSpc>
                <a:spcPct val="100000"/>
              </a:lnSpc>
              <a:spcBef>
                <a:spcPts val="29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Жиклёры</a:t>
            </a:r>
            <a:r>
              <a:rPr lang="ru-RU" sz="2000" spc="-2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для баллонного</a:t>
            </a:r>
            <a:r>
              <a:rPr lang="ru-RU" sz="2000" spc="-1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газа,</a:t>
            </a: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Материал: стекло и переключатели черные 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D4035D7C-696A-4776-AA1C-D0FE8F53D1FD}"/>
              </a:ext>
            </a:extLst>
          </p:cNvPr>
          <p:cNvSpPr txBox="1">
            <a:spLocks/>
          </p:cNvSpPr>
          <p:nvPr/>
        </p:nvSpPr>
        <p:spPr>
          <a:xfrm>
            <a:off x="2147482" y="496100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GY6112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3" name="Содержимое 2">
            <a:extLst>
              <a:ext uri="{FF2B5EF4-FFF2-40B4-BE49-F238E27FC236}">
                <a16:creationId xmlns:a16="http://schemas.microsoft.com/office/drawing/2014/main" id="{64285212-7575-4461-B167-1B6593365153}"/>
              </a:ext>
            </a:extLst>
          </p:cNvPr>
          <p:cNvSpPr txBox="1">
            <a:spLocks/>
          </p:cNvSpPr>
          <p:nvPr/>
        </p:nvSpPr>
        <p:spPr>
          <a:xfrm>
            <a:off x="1440110" y="528414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21 990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1BEB47CB-DC59-4CAA-829F-30FA088B3D9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620" y="875049"/>
            <a:ext cx="4003520" cy="332144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207B98A-7764-433A-A342-B5C5E0E1170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57003" y="3573964"/>
            <a:ext cx="3887891" cy="332144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5" name="Содержимое 2">
            <a:extLst>
              <a:ext uri="{FF2B5EF4-FFF2-40B4-BE49-F238E27FC236}">
                <a16:creationId xmlns:a16="http://schemas.microsoft.com/office/drawing/2014/main" id="{50D21368-1E5A-4B2C-B748-C4320856C25E}"/>
              </a:ext>
            </a:extLst>
          </p:cNvPr>
          <p:cNvSpPr txBox="1">
            <a:spLocks/>
          </p:cNvSpPr>
          <p:nvPr/>
        </p:nvSpPr>
        <p:spPr>
          <a:xfrm>
            <a:off x="6920008" y="3411534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GY6122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17675E2-E79A-4ADD-99E4-4276FA0678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1364" y="5551000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33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B1AA621-3E76-48EA-B4AC-768CBC12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A5B46A-B410-4D35-90F5-A50A2D76EB25}"/>
              </a:ext>
            </a:extLst>
          </p:cNvPr>
          <p:cNvSpPr txBox="1"/>
          <p:nvPr/>
        </p:nvSpPr>
        <p:spPr>
          <a:xfrm>
            <a:off x="5905195" y="875049"/>
            <a:ext cx="5675560" cy="38241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4-х конфорочн</a:t>
            </a: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ая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газовая варочная поверхность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60 CM 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 на стекле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3G+1W (</a:t>
            </a: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3,3</a:t>
            </a:r>
            <a:r>
              <a:rPr lang="en-US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KW) </a:t>
            </a:r>
            <a:endParaRPr lang="ru-RU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Дисплей для контроля конфорки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WOK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Газ-контроль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Автоподжиг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Чугунные решетки</a:t>
            </a:r>
            <a:endParaRPr lang="en-US" sz="2000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99085" indent="-287020">
              <a:lnSpc>
                <a:spcPct val="100000"/>
              </a:lnSpc>
              <a:spcBef>
                <a:spcPts val="29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Жиклёры</a:t>
            </a:r>
            <a:r>
              <a:rPr lang="ru-RU" sz="2000" spc="-2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для баллонного</a:t>
            </a:r>
            <a:r>
              <a:rPr lang="ru-RU" sz="2000" spc="-1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газа,</a:t>
            </a: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Материал: стекло и переключатели черные 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D4035D7C-696A-4776-AA1C-D0FE8F53D1FD}"/>
              </a:ext>
            </a:extLst>
          </p:cNvPr>
          <p:cNvSpPr txBox="1">
            <a:spLocks/>
          </p:cNvSpPr>
          <p:nvPr/>
        </p:nvSpPr>
        <p:spPr>
          <a:xfrm>
            <a:off x="2147482" y="496100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GY6</a:t>
            </a:r>
            <a:r>
              <a:rPr lang="ru-RU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23</a:t>
            </a: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3" name="Содержимое 2">
            <a:extLst>
              <a:ext uri="{FF2B5EF4-FFF2-40B4-BE49-F238E27FC236}">
                <a16:creationId xmlns:a16="http://schemas.microsoft.com/office/drawing/2014/main" id="{64285212-7575-4461-B167-1B6593365153}"/>
              </a:ext>
            </a:extLst>
          </p:cNvPr>
          <p:cNvSpPr txBox="1">
            <a:spLocks/>
          </p:cNvSpPr>
          <p:nvPr/>
        </p:nvSpPr>
        <p:spPr>
          <a:xfrm>
            <a:off x="1859560" y="4962766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601844F-D8D3-42EF-AF67-F27108013A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09131" y="1043631"/>
            <a:ext cx="3782395" cy="3222578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80B00FF-3B8C-432D-BCFC-8FE180EF96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0119" y="4962766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33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B1AA621-3E76-48EA-B4AC-768CBC12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A5B46A-B410-4D35-90F5-A50A2D76EB25}"/>
              </a:ext>
            </a:extLst>
          </p:cNvPr>
          <p:cNvSpPr txBox="1"/>
          <p:nvPr/>
        </p:nvSpPr>
        <p:spPr>
          <a:xfrm>
            <a:off x="5905195" y="875049"/>
            <a:ext cx="5675560" cy="31777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4-х конфорочн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ая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газовая варочная поверхность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60 CM 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 на стекле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3G+1W (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3,3</a:t>
            </a: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KW) </a:t>
            </a:r>
            <a:endParaRPr lang="ru-RU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Дисплей для контроля конфорки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WOK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Газ-контроль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Автоподжиг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Чугунные решетки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99085" indent="-287020">
              <a:lnSpc>
                <a:spcPct val="100000"/>
              </a:lnSpc>
              <a:spcBef>
                <a:spcPts val="29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lang="ru-RU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Жиклёры</a:t>
            </a:r>
            <a:r>
              <a:rPr lang="ru-RU" spc="-2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для баллонного</a:t>
            </a:r>
            <a:r>
              <a:rPr lang="ru-RU" spc="-1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pc="-5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газа,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Материал: стекло и переключатели черные 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D4035D7C-696A-4776-AA1C-D0FE8F53D1FD}"/>
              </a:ext>
            </a:extLst>
          </p:cNvPr>
          <p:cNvSpPr txBox="1">
            <a:spLocks/>
          </p:cNvSpPr>
          <p:nvPr/>
        </p:nvSpPr>
        <p:spPr>
          <a:xfrm>
            <a:off x="2147482" y="496100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GY6112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3" name="Содержимое 2">
            <a:extLst>
              <a:ext uri="{FF2B5EF4-FFF2-40B4-BE49-F238E27FC236}">
                <a16:creationId xmlns:a16="http://schemas.microsoft.com/office/drawing/2014/main" id="{64285212-7575-4461-B167-1B6593365153}"/>
              </a:ext>
            </a:extLst>
          </p:cNvPr>
          <p:cNvSpPr txBox="1">
            <a:spLocks/>
          </p:cNvSpPr>
          <p:nvPr/>
        </p:nvSpPr>
        <p:spPr>
          <a:xfrm>
            <a:off x="1440110" y="528414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990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.00</a:t>
            </a:r>
            <a:endParaRPr lang="ru-RU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601844F-D8D3-42EF-AF67-F27108013A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09131" y="1043631"/>
            <a:ext cx="3782395" cy="3222578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AFFF9008-1FD4-4764-AB70-BBA807C4BB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48"/>
            <a:ext cx="12192000" cy="6851904"/>
          </a:xfrm>
          <a:prstGeom prst="rect">
            <a:avLst/>
          </a:prstGeom>
        </p:spPr>
      </p:pic>
      <p:sp>
        <p:nvSpPr>
          <p:cNvPr id="18" name="TextBox 3">
            <a:extLst>
              <a:ext uri="{FF2B5EF4-FFF2-40B4-BE49-F238E27FC236}">
                <a16:creationId xmlns:a16="http://schemas.microsoft.com/office/drawing/2014/main" id="{241BA6ED-2F2F-4F5E-A9F4-8ABC020C01A1}"/>
              </a:ext>
            </a:extLst>
          </p:cNvPr>
          <p:cNvSpPr txBox="1"/>
          <p:nvPr/>
        </p:nvSpPr>
        <p:spPr>
          <a:xfrm>
            <a:off x="291820" y="268327"/>
            <a:ext cx="614944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МГНОВЕННЫЙ ЭЛЕКТРОПОДЖИГ</a:t>
            </a:r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+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ТАЙМЕР для </a:t>
            </a:r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WOK</a:t>
            </a:r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en-US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Smart IC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обеспечивает сенсационную скорость</a:t>
            </a:r>
          </a:p>
          <a:p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электроподжига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  Просто нажмите и поверните</a:t>
            </a:r>
          </a:p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ручку и пламя вспыхнет мгновенно, как и Ваше </a:t>
            </a:r>
          </a:p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кулинарное вдохновение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</a:t>
            </a:r>
            <a:endParaRPr lang="en-US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en-US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Установите таймер при приготовлении еды и </a:t>
            </a:r>
          </a:p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Ваша варочная панель автоматически выключит</a:t>
            </a:r>
          </a:p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пламя и подаст звуковой сигнал. </a:t>
            </a: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80B00FF-3B8C-432D-BCFC-8FE180EF96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1318" y="5798405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633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3BA5BE7-FC68-40BD-9CE5-799C01A77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Содержимое 2">
            <a:extLst>
              <a:ext uri="{FF2B5EF4-FFF2-40B4-BE49-F238E27FC236}">
                <a16:creationId xmlns:a16="http://schemas.microsoft.com/office/drawing/2014/main" id="{AB45BA44-9E0C-43EA-BD06-7B7B24ADF9B6}"/>
              </a:ext>
            </a:extLst>
          </p:cNvPr>
          <p:cNvSpPr txBox="1">
            <a:spLocks/>
          </p:cNvSpPr>
          <p:nvPr/>
        </p:nvSpPr>
        <p:spPr>
          <a:xfrm>
            <a:off x="2423699" y="544883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IY 61 H1</a:t>
            </a:r>
          </a:p>
          <a:p>
            <a:pPr algn="l"/>
            <a:endParaRPr lang="ru-RU" sz="20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C876787C-742F-4175-B508-E51947B00F9D}"/>
              </a:ext>
            </a:extLst>
          </p:cNvPr>
          <p:cNvSpPr txBox="1">
            <a:spLocks/>
          </p:cNvSpPr>
          <p:nvPr/>
        </p:nvSpPr>
        <p:spPr>
          <a:xfrm>
            <a:off x="1948391" y="5411246"/>
            <a:ext cx="2472607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26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51D4F7-8C9A-4F37-B522-EC35AD8226BC}"/>
              </a:ext>
            </a:extLst>
          </p:cNvPr>
          <p:cNvSpPr txBox="1"/>
          <p:nvPr/>
        </p:nvSpPr>
        <p:spPr>
          <a:xfrm>
            <a:off x="6401257" y="1086210"/>
            <a:ext cx="516555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ИНДУКЦИОННАЯ ПЛИТА С 4 КОНФОРКАМИ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 со слайдером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9-уровневый цифровой индикатор мощности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Датчик посуды</a:t>
            </a:r>
            <a:endParaRPr lang="ru-RU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электронным таймером 99 мин.</a:t>
            </a: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Автоматическая защита 90 мин.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Boost 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поддержания тепла, пауза.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 x 140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 Вт;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00/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220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 Вт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1800 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Вт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Общая мощность: 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68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00 Вт</a:t>
            </a:r>
            <a:br>
              <a:rPr lang="en-US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2050" name="Picture 2" descr="Индукционная панель SLK IY 61 H1">
            <a:extLst>
              <a:ext uri="{FF2B5EF4-FFF2-40B4-BE49-F238E27FC236}">
                <a16:creationId xmlns:a16="http://schemas.microsoft.com/office/drawing/2014/main" id="{78ED0553-F066-4ABC-9A08-7AF8A0EAC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83" b="90000" l="3056" r="97500">
                        <a14:foregroundMark x1="2361" y1="8472" x2="85556" y2="10000"/>
                        <a14:foregroundMark x1="85556" y1="10000" x2="97500" y2="9722"/>
                        <a14:foregroundMark x1="97500" y1="10000" x2="99028" y2="89722"/>
                        <a14:foregroundMark x1="99028" y1="89722" x2="5972" y2="92361"/>
                        <a14:foregroundMark x1="5972" y1="92361" x2="2500" y2="72917"/>
                        <a14:foregroundMark x1="2500" y1="72917" x2="7639" y2="27639"/>
                        <a14:foregroundMark x1="7639" y1="27639" x2="5833" y2="16528"/>
                        <a14:foregroundMark x1="5833" y1="16528" x2="3056" y2="11389"/>
                        <a14:backgroundMark x1="7222" y1="1806" x2="21944" y2="2222"/>
                        <a14:backgroundMark x1="21944" y1="2222" x2="72222" y2="2083"/>
                        <a14:backgroundMark x1="72222" y1="2083" x2="94583" y2="3750"/>
                        <a14:backgroundMark x1="2222" y1="4722" x2="99444" y2="4028"/>
                        <a14:backgroundMark x1="86667" y1="3333" x2="86667" y2="3333"/>
                        <a14:backgroundMark x1="71389" y1="2778" x2="26250" y2="1806"/>
                        <a14:backgroundMark x1="12917" y1="95278" x2="71944" y2="990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935" y="836648"/>
            <a:ext cx="4496879" cy="4496879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31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3BA5BE7-FC68-40BD-9CE5-799C01A77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551B8AB-B28B-432B-85FB-EB500DD51B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1999" y="1087144"/>
            <a:ext cx="4526532" cy="399435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9" name="Содержимое 2">
            <a:extLst>
              <a:ext uri="{FF2B5EF4-FFF2-40B4-BE49-F238E27FC236}">
                <a16:creationId xmlns:a16="http://schemas.microsoft.com/office/drawing/2014/main" id="{AB45BA44-9E0C-43EA-BD06-7B7B24ADF9B6}"/>
              </a:ext>
            </a:extLst>
          </p:cNvPr>
          <p:cNvSpPr txBox="1">
            <a:spLocks/>
          </p:cNvSpPr>
          <p:nvPr/>
        </p:nvSpPr>
        <p:spPr>
          <a:xfrm>
            <a:off x="2423699" y="544883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IY 6</a:t>
            </a:r>
            <a:r>
              <a:rPr lang="ru-RU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S1</a:t>
            </a:r>
          </a:p>
          <a:p>
            <a:pPr algn="l"/>
            <a:endParaRPr lang="ru-RU" sz="20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C876787C-742F-4175-B508-E51947B00F9D}"/>
              </a:ext>
            </a:extLst>
          </p:cNvPr>
          <p:cNvSpPr txBox="1">
            <a:spLocks/>
          </p:cNvSpPr>
          <p:nvPr/>
        </p:nvSpPr>
        <p:spPr>
          <a:xfrm>
            <a:off x="2052858" y="5318703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34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51D4F7-8C9A-4F37-B522-EC35AD8226BC}"/>
              </a:ext>
            </a:extLst>
          </p:cNvPr>
          <p:cNvSpPr txBox="1"/>
          <p:nvPr/>
        </p:nvSpPr>
        <p:spPr>
          <a:xfrm>
            <a:off x="6401257" y="1086210"/>
            <a:ext cx="516555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ИНДУКЦИОННАЯ ПЛИТА С 4 КОНФОРКАМИ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 с 2 слайдерами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9-уровневый цифровой индикатор мощности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Датчик посуды</a:t>
            </a:r>
            <a:endParaRPr lang="ru-RU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электронным таймером 99 мин.</a:t>
            </a: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Автоматическая защита 90 мин.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Boost 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поддержания тепла, пауза.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 х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flexi zone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210*390 мм; 3000/3600 Вт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2300/3000 Вт;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1200/1500 Вт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Общая мощность: 7200 Вт</a:t>
            </a:r>
            <a:br>
              <a:rPr lang="en-US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0949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8" name="Содержимое 2">
            <a:extLst>
              <a:ext uri="{FF2B5EF4-FFF2-40B4-BE49-F238E27FC236}">
                <a16:creationId xmlns:a16="http://schemas.microsoft.com/office/drawing/2014/main" id="{22C2B87A-22CF-45A2-A718-9E1561E45ED0}"/>
              </a:ext>
            </a:extLst>
          </p:cNvPr>
          <p:cNvSpPr txBox="1">
            <a:spLocks/>
          </p:cNvSpPr>
          <p:nvPr/>
        </p:nvSpPr>
        <p:spPr>
          <a:xfrm>
            <a:off x="2423699" y="544883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IY 6</a:t>
            </a:r>
            <a:r>
              <a:rPr lang="ru-RU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W1</a:t>
            </a:r>
          </a:p>
          <a:p>
            <a:pPr algn="l"/>
            <a:endParaRPr lang="ru-RU" sz="20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E225E35-333A-428C-A645-D0C6713578C0}"/>
              </a:ext>
            </a:extLst>
          </p:cNvPr>
          <p:cNvSpPr txBox="1"/>
          <p:nvPr/>
        </p:nvSpPr>
        <p:spPr>
          <a:xfrm>
            <a:off x="6401257" y="1086210"/>
            <a:ext cx="54875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ИНДУКЦИОННАЯ ПЛИТА С 4 КОНФОРКАМИ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 с</a:t>
            </a: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кольцевым слайдером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9-уровневый цифровой индикатор мощности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Датчик посуды</a:t>
            </a:r>
            <a:endParaRPr lang="ru-RU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электронным таймером 99 мин.</a:t>
            </a: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Автоматическая защита 90 мин.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Boost 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поддержания тепла, пауза.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 х 210*190 мм; 1800/2100Вт;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 х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flexi zone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210*390 мм; 3000/3600 Вт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Общая мощность: 7200 Вт</a:t>
            </a:r>
            <a:br>
              <a:rPr lang="en-US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788CA00-550A-4C77-8507-D4991B1D27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480" y="1086210"/>
            <a:ext cx="4554821" cy="401268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7" name="Содержимое 2">
            <a:extLst>
              <a:ext uri="{FF2B5EF4-FFF2-40B4-BE49-F238E27FC236}">
                <a16:creationId xmlns:a16="http://schemas.microsoft.com/office/drawing/2014/main" id="{37C25D1D-D3C7-4309-8014-7AD8524354B6}"/>
              </a:ext>
            </a:extLst>
          </p:cNvPr>
          <p:cNvSpPr txBox="1">
            <a:spLocks/>
          </p:cNvSpPr>
          <p:nvPr/>
        </p:nvSpPr>
        <p:spPr>
          <a:xfrm>
            <a:off x="1969675" y="5359411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47 990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30905AE-D842-4009-A48D-2CBA596C26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8" name="Содержимое 2">
            <a:extLst>
              <a:ext uri="{FF2B5EF4-FFF2-40B4-BE49-F238E27FC236}">
                <a16:creationId xmlns:a16="http://schemas.microsoft.com/office/drawing/2014/main" id="{22C2B87A-22CF-45A2-A718-9E1561E45ED0}"/>
              </a:ext>
            </a:extLst>
          </p:cNvPr>
          <p:cNvSpPr txBox="1">
            <a:spLocks/>
          </p:cNvSpPr>
          <p:nvPr/>
        </p:nvSpPr>
        <p:spPr>
          <a:xfrm>
            <a:off x="1980935" y="544883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IY 6</a:t>
            </a:r>
            <a:r>
              <a:rPr lang="ru-RU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W1</a:t>
            </a:r>
          </a:p>
          <a:p>
            <a:pPr algn="l"/>
            <a:endParaRPr lang="ru-RU" sz="20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2570300-F723-499D-8ABC-419BEBF9F8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99" y="1149230"/>
            <a:ext cx="11896825" cy="4806056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57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4F273A2-76CA-4281-BACF-DCEC08391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258" y="1203379"/>
            <a:ext cx="6072763" cy="33417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D56C4E-330C-460D-98A6-F168CA930EA3}"/>
              </a:ext>
            </a:extLst>
          </p:cNvPr>
          <p:cNvSpPr txBox="1"/>
          <p:nvPr/>
        </p:nvSpPr>
        <p:spPr>
          <a:xfrm>
            <a:off x="654446" y="403626"/>
            <a:ext cx="10883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ИНДУКЦИОННАЯ ВАРОЧНАЯ ПОВЕРХНОСТЬ С ИНТЕГРИРОВАННОЙ ВЫТЯЖКОЙ 60 СМ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730C5A6-2E3B-4183-802D-9DCBD4882E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58" y="4833121"/>
            <a:ext cx="4172295" cy="18284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829D2358-E862-4EB6-A544-7EBC8ACA1A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5578" y="5514841"/>
            <a:ext cx="2076417" cy="114667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F40FB9B-9F7D-41AD-8053-062F5C952ADD}"/>
              </a:ext>
            </a:extLst>
          </p:cNvPr>
          <p:cNvSpPr txBox="1"/>
          <p:nvPr/>
        </p:nvSpPr>
        <p:spPr>
          <a:xfrm>
            <a:off x="6961995" y="698249"/>
            <a:ext cx="512891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ru-RU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 слайдером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9-уровневый цифровой индикатор мощности вытяжки и варочной поверхности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Датчик посуды</a:t>
            </a:r>
            <a:endParaRPr lang="ru-RU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электронным таймером 99 мин.</a:t>
            </a: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Автоматическая защита 90 мин.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 х </a:t>
            </a:r>
            <a:r>
              <a:rPr lang="en-US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Boost </a:t>
            </a: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</a:t>
            </a:r>
            <a:endParaRPr lang="en-US" i="0" u="none" strike="noStrike" baseline="0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поддержания тепла, пауза.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 х 210*190 мм; 1800Вт;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 х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flexi zone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210*390 мм; 3600 Вт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Решетка: чугун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Общая мощность варочной: 7200 Вт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Общая мощность мотора: 180 Вт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Мощность всасывания: 600 м3/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Комплектация: </a:t>
            </a:r>
            <a:r>
              <a:rPr lang="ru-RU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алюминевый</a:t>
            </a: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фильтр, угольный фильтр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шума: 66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dB</a:t>
            </a:r>
          </a:p>
          <a:p>
            <a:pPr algn="l"/>
            <a:br>
              <a:rPr lang="en-US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DBA0DB5A-575C-48D8-B8C9-9D45A679EF7C}"/>
              </a:ext>
            </a:extLst>
          </p:cNvPr>
          <p:cNvSpPr txBox="1">
            <a:spLocks/>
          </p:cNvSpPr>
          <p:nvPr/>
        </p:nvSpPr>
        <p:spPr>
          <a:xfrm>
            <a:off x="7128639" y="5984174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98 990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004ADCEE-8E81-4D29-989F-898EE5AA31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00821" y="5779134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95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8233936-2C73-4F02-9CA4-B6588F93809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76708"/>
            <a:ext cx="9877425" cy="513094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F9E47E6-218B-4056-8AE6-9D04A04B5A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7298" y="776708"/>
            <a:ext cx="2131365" cy="15092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542C39-FF27-4C9A-A269-1E2529E6697A}"/>
              </a:ext>
            </a:extLst>
          </p:cNvPr>
          <p:cNvSpPr txBox="1"/>
          <p:nvPr/>
        </p:nvSpPr>
        <p:spPr>
          <a:xfrm>
            <a:off x="9877425" y="2381250"/>
            <a:ext cx="23968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200" dirty="0"/>
              <a:t>Поддон для сбора жидкости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4C4F543F-3806-4780-928C-895E1DCDD1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37952" y="2990751"/>
            <a:ext cx="2091394" cy="146694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6629D9E-9EC6-449E-B66B-1B34CFE94859}"/>
              </a:ext>
            </a:extLst>
          </p:cNvPr>
          <p:cNvSpPr txBox="1"/>
          <p:nvPr/>
        </p:nvSpPr>
        <p:spPr>
          <a:xfrm>
            <a:off x="9844575" y="4513977"/>
            <a:ext cx="23871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200" dirty="0"/>
              <a:t>200 мл ёмкость для сбора</a:t>
            </a:r>
          </a:p>
          <a:p>
            <a:r>
              <a:rPr lang="ru-RU" sz="1200" dirty="0"/>
              <a:t>жидкости. Не бойтесь, если</a:t>
            </a:r>
          </a:p>
          <a:p>
            <a:r>
              <a:rPr lang="ru-RU" sz="1200" dirty="0"/>
              <a:t>жидкость попадет внутрь, </a:t>
            </a:r>
          </a:p>
          <a:p>
            <a:r>
              <a:rPr lang="ru-RU" sz="1200" dirty="0"/>
              <a:t>она будет собрана в </a:t>
            </a:r>
          </a:p>
          <a:p>
            <a:r>
              <a:rPr lang="ru-RU" sz="1200" dirty="0"/>
              <a:t>специальной  емкости и не </a:t>
            </a:r>
          </a:p>
          <a:p>
            <a:r>
              <a:rPr lang="ru-RU" sz="1200" dirty="0"/>
              <a:t>попадет на электронные</a:t>
            </a:r>
          </a:p>
          <a:p>
            <a:r>
              <a:rPr lang="ru-RU" sz="1200" dirty="0"/>
              <a:t>части вытяжки.</a:t>
            </a:r>
          </a:p>
          <a:p>
            <a:endParaRPr lang="ru-RU" sz="1200" dirty="0"/>
          </a:p>
        </p:txBody>
      </p:sp>
    </p:spTree>
    <p:extLst>
      <p:ext uri="{BB962C8B-B14F-4D97-AF65-F5344CB8AC3E}">
        <p14:creationId xmlns:p14="http://schemas.microsoft.com/office/powerpoint/2010/main" val="82680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786CF28-1FEB-43F2-8884-99BF7A9B9BB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01500" cy="6750844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93041C5-40D5-4AA0-8D43-491E8F20B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0119" y="4962766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13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8" name="Содержимое 2">
            <a:extLst>
              <a:ext uri="{FF2B5EF4-FFF2-40B4-BE49-F238E27FC236}">
                <a16:creationId xmlns:a16="http://schemas.microsoft.com/office/drawing/2014/main" id="{22C2B87A-22CF-45A2-A718-9E1561E45ED0}"/>
              </a:ext>
            </a:extLst>
          </p:cNvPr>
          <p:cNvSpPr txBox="1">
            <a:spLocks/>
          </p:cNvSpPr>
          <p:nvPr/>
        </p:nvSpPr>
        <p:spPr>
          <a:xfrm>
            <a:off x="2183066" y="544883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CY 62 H1</a:t>
            </a:r>
          </a:p>
          <a:p>
            <a:pPr algn="l"/>
            <a:endParaRPr lang="ru-RU" sz="20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8903FC-9B2A-4C55-A7A7-F3F98771513B}"/>
              </a:ext>
            </a:extLst>
          </p:cNvPr>
          <p:cNvSpPr txBox="1"/>
          <p:nvPr/>
        </p:nvSpPr>
        <p:spPr>
          <a:xfrm>
            <a:off x="6544976" y="1311417"/>
            <a:ext cx="459268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СТЕКЛОКЕРАМИЧЕСКАЯ ПЛИТА </a:t>
            </a:r>
          </a:p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4 КОНФОРКАМИ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9-уровневый цифровой индикатор мощности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Индикация остаточного тепла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Зона двойного нагрева.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Звуковой сигнал;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Безопасное автоотключение; Блокировка от детей/Блокировка панели управления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электронным таймером</a:t>
            </a: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6851E09C-7F7F-463F-A443-D52B3D7EDCA8}"/>
              </a:ext>
            </a:extLst>
          </p:cNvPr>
          <p:cNvSpPr txBox="1">
            <a:spLocks/>
          </p:cNvSpPr>
          <p:nvPr/>
        </p:nvSpPr>
        <p:spPr>
          <a:xfrm>
            <a:off x="1475694" y="5539338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21 490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6C61578-8E2D-4732-96AC-E7125285D6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908" y="1065648"/>
            <a:ext cx="4835858" cy="423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253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6851E09C-7F7F-463F-A443-D52B3D7EDCA8}"/>
              </a:ext>
            </a:extLst>
          </p:cNvPr>
          <p:cNvSpPr txBox="1">
            <a:spLocks/>
          </p:cNvSpPr>
          <p:nvPr/>
        </p:nvSpPr>
        <p:spPr>
          <a:xfrm>
            <a:off x="1750852" y="5439309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39 990</a:t>
            </a:r>
          </a:p>
        </p:txBody>
      </p:sp>
      <p:sp>
        <p:nvSpPr>
          <p:cNvPr id="11" name="Содержимое 2">
            <a:extLst>
              <a:ext uri="{FF2B5EF4-FFF2-40B4-BE49-F238E27FC236}">
                <a16:creationId xmlns:a16="http://schemas.microsoft.com/office/drawing/2014/main" id="{F1FF24BD-9B95-4B68-B830-D188ECE86DF0}"/>
              </a:ext>
            </a:extLst>
          </p:cNvPr>
          <p:cNvSpPr txBox="1">
            <a:spLocks/>
          </p:cNvSpPr>
          <p:nvPr/>
        </p:nvSpPr>
        <p:spPr>
          <a:xfrm>
            <a:off x="2270440" y="558081"/>
            <a:ext cx="2512241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SLK </a:t>
            </a:r>
            <a:r>
              <a:rPr lang="en-US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MY</a:t>
            </a:r>
            <a:r>
              <a:rPr lang="en-US" sz="2000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6TC7</a:t>
            </a:r>
          </a:p>
          <a:p>
            <a:pPr algn="l"/>
            <a:endParaRPr lang="ru-RU" sz="20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80C4A65-F76F-40AA-B599-74F6315CB99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4337" y="1065648"/>
            <a:ext cx="4838120" cy="4083868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3F459B13-F037-47BD-8097-8C7D570CAA79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1461" y="4129622"/>
            <a:ext cx="3824822" cy="261937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DCACFEB-F638-4773-8138-832F02BD5282}"/>
              </a:ext>
            </a:extLst>
          </p:cNvPr>
          <p:cNvSpPr txBox="1"/>
          <p:nvPr/>
        </p:nvSpPr>
        <p:spPr>
          <a:xfrm>
            <a:off x="6695977" y="1065648"/>
            <a:ext cx="459268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СТЕКЛОКЕРАМИЧЕСКАЯ ПЛИТА </a:t>
            </a:r>
          </a:p>
          <a:p>
            <a:pPr algn="l"/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4 КОНФОРКАМИ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9-уровневый цифровой индикатор мощности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Индикация остаточного тепла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электронным таймером 99 мин.</a:t>
            </a:r>
            <a:endParaRPr lang="ru-RU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2x</a:t>
            </a:r>
            <a:r>
              <a:rPr lang="ru-RU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Ø 145 </a:t>
            </a:r>
            <a:r>
              <a:rPr lang="ru-RU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мм 1,92кВт, 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ru-RU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</a:t>
            </a:r>
            <a:r>
              <a:rPr lang="en-US" i="0" dirty="0" err="1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xØ</a:t>
            </a:r>
            <a:r>
              <a:rPr lang="en-US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180 </a:t>
            </a:r>
            <a:r>
              <a:rPr lang="ru-RU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мм 1,92кВт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i="0" u="none" strike="noStrike" baseline="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Общая мощность: 6000 Вт</a:t>
            </a:r>
            <a:b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endParaRPr lang="ru-RU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797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2303765-627B-4E37-B856-518161DEB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900" y="0"/>
            <a:ext cx="7726016" cy="6672943"/>
          </a:xfrm>
          <a:prstGeom prst="rect">
            <a:avLst/>
          </a:prstGeom>
        </p:spPr>
      </p:pic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6955FC-5683-4E2A-9931-81D7E6C12270}"/>
              </a:ext>
            </a:extLst>
          </p:cNvPr>
          <p:cNvSpPr txBox="1"/>
          <p:nvPr/>
        </p:nvSpPr>
        <p:spPr>
          <a:xfrm>
            <a:off x="5235227" y="2967335"/>
            <a:ext cx="2981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Управление жестом</a:t>
            </a:r>
          </a:p>
        </p:txBody>
      </p:sp>
      <p:sp>
        <p:nvSpPr>
          <p:cNvPr id="10" name="Содержимое 2">
            <a:extLst>
              <a:ext uri="{FF2B5EF4-FFF2-40B4-BE49-F238E27FC236}">
                <a16:creationId xmlns:a16="http://schemas.microsoft.com/office/drawing/2014/main" id="{2D4C3DB0-B726-42D6-8DF3-619EA26FEA24}"/>
              </a:ext>
            </a:extLst>
          </p:cNvPr>
          <p:cNvSpPr txBox="1">
            <a:spLocks/>
          </p:cNvSpPr>
          <p:nvPr/>
        </p:nvSpPr>
        <p:spPr>
          <a:xfrm>
            <a:off x="8466245" y="1909282"/>
            <a:ext cx="5648325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ВЫТЯЖКИ</a:t>
            </a:r>
          </a:p>
          <a:p>
            <a:pPr algn="l"/>
            <a:endParaRPr lang="ru-RU" sz="4000" dirty="0">
              <a:solidFill>
                <a:srgbClr val="FF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4000" dirty="0">
              <a:solidFill>
                <a:srgbClr val="FF0000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6451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prestige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1E039B43-1FB6-48A1-A0AD-D3A4BFAA61C2}"/>
              </a:ext>
            </a:extLst>
          </p:cNvPr>
          <p:cNvSpPr txBox="1">
            <a:spLocks/>
          </p:cNvSpPr>
          <p:nvPr/>
        </p:nvSpPr>
        <p:spPr>
          <a:xfrm>
            <a:off x="2671611" y="199356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SLD DY6318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970A0F-E365-4B1B-8782-43B6A62D944B}"/>
              </a:ext>
            </a:extLst>
          </p:cNvPr>
          <p:cNvSpPr txBox="1"/>
          <p:nvPr/>
        </p:nvSpPr>
        <p:spPr>
          <a:xfrm>
            <a:off x="6032791" y="1404860"/>
            <a:ext cx="585600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Ширина 60 см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управления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c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енсорное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Двигатель (Вт) 1x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K33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115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Вт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Мощность, (м³Мч) - 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800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шума, (дБ(А)) – 66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Уровни скорости - 4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Воздухоотведение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(рециркуляция</a:t>
            </a:r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прямоточная)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Диаметр воздуховода, (мм) - 150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Длина дымохода, (мм) -  273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Угольный фильтр - опция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Металлический фильтр 3-слойный алюминиевый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освещения 1 светодиодная лампа Wx2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Энергетический класс А</a:t>
            </a:r>
          </a:p>
          <a:p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A095E3E-C62A-4D00-9923-140497C674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345" b="96701" l="8859" r="90991">
                        <a14:foregroundMark x1="54805" y1="13325" x2="54805" y2="13325"/>
                        <a14:foregroundMark x1="42492" y1="11929" x2="54054" y2="12056"/>
                        <a14:foregroundMark x1="54054" y1="12056" x2="59910" y2="45051"/>
                        <a14:foregroundMark x1="59910" y1="45051" x2="77628" y2="49619"/>
                        <a14:foregroundMark x1="77628" y1="49619" x2="87688" y2="60660"/>
                        <a14:foregroundMark x1="87688" y1="60660" x2="89339" y2="85025"/>
                        <a14:foregroundMark x1="89339" y1="85025" x2="83934" y2="92259"/>
                        <a14:foregroundMark x1="83934" y1="92259" x2="50150" y2="96320"/>
                        <a14:foregroundMark x1="50150" y1="96320" x2="31231" y2="94797"/>
                        <a14:foregroundMark x1="31231" y1="94797" x2="18619" y2="90609"/>
                        <a14:foregroundMark x1="18619" y1="90609" x2="15165" y2="54949"/>
                        <a14:foregroundMark x1="15165" y1="54949" x2="42643" y2="44416"/>
                        <a14:foregroundMark x1="42643" y1="44416" x2="43393" y2="15355"/>
                        <a14:foregroundMark x1="43393" y1="15355" x2="42492" y2="12437"/>
                        <a14:foregroundMark x1="91441" y1="90863" x2="91441" y2="90863"/>
                        <a14:foregroundMark x1="88288" y1="93274" x2="88288" y2="93274"/>
                        <a14:foregroundMark x1="69069" y1="96701" x2="69069" y2="96701"/>
                        <a14:foregroundMark x1="9009" y1="51396" x2="9009" y2="51396"/>
                        <a14:foregroundMark x1="56757" y1="6345" x2="56757" y2="634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13777" y="578306"/>
            <a:ext cx="4054208" cy="479687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2193607" y="5669588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24 990</a:t>
            </a:r>
          </a:p>
        </p:txBody>
      </p:sp>
    </p:spTree>
    <p:extLst>
      <p:ext uri="{BB962C8B-B14F-4D97-AF65-F5344CB8AC3E}">
        <p14:creationId xmlns:p14="http://schemas.microsoft.com/office/powerpoint/2010/main" val="32593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1E039B43-1FB6-48A1-A0AD-D3A4BFAA61C2}"/>
              </a:ext>
            </a:extLst>
          </p:cNvPr>
          <p:cNvSpPr txBox="1">
            <a:spLocks/>
          </p:cNvSpPr>
          <p:nvPr/>
        </p:nvSpPr>
        <p:spPr>
          <a:xfrm>
            <a:off x="2168440" y="256314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SLD DL6318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750350" y="5733253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490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9B36F23-1360-4BF4-BFF0-610F09EB52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456" b="97544" l="9901" r="92871">
                        <a14:foregroundMark x1="25941" y1="6548" x2="25941" y2="6548"/>
                        <a14:foregroundMark x1="31683" y1="2456" x2="31683" y2="2456"/>
                        <a14:foregroundMark x1="93465" y1="58527" x2="93465" y2="58527"/>
                        <a14:foregroundMark x1="73069" y1="91951" x2="73069" y2="91951"/>
                        <a14:foregroundMark x1="68713" y1="95771" x2="68713" y2="95771"/>
                        <a14:foregroundMark x1="32673" y1="97544" x2="32673" y2="9754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81435" y="514641"/>
            <a:ext cx="3342951" cy="485224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14BFE5B-14FF-444B-9B92-BACB5BC7C6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925" b="96232" l="6231" r="92368">
                        <a14:foregroundMark x1="43458" y1="7378" x2="43458" y2="7378"/>
                        <a14:foregroundMark x1="44393" y1="3925" x2="44393" y2="3925"/>
                        <a14:foregroundMark x1="21495" y1="43014" x2="21495" y2="43014"/>
                        <a14:foregroundMark x1="13396" y1="35479" x2="13396" y2="35008"/>
                        <a14:foregroundMark x1="13396" y1="37363" x2="85826" y2="42386"/>
                        <a14:foregroundMark x1="43458" y1="4396" x2="43769" y2="26060"/>
                        <a14:foregroundMark x1="43769" y1="26060" x2="55296" y2="31397"/>
                        <a14:foregroundMark x1="55296" y1="31397" x2="58100" y2="20722"/>
                        <a14:foregroundMark x1="58100" y1="20722" x2="57165" y2="7535"/>
                        <a14:foregroundMark x1="57165" y1="7535" x2="56542" y2="6279"/>
                        <a14:foregroundMark x1="9502" y1="36264" x2="9502" y2="36264"/>
                        <a14:foregroundMark x1="6231" y1="36735" x2="6231" y2="36735"/>
                        <a14:foregroundMark x1="92523" y1="37677" x2="92523" y2="37677"/>
                        <a14:foregroundMark x1="90966" y1="85557" x2="90966" y2="85557"/>
                        <a14:foregroundMark x1="88785" y1="83673" x2="12305" y2="85243"/>
                        <a14:foregroundMark x1="28037" y1="92151" x2="28037" y2="92151"/>
                        <a14:foregroundMark x1="37227" y1="96232" x2="37227" y2="9623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65608" y="385338"/>
            <a:ext cx="3057952" cy="3034136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C65BBE16-2982-47BD-B8E5-66DEC74B00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39" b="96244" l="5213" r="96022">
                        <a14:foregroundMark x1="76406" y1="5477" x2="76406" y2="5477"/>
                        <a14:foregroundMark x1="76680" y1="1095" x2="76680" y2="1095"/>
                        <a14:foregroundMark x1="93004" y1="42097" x2="93004" y2="42097"/>
                        <a14:foregroundMark x1="96296" y1="40845" x2="96296" y2="40845"/>
                        <a14:foregroundMark x1="8642" y1="68075" x2="9191" y2="67762"/>
                        <a14:foregroundMark x1="5213" y1="68701" x2="5213" y2="68701"/>
                        <a14:foregroundMark x1="75995" y1="89515" x2="75995" y2="89515"/>
                        <a14:foregroundMark x1="76406" y1="91706" x2="77229" y2="91080"/>
                        <a14:foregroundMark x1="84088" y1="96244" x2="84088" y2="9624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46582" y="3714861"/>
            <a:ext cx="3461478" cy="3034136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A25C7C74-D924-4DC4-8284-5CC35D885480}"/>
              </a:ext>
            </a:extLst>
          </p:cNvPr>
          <p:cNvCxnSpPr/>
          <p:nvPr/>
        </p:nvCxnSpPr>
        <p:spPr>
          <a:xfrm>
            <a:off x="5775158" y="514641"/>
            <a:ext cx="0" cy="60822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0EFF0E0D-F20B-4E18-A6DA-9E908707678B}"/>
              </a:ext>
            </a:extLst>
          </p:cNvPr>
          <p:cNvCxnSpPr/>
          <p:nvPr/>
        </p:nvCxnSpPr>
        <p:spPr>
          <a:xfrm>
            <a:off x="5301766" y="3555781"/>
            <a:ext cx="62196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714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1E039B43-1FB6-48A1-A0AD-D3A4BFAA61C2}"/>
              </a:ext>
            </a:extLst>
          </p:cNvPr>
          <p:cNvSpPr txBox="1">
            <a:spLocks/>
          </p:cNvSpPr>
          <p:nvPr/>
        </p:nvSpPr>
        <p:spPr>
          <a:xfrm>
            <a:off x="2168440" y="256314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SLD DG6318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750350" y="5733253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2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490</a:t>
            </a:r>
          </a:p>
        </p:txBody>
      </p: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A25C7C74-D924-4DC4-8284-5CC35D885480}"/>
              </a:ext>
            </a:extLst>
          </p:cNvPr>
          <p:cNvCxnSpPr/>
          <p:nvPr/>
        </p:nvCxnSpPr>
        <p:spPr>
          <a:xfrm>
            <a:off x="5775158" y="514641"/>
            <a:ext cx="0" cy="60822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Прямая соединительная линия 20">
            <a:extLst>
              <a:ext uri="{FF2B5EF4-FFF2-40B4-BE49-F238E27FC236}">
                <a16:creationId xmlns:a16="http://schemas.microsoft.com/office/drawing/2014/main" id="{0EFF0E0D-F20B-4E18-A6DA-9E908707678B}"/>
              </a:ext>
            </a:extLst>
          </p:cNvPr>
          <p:cNvCxnSpPr/>
          <p:nvPr/>
        </p:nvCxnSpPr>
        <p:spPr>
          <a:xfrm>
            <a:off x="5301766" y="3555781"/>
            <a:ext cx="62196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D2C0642-24A7-4D70-95FC-46262AC0E0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283" b="95681" l="9924" r="91031">
                        <a14:foregroundMark x1="32252" y1="6283" x2="32252" y2="6283"/>
                        <a14:foregroundMark x1="91031" y1="59293" x2="91031" y2="59293"/>
                        <a14:foregroundMark x1="74046" y1="91623" x2="74046" y2="91623"/>
                        <a14:foregroundMark x1="61450" y1="94372" x2="61450" y2="94372"/>
                        <a14:foregroundMark x1="33779" y1="95681" x2="33779" y2="9568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11618" y="514641"/>
            <a:ext cx="3486590" cy="508350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97F710C-82CC-4A63-8755-0FC03A07B4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61" b="95974" l="9173" r="93534">
                        <a14:foregroundMark x1="46917" y1="12077" x2="46917" y2="12077"/>
                        <a14:foregroundMark x1="44361" y1="5314" x2="56692" y2="11916"/>
                        <a14:foregroundMark x1="56692" y1="11916" x2="57744" y2="21739"/>
                        <a14:foregroundMark x1="57744" y1="21739" x2="47669" y2="24638"/>
                        <a14:foregroundMark x1="47669" y1="24638" x2="42857" y2="6602"/>
                        <a14:foregroundMark x1="42857" y1="6602" x2="43008" y2="4831"/>
                        <a14:foregroundMark x1="49925" y1="1127" x2="49925" y2="1127"/>
                        <a14:foregroundMark x1="90376" y1="33977" x2="90376" y2="33977"/>
                        <a14:foregroundMark x1="93684" y1="34622" x2="93684" y2="34622"/>
                        <a14:foregroundMark x1="92632" y1="85024" x2="92632" y2="85024"/>
                        <a14:foregroundMark x1="92180" y1="87601" x2="16842" y2="88084"/>
                        <a14:foregroundMark x1="33985" y1="92110" x2="34737" y2="91787"/>
                        <a14:foregroundMark x1="64361" y1="96135" x2="64361" y2="96135"/>
                        <a14:foregroundMark x1="66617" y1="96135" x2="39850" y2="95169"/>
                        <a14:foregroundMark x1="9173" y1="35910" x2="9173" y2="359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28881" y="403626"/>
            <a:ext cx="3222192" cy="300899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8E340A8-0093-4809-930B-364783D65F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6599" l="3771" r="96369">
                        <a14:foregroundMark x1="66620" y1="5952" x2="66620" y2="5952"/>
                        <a14:foregroundMark x1="74022" y1="1020" x2="74022" y2="1020"/>
                        <a14:foregroundMark x1="93436" y1="34524" x2="93436" y2="34524"/>
                        <a14:foregroundMark x1="96508" y1="33673" x2="96508" y2="33673"/>
                        <a14:foregroundMark x1="7542" y1="65646" x2="7542" y2="65646"/>
                        <a14:foregroundMark x1="3771" y1="67007" x2="3771" y2="67007"/>
                        <a14:foregroundMark x1="68994" y1="92687" x2="68994" y2="92687"/>
                        <a14:foregroundMark x1="84916" y1="96599" x2="84916" y2="9659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10269" y="3876740"/>
            <a:ext cx="3630242" cy="298126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60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1E039B43-1FB6-48A1-A0AD-D3A4BFAA61C2}"/>
              </a:ext>
            </a:extLst>
          </p:cNvPr>
          <p:cNvSpPr txBox="1">
            <a:spLocks/>
          </p:cNvSpPr>
          <p:nvPr/>
        </p:nvSpPr>
        <p:spPr>
          <a:xfrm>
            <a:off x="2168440" y="256314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SLD DY6312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576174" y="570390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18 990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6599D460-0093-461D-9DBF-7C97658BF92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9573" y="256314"/>
            <a:ext cx="4642193" cy="536978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8D1300B-B26F-49BB-B79A-2A3C233AC608}"/>
              </a:ext>
            </a:extLst>
          </p:cNvPr>
          <p:cNvSpPr txBox="1"/>
          <p:nvPr/>
        </p:nvSpPr>
        <p:spPr>
          <a:xfrm>
            <a:off x="6070456" y="1014213"/>
            <a:ext cx="5856008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Ширина 60 см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управления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c</a:t>
            </a: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енсорное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управление жестом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Двигатель (Вт) 1x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110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Вт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Мощность, (м³Мч) - 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900</a:t>
            </a: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шума, (дБ(А)) – 59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Уровни скорости - 4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Воздухоотведение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(рециркуляция</a:t>
            </a:r>
            <a:r>
              <a:rPr lang="en-US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прямоточная)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Угольный фильтр - опция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Металлический фильтр 3-слойный алюминиевый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освещения 1 светодиодная лампа Wx2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Энергетический класс А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4424DAF-2704-4835-BFA0-A9A8619FCDED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68169" y="3749316"/>
            <a:ext cx="1267194" cy="111107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1B4B3049-5537-4323-9637-CC67048A16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91791" y="5498862"/>
            <a:ext cx="2740636" cy="102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60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1E039B43-1FB6-48A1-A0AD-D3A4BFAA61C2}"/>
              </a:ext>
            </a:extLst>
          </p:cNvPr>
          <p:cNvSpPr txBox="1">
            <a:spLocks/>
          </p:cNvSpPr>
          <p:nvPr/>
        </p:nvSpPr>
        <p:spPr>
          <a:xfrm>
            <a:off x="2168440" y="256314"/>
            <a:ext cx="2136672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SLD DY</a:t>
            </a:r>
            <a:r>
              <a:rPr lang="ru-RU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52</a:t>
            </a: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12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576174" y="570390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12 990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D1300B-B26F-49BB-B79A-2A3C233AC608}"/>
              </a:ext>
            </a:extLst>
          </p:cNvPr>
          <p:cNvSpPr txBox="1"/>
          <p:nvPr/>
        </p:nvSpPr>
        <p:spPr>
          <a:xfrm>
            <a:off x="6159666" y="1014213"/>
            <a:ext cx="5856008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Ширина 52 см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управления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c</a:t>
            </a: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енсорное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управление жестом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Двигатель (Вт) 1x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110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Вт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Мощность, (м³Мч) -  850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шума, (дБ(А)) – 59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Уровни скорости - 3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Воздухоотведение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(рециркуляция</a:t>
            </a:r>
            <a:r>
              <a:rPr lang="en-US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прямоточная)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Угольный фильтр - опция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Металлический фильтр 3-слойный алюминиевый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освещения 1 светодиодная лампа Wx2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Энергетический класс А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4424DAF-2704-4835-BFA0-A9A8619FCDE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4282" y="3762180"/>
            <a:ext cx="1267194" cy="111107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1B4B3049-5537-4323-9637-CC67048A16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0301" y="5609537"/>
            <a:ext cx="2740636" cy="102018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14842AD-148A-4460-BA83-FCA8D5F033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762" y="870011"/>
            <a:ext cx="5289715" cy="3140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895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1E039B43-1FB6-48A1-A0AD-D3A4BFAA61C2}"/>
              </a:ext>
            </a:extLst>
          </p:cNvPr>
          <p:cNvSpPr txBox="1">
            <a:spLocks/>
          </p:cNvSpPr>
          <p:nvPr/>
        </p:nvSpPr>
        <p:spPr>
          <a:xfrm>
            <a:off x="2168440" y="256314"/>
            <a:ext cx="2619460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SLD EY</a:t>
            </a:r>
            <a:r>
              <a:rPr lang="ru-RU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137/EL5137</a:t>
            </a:r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/>
            <a:endParaRPr lang="ru-RU" sz="18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928599" y="6163030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1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D1300B-B26F-49BB-B79A-2A3C233AC608}"/>
              </a:ext>
            </a:extLst>
          </p:cNvPr>
          <p:cNvSpPr txBox="1"/>
          <p:nvPr/>
        </p:nvSpPr>
        <p:spPr>
          <a:xfrm>
            <a:off x="6204269" y="1014213"/>
            <a:ext cx="5856008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Ширина 5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см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управления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c</a:t>
            </a: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енсорное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управление жестом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Двигатель (Вт) 1x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110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Вт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Мощность, (м³Мч) - 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1100</a:t>
            </a: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шума, (дБ(А)) – 59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Уровни скорости - 3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Воздухоотведение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- (рециркуляция</a:t>
            </a:r>
            <a:r>
              <a:rPr lang="en-US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прямоточная)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Угольный фильтр - опция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Металлический фильтр 3-слойный алюминиевый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освещения 1 светодиодная лампа Wx2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Энергетический класс А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9" name="Содержимое 2">
            <a:extLst>
              <a:ext uri="{FF2B5EF4-FFF2-40B4-BE49-F238E27FC236}">
                <a16:creationId xmlns:a16="http://schemas.microsoft.com/office/drawing/2014/main" id="{2BDB1709-4A24-43AB-981B-65E38203317A}"/>
              </a:ext>
            </a:extLst>
          </p:cNvPr>
          <p:cNvSpPr txBox="1">
            <a:spLocks/>
          </p:cNvSpPr>
          <p:nvPr/>
        </p:nvSpPr>
        <p:spPr>
          <a:xfrm>
            <a:off x="1906374" y="335315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1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E736A07-F094-4E2E-8092-2B368F998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124" y="3674323"/>
            <a:ext cx="4644151" cy="262788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4424DAF-2704-4835-BFA0-A9A8619FCDED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0545" y="3851690"/>
            <a:ext cx="1267194" cy="111107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FE6941A-5472-4B43-B59C-73AC6EFA18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488" y="572315"/>
            <a:ext cx="5106139" cy="299388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151392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3501227" y="6357551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4" name="Объект 1">
            <a:extLst>
              <a:ext uri="{FF2B5EF4-FFF2-40B4-BE49-F238E27FC236}">
                <a16:creationId xmlns:a16="http://schemas.microsoft.com/office/drawing/2014/main" id="{D533D302-9DC0-4799-829B-12B58F570BDF}"/>
              </a:ext>
            </a:extLst>
          </p:cNvPr>
          <p:cNvSpPr txBox="1">
            <a:spLocks/>
          </p:cNvSpPr>
          <p:nvPr/>
        </p:nvSpPr>
        <p:spPr>
          <a:xfrm>
            <a:off x="7142929" y="1067377"/>
            <a:ext cx="5283780" cy="44624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Встраиваемая СВЧ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Объем- 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25 л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Функции -  Микроволновая печь, Гриль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управления - сенсорное управление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Камера - нержавеющая сталь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Дверь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панель – стекло</a:t>
            </a:r>
            <a:r>
              <a:rPr lang="en-US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черное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белое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Дисплей  - белый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Способ открытия двери – кнопка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Размер поворотного стола  - 315 мм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Входная мощность - 1450 Вт, СВЧ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Выходная мощность  - 900 Вт микроволны, 1000 Вт Гриль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Опции разморозки  - вес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время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Таймер приготовления - 95 минут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 меню - 8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Мощность микроволн -   5 уровней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Размер продукта (мм)  - 595x401x388 мм</a:t>
            </a:r>
          </a:p>
        </p:txBody>
      </p:sp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51A09B-8AC1-4A1B-A843-176AADDCA401}"/>
              </a:ext>
            </a:extLst>
          </p:cNvPr>
          <p:cNvSpPr txBox="1"/>
          <p:nvPr/>
        </p:nvSpPr>
        <p:spPr>
          <a:xfrm>
            <a:off x="7114052" y="403626"/>
            <a:ext cx="30123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SLM EY25D</a:t>
            </a:r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EL25D</a:t>
            </a:r>
            <a:endParaRPr lang="ru-R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6F7BE35B-0A20-497D-979D-F8E9B183545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71" y="95235"/>
            <a:ext cx="4996229" cy="3297004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4F08278E-7978-478D-9D78-B1955B9672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0529" y="3308387"/>
            <a:ext cx="4565910" cy="3013037"/>
          </a:xfrm>
          <a:prstGeom prst="rect">
            <a:avLst/>
          </a:prstGeom>
        </p:spPr>
      </p:pic>
      <p:sp>
        <p:nvSpPr>
          <p:cNvPr id="25" name="Содержимое 2">
            <a:extLst>
              <a:ext uri="{FF2B5EF4-FFF2-40B4-BE49-F238E27FC236}">
                <a16:creationId xmlns:a16="http://schemas.microsoft.com/office/drawing/2014/main" id="{A1C9D9EE-D4E3-4348-8AC1-D554A5285AC7}"/>
              </a:ext>
            </a:extLst>
          </p:cNvPr>
          <p:cNvSpPr txBox="1">
            <a:spLocks/>
          </p:cNvSpPr>
          <p:nvPr/>
        </p:nvSpPr>
        <p:spPr>
          <a:xfrm>
            <a:off x="0" y="3272260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3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</p:spTree>
    <p:extLst>
      <p:ext uri="{BB962C8B-B14F-4D97-AF65-F5344CB8AC3E}">
        <p14:creationId xmlns:p14="http://schemas.microsoft.com/office/powerpoint/2010/main" val="58582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9" r="15219"/>
          <a:stretch/>
        </p:blipFill>
        <p:spPr>
          <a:xfrm>
            <a:off x="0" y="0"/>
            <a:ext cx="5820524" cy="6858000"/>
          </a:xfrm>
        </p:spPr>
      </p:pic>
      <p:pic>
        <p:nvPicPr>
          <p:cNvPr id="5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6538060" y="2194532"/>
            <a:ext cx="5451764" cy="207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ВСТРАИВАЕМЫЕ ПОСУДОМОЕЧНЫЕ МАШИНЫ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58A3B9E-3F1B-4927-829B-AB84CE749C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6016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248680" y="608992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59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FEDEE611-6853-41A7-A175-6779FB07B418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3B69F33E-2885-4169-A669-DE1E24794095}"/>
              </a:ext>
            </a:extLst>
          </p:cNvPr>
          <p:cNvSpPr txBox="1">
            <a:spLocks/>
          </p:cNvSpPr>
          <p:nvPr/>
        </p:nvSpPr>
        <p:spPr>
          <a:xfrm>
            <a:off x="1775845" y="356181"/>
            <a:ext cx="3024467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SLG VI4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911 </a:t>
            </a:r>
          </a:p>
          <a:p>
            <a:pPr algn="l"/>
            <a:endParaRPr lang="ru-RU" sz="18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1F7ABEF-49A5-4E1F-986E-0DFE5E3BFE62}"/>
              </a:ext>
            </a:extLst>
          </p:cNvPr>
          <p:cNvSpPr txBox="1"/>
          <p:nvPr/>
        </p:nvSpPr>
        <p:spPr>
          <a:xfrm>
            <a:off x="6331025" y="6215997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 1-19 ч</a:t>
            </a:r>
          </a:p>
        </p:txBody>
      </p:sp>
      <p:cxnSp>
        <p:nvCxnSpPr>
          <p:cNvPr id="27" name="Прямая соединительная линия 26">
            <a:extLst>
              <a:ext uri="{FF2B5EF4-FFF2-40B4-BE49-F238E27FC236}">
                <a16:creationId xmlns:a16="http://schemas.microsoft.com/office/drawing/2014/main" id="{16DBC42D-0AA9-4B37-97AF-FAA5E3ADFC7C}"/>
              </a:ext>
            </a:extLst>
          </p:cNvPr>
          <p:cNvCxnSpPr/>
          <p:nvPr/>
        </p:nvCxnSpPr>
        <p:spPr>
          <a:xfrm>
            <a:off x="6430897" y="61209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42690A8-9CEE-47A7-B479-EF2A63586B48}"/>
              </a:ext>
            </a:extLst>
          </p:cNvPr>
          <p:cNvSpPr txBox="1"/>
          <p:nvPr/>
        </p:nvSpPr>
        <p:spPr>
          <a:xfrm>
            <a:off x="6282896" y="1297688"/>
            <a:ext cx="55803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корзины/ регулировка средней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корзины по высоте</a:t>
            </a: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B9034705-84EB-426D-88C3-0F7EC438916F}"/>
              </a:ext>
            </a:extLst>
          </p:cNvPr>
          <p:cNvCxnSpPr/>
          <p:nvPr/>
        </p:nvCxnSpPr>
        <p:spPr>
          <a:xfrm>
            <a:off x="6377611" y="229031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3BAE9C4-B7AB-468F-B48F-D39EB87127E9}"/>
              </a:ext>
            </a:extLst>
          </p:cNvPr>
          <p:cNvSpPr txBox="1"/>
          <p:nvPr/>
        </p:nvSpPr>
        <p:spPr>
          <a:xfrm>
            <a:off x="6260594" y="2295106"/>
            <a:ext cx="55002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 программ вкл.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автопрограмму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</p:txBody>
      </p: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E0F67B24-3182-4589-AAFF-C2400032E566}"/>
              </a:ext>
            </a:extLst>
          </p:cNvPr>
          <p:cNvCxnSpPr/>
          <p:nvPr/>
        </p:nvCxnSpPr>
        <p:spPr>
          <a:xfrm>
            <a:off x="6390865" y="281957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7CCD27DD-C8F6-4D40-B02A-9605B5D1706D}"/>
              </a:ext>
            </a:extLst>
          </p:cNvPr>
          <p:cNvCxnSpPr/>
          <p:nvPr/>
        </p:nvCxnSpPr>
        <p:spPr>
          <a:xfrm>
            <a:off x="6401695" y="347439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2608895-B2A3-4F25-A815-B33FB3666A0F}"/>
              </a:ext>
            </a:extLst>
          </p:cNvPr>
          <p:cNvCxnSpPr/>
          <p:nvPr/>
        </p:nvCxnSpPr>
        <p:spPr>
          <a:xfrm>
            <a:off x="6420865" y="417153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D694F689-DCDD-489A-9D56-28CA0548AAFE}"/>
              </a:ext>
            </a:extLst>
          </p:cNvPr>
          <p:cNvSpPr txBox="1"/>
          <p:nvPr/>
        </p:nvSpPr>
        <p:spPr>
          <a:xfrm>
            <a:off x="6260594" y="2897581"/>
            <a:ext cx="4580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 температурных режимов</a:t>
            </a: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FD1C07B6-BBC8-4545-95F1-CDF386259EA6}"/>
              </a:ext>
            </a:extLst>
          </p:cNvPr>
          <p:cNvCxnSpPr/>
          <p:nvPr/>
        </p:nvCxnSpPr>
        <p:spPr>
          <a:xfrm>
            <a:off x="6427364" y="48421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DD859DF-4269-4F7F-A9CF-ED9EB96D487C}"/>
              </a:ext>
            </a:extLst>
          </p:cNvPr>
          <p:cNvSpPr txBox="1"/>
          <p:nvPr/>
        </p:nvSpPr>
        <p:spPr>
          <a:xfrm>
            <a:off x="6312379" y="3504622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Аквастоп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7" name="Прямая соединительная линия 36">
            <a:extLst>
              <a:ext uri="{FF2B5EF4-FFF2-40B4-BE49-F238E27FC236}">
                <a16:creationId xmlns:a16="http://schemas.microsoft.com/office/drawing/2014/main" id="{6CA0BBC7-6D44-49D7-B945-ADDB693B5987}"/>
              </a:ext>
            </a:extLst>
          </p:cNvPr>
          <p:cNvCxnSpPr/>
          <p:nvPr/>
        </p:nvCxnSpPr>
        <p:spPr>
          <a:xfrm>
            <a:off x="6435385" y="548587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AAC8EDF2-0804-40EF-BBA6-1311C9D45419}"/>
              </a:ext>
            </a:extLst>
          </p:cNvPr>
          <p:cNvSpPr txBox="1"/>
          <p:nvPr/>
        </p:nvSpPr>
        <p:spPr>
          <a:xfrm>
            <a:off x="6257625" y="592267"/>
            <a:ext cx="4884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Вместимость 10 комплектов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ADBF6A2-11FB-4A16-BA01-3D12D52BCBBE}"/>
              </a:ext>
            </a:extLst>
          </p:cNvPr>
          <p:cNvSpPr txBox="1"/>
          <p:nvPr/>
        </p:nvSpPr>
        <p:spPr>
          <a:xfrm>
            <a:off x="6322263" y="4215293"/>
            <a:ext cx="3953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Автооткрывание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двери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B8F73CD-6A63-4E68-953B-C0BDAA78B8FF}"/>
              </a:ext>
            </a:extLst>
          </p:cNvPr>
          <p:cNvSpPr txBox="1"/>
          <p:nvPr/>
        </p:nvSpPr>
        <p:spPr>
          <a:xfrm>
            <a:off x="6347479" y="4841949"/>
            <a:ext cx="2137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Луч на полу</a:t>
            </a:r>
          </a:p>
        </p:txBody>
      </p:sp>
      <p:cxnSp>
        <p:nvCxnSpPr>
          <p:cNvPr id="41" name="Прямая соединительная линия 40">
            <a:extLst>
              <a:ext uri="{FF2B5EF4-FFF2-40B4-BE49-F238E27FC236}">
                <a16:creationId xmlns:a16="http://schemas.microsoft.com/office/drawing/2014/main" id="{8926C6B2-27C2-432F-8579-5A2370129037}"/>
              </a:ext>
            </a:extLst>
          </p:cNvPr>
          <p:cNvCxnSpPr/>
          <p:nvPr/>
        </p:nvCxnSpPr>
        <p:spPr>
          <a:xfrm>
            <a:off x="6397931" y="121918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EB2CB8A-8CA9-47A8-85F7-85193DC6FDCA}"/>
              </a:ext>
            </a:extLst>
          </p:cNvPr>
          <p:cNvSpPr txBox="1"/>
          <p:nvPr/>
        </p:nvSpPr>
        <p:spPr>
          <a:xfrm>
            <a:off x="6332614" y="5529603"/>
            <a:ext cx="2058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Smart Wash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5" name="object 19">
            <a:extLst>
              <a:ext uri="{FF2B5EF4-FFF2-40B4-BE49-F238E27FC236}">
                <a16:creationId xmlns:a16="http://schemas.microsoft.com/office/drawing/2014/main" id="{9E6732AB-0957-40C0-AEDD-571FF945A1DC}"/>
              </a:ext>
            </a:extLst>
          </p:cNvPr>
          <p:cNvPicPr/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7" b="98410" l="3675" r="97113">
                        <a14:foregroundMark x1="9974" y1="1767" x2="9974" y2="1767"/>
                        <a14:foregroundMark x1="9711" y1="1943" x2="9711" y2="1943"/>
                        <a14:foregroundMark x1="9449" y1="12014" x2="8399" y2="61484"/>
                        <a14:foregroundMark x1="7874" y1="73322" x2="7874" y2="73322"/>
                        <a14:foregroundMark x1="33596" y1="78092" x2="33596" y2="78092"/>
                        <a14:foregroundMark x1="30971" y1="79152" x2="43307" y2="78445"/>
                        <a14:foregroundMark x1="79265" y1="81449" x2="84514" y2="86042"/>
                        <a14:foregroundMark x1="87664" y1="5654" x2="87927" y2="75442"/>
                        <a14:foregroundMark x1="87927" y1="2297" x2="87927" y2="2297"/>
                        <a14:foregroundMark x1="25459" y1="530" x2="45407" y2="177"/>
                        <a14:foregroundMark x1="45407" y1="177" x2="64567" y2="353"/>
                        <a14:foregroundMark x1="64567" y1="353" x2="75066" y2="353"/>
                        <a14:foregroundMark x1="9711" y1="1060" x2="8924" y2="11307"/>
                        <a14:foregroundMark x1="40157" y1="80035" x2="49606" y2="79859"/>
                        <a14:foregroundMark x1="8399" y1="80565" x2="3675" y2="93993"/>
                        <a14:foregroundMark x1="13386" y1="91873" x2="43045" y2="91873"/>
                        <a14:foregroundMark x1="43045" y1="91873" x2="58268" y2="92226"/>
                        <a14:foregroundMark x1="4724" y1="96290" x2="41732" y2="96290"/>
                        <a14:foregroundMark x1="41732" y1="96290" x2="55906" y2="96290"/>
                        <a14:foregroundMark x1="95276" y1="91696" x2="73753" y2="98233"/>
                        <a14:foregroundMark x1="73753" y1="98233" x2="62730" y2="98410"/>
                        <a14:foregroundMark x1="95801" y1="93110" x2="97113" y2="9770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6717" y="857586"/>
            <a:ext cx="3387473" cy="4986621"/>
          </a:xfrm>
          <a:prstGeom prst="rect">
            <a:avLst/>
          </a:prstGeom>
        </p:spPr>
      </p:pic>
      <p:pic>
        <p:nvPicPr>
          <p:cNvPr id="47" name="Picture 4">
            <a:extLst>
              <a:ext uri="{FF2B5EF4-FFF2-40B4-BE49-F238E27FC236}">
                <a16:creationId xmlns:a16="http://schemas.microsoft.com/office/drawing/2014/main" id="{9D537AE4-BF55-4A01-97A7-8E33347C8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783" y="1547665"/>
            <a:ext cx="1164055" cy="4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2AAFA52D-F9EE-42B3-ADA6-471BE2780A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4440" y="2267639"/>
            <a:ext cx="1208568" cy="1080507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AF97B5A5-F14E-4FD3-B2E0-51799FA10E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764" y="3583432"/>
            <a:ext cx="1035919" cy="990289"/>
          </a:xfrm>
          <a:prstGeom prst="rect">
            <a:avLst/>
          </a:prstGeom>
        </p:spPr>
      </p:pic>
      <p:grpSp>
        <p:nvGrpSpPr>
          <p:cNvPr id="50" name="Группа 49">
            <a:extLst>
              <a:ext uri="{FF2B5EF4-FFF2-40B4-BE49-F238E27FC236}">
                <a16:creationId xmlns:a16="http://schemas.microsoft.com/office/drawing/2014/main" id="{88B1FF76-C58E-4684-A036-553D78D63773}"/>
              </a:ext>
            </a:extLst>
          </p:cNvPr>
          <p:cNvGrpSpPr/>
          <p:nvPr/>
        </p:nvGrpSpPr>
        <p:grpSpPr>
          <a:xfrm>
            <a:off x="4487343" y="237317"/>
            <a:ext cx="1253891" cy="1233120"/>
            <a:chOff x="4339733" y="-104949"/>
            <a:chExt cx="1677955" cy="1612232"/>
          </a:xfrm>
        </p:grpSpPr>
        <p:pic>
          <p:nvPicPr>
            <p:cNvPr id="51" name="Рисунок 50">
              <a:extLst>
                <a:ext uri="{FF2B5EF4-FFF2-40B4-BE49-F238E27FC236}">
                  <a16:creationId xmlns:a16="http://schemas.microsoft.com/office/drawing/2014/main" id="{7A6F4A32-9AF4-4FEB-97D1-0F7C85F07E8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9733" y="-104949"/>
              <a:ext cx="1612232" cy="1612232"/>
            </a:xfrm>
            <a:prstGeom prst="rect">
              <a:avLst/>
            </a:prstGeom>
          </p:spPr>
        </p:pic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05C4B9C4-7309-4770-8003-A8E6C59D1B9C}"/>
                </a:ext>
              </a:extLst>
            </p:cNvPr>
            <p:cNvSpPr txBox="1"/>
            <p:nvPr/>
          </p:nvSpPr>
          <p:spPr>
            <a:xfrm rot="20582196">
              <a:off x="4455912" y="308418"/>
              <a:ext cx="1561776" cy="6678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Inverter</a:t>
              </a:r>
            </a:p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  motor </a:t>
              </a:r>
              <a:endParaRPr lang="ru-RU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5374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219243" y="6079588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59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FEDEE611-6853-41A7-A175-6779FB07B418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3B69F33E-2885-4169-A669-DE1E24794095}"/>
              </a:ext>
            </a:extLst>
          </p:cNvPr>
          <p:cNvSpPr txBox="1">
            <a:spLocks/>
          </p:cNvSpPr>
          <p:nvPr/>
        </p:nvSpPr>
        <p:spPr>
          <a:xfrm>
            <a:off x="1775845" y="356181"/>
            <a:ext cx="3024467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SLG VI6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911 </a:t>
            </a:r>
          </a:p>
          <a:p>
            <a:pPr algn="l"/>
            <a:endParaRPr lang="ru-RU" sz="18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1F7ABEF-49A5-4E1F-986E-0DFE5E3BFE62}"/>
              </a:ext>
            </a:extLst>
          </p:cNvPr>
          <p:cNvSpPr txBox="1"/>
          <p:nvPr/>
        </p:nvSpPr>
        <p:spPr>
          <a:xfrm>
            <a:off x="6331025" y="6215997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 1-19 ч</a:t>
            </a:r>
          </a:p>
        </p:txBody>
      </p:sp>
      <p:cxnSp>
        <p:nvCxnSpPr>
          <p:cNvPr id="27" name="Прямая соединительная линия 26">
            <a:extLst>
              <a:ext uri="{FF2B5EF4-FFF2-40B4-BE49-F238E27FC236}">
                <a16:creationId xmlns:a16="http://schemas.microsoft.com/office/drawing/2014/main" id="{16DBC42D-0AA9-4B37-97AF-FAA5E3ADFC7C}"/>
              </a:ext>
            </a:extLst>
          </p:cNvPr>
          <p:cNvCxnSpPr/>
          <p:nvPr/>
        </p:nvCxnSpPr>
        <p:spPr>
          <a:xfrm>
            <a:off x="6430897" y="61209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42690A8-9CEE-47A7-B479-EF2A63586B48}"/>
              </a:ext>
            </a:extLst>
          </p:cNvPr>
          <p:cNvSpPr txBox="1"/>
          <p:nvPr/>
        </p:nvSpPr>
        <p:spPr>
          <a:xfrm>
            <a:off x="6282896" y="1297688"/>
            <a:ext cx="55803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корзины/ регулировка средней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корзины по высоте</a:t>
            </a: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B9034705-84EB-426D-88C3-0F7EC438916F}"/>
              </a:ext>
            </a:extLst>
          </p:cNvPr>
          <p:cNvCxnSpPr/>
          <p:nvPr/>
        </p:nvCxnSpPr>
        <p:spPr>
          <a:xfrm>
            <a:off x="6377611" y="229031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3BAE9C4-B7AB-468F-B48F-D39EB87127E9}"/>
              </a:ext>
            </a:extLst>
          </p:cNvPr>
          <p:cNvSpPr txBox="1"/>
          <p:nvPr/>
        </p:nvSpPr>
        <p:spPr>
          <a:xfrm>
            <a:off x="6260594" y="2295106"/>
            <a:ext cx="55002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 программ вкл.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автопрограмму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</p:txBody>
      </p: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E0F67B24-3182-4589-AAFF-C2400032E566}"/>
              </a:ext>
            </a:extLst>
          </p:cNvPr>
          <p:cNvCxnSpPr/>
          <p:nvPr/>
        </p:nvCxnSpPr>
        <p:spPr>
          <a:xfrm>
            <a:off x="6390865" y="281957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7CCD27DD-C8F6-4D40-B02A-9605B5D1706D}"/>
              </a:ext>
            </a:extLst>
          </p:cNvPr>
          <p:cNvCxnSpPr/>
          <p:nvPr/>
        </p:nvCxnSpPr>
        <p:spPr>
          <a:xfrm>
            <a:off x="6401695" y="347439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2608895-B2A3-4F25-A815-B33FB3666A0F}"/>
              </a:ext>
            </a:extLst>
          </p:cNvPr>
          <p:cNvCxnSpPr/>
          <p:nvPr/>
        </p:nvCxnSpPr>
        <p:spPr>
          <a:xfrm>
            <a:off x="6420865" y="417153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D694F689-DCDD-489A-9D56-28CA0548AAFE}"/>
              </a:ext>
            </a:extLst>
          </p:cNvPr>
          <p:cNvSpPr txBox="1"/>
          <p:nvPr/>
        </p:nvSpPr>
        <p:spPr>
          <a:xfrm>
            <a:off x="6260594" y="2897581"/>
            <a:ext cx="4580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 температурных режимов</a:t>
            </a: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FD1C07B6-BBC8-4545-95F1-CDF386259EA6}"/>
              </a:ext>
            </a:extLst>
          </p:cNvPr>
          <p:cNvCxnSpPr/>
          <p:nvPr/>
        </p:nvCxnSpPr>
        <p:spPr>
          <a:xfrm>
            <a:off x="6427364" y="48421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DD859DF-4269-4F7F-A9CF-ED9EB96D487C}"/>
              </a:ext>
            </a:extLst>
          </p:cNvPr>
          <p:cNvSpPr txBox="1"/>
          <p:nvPr/>
        </p:nvSpPr>
        <p:spPr>
          <a:xfrm>
            <a:off x="6312379" y="3504622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Аквастоп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7" name="Прямая соединительная линия 36">
            <a:extLst>
              <a:ext uri="{FF2B5EF4-FFF2-40B4-BE49-F238E27FC236}">
                <a16:creationId xmlns:a16="http://schemas.microsoft.com/office/drawing/2014/main" id="{6CA0BBC7-6D44-49D7-B945-ADDB693B5987}"/>
              </a:ext>
            </a:extLst>
          </p:cNvPr>
          <p:cNvCxnSpPr/>
          <p:nvPr/>
        </p:nvCxnSpPr>
        <p:spPr>
          <a:xfrm>
            <a:off x="6435385" y="548587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AAC8EDF2-0804-40EF-BBA6-1311C9D45419}"/>
              </a:ext>
            </a:extLst>
          </p:cNvPr>
          <p:cNvSpPr txBox="1"/>
          <p:nvPr/>
        </p:nvSpPr>
        <p:spPr>
          <a:xfrm>
            <a:off x="6257625" y="592267"/>
            <a:ext cx="4884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Вместимость 1</a:t>
            </a:r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комплектов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ADBF6A2-11FB-4A16-BA01-3D12D52BCBBE}"/>
              </a:ext>
            </a:extLst>
          </p:cNvPr>
          <p:cNvSpPr txBox="1"/>
          <p:nvPr/>
        </p:nvSpPr>
        <p:spPr>
          <a:xfrm>
            <a:off x="6322263" y="4215293"/>
            <a:ext cx="3953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Автооткрывание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двери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B8F73CD-6A63-4E68-953B-C0BDAA78B8FF}"/>
              </a:ext>
            </a:extLst>
          </p:cNvPr>
          <p:cNvSpPr txBox="1"/>
          <p:nvPr/>
        </p:nvSpPr>
        <p:spPr>
          <a:xfrm>
            <a:off x="6347479" y="4841949"/>
            <a:ext cx="2137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Луч на полу</a:t>
            </a:r>
          </a:p>
        </p:txBody>
      </p:sp>
      <p:cxnSp>
        <p:nvCxnSpPr>
          <p:cNvPr id="41" name="Прямая соединительная линия 40">
            <a:extLst>
              <a:ext uri="{FF2B5EF4-FFF2-40B4-BE49-F238E27FC236}">
                <a16:creationId xmlns:a16="http://schemas.microsoft.com/office/drawing/2014/main" id="{8926C6B2-27C2-432F-8579-5A2370129037}"/>
              </a:ext>
            </a:extLst>
          </p:cNvPr>
          <p:cNvCxnSpPr/>
          <p:nvPr/>
        </p:nvCxnSpPr>
        <p:spPr>
          <a:xfrm>
            <a:off x="6397931" y="121918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EB2CB8A-8CA9-47A8-85F7-85193DC6FDCA}"/>
              </a:ext>
            </a:extLst>
          </p:cNvPr>
          <p:cNvSpPr txBox="1"/>
          <p:nvPr/>
        </p:nvSpPr>
        <p:spPr>
          <a:xfrm>
            <a:off x="6332614" y="5529603"/>
            <a:ext cx="2058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Smart Wash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6" name="Picture 2">
            <a:extLst>
              <a:ext uri="{FF2B5EF4-FFF2-40B4-BE49-F238E27FC236}">
                <a16:creationId xmlns:a16="http://schemas.microsoft.com/office/drawing/2014/main" id="{B3F846A2-F2F9-402D-A6AB-90B8C0DEB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124" y="844010"/>
            <a:ext cx="1164055" cy="45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>
            <a:extLst>
              <a:ext uri="{FF2B5EF4-FFF2-40B4-BE49-F238E27FC236}">
                <a16:creationId xmlns:a16="http://schemas.microsoft.com/office/drawing/2014/main" id="{9D537AE4-BF55-4A01-97A7-8E33347C8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783" y="1547665"/>
            <a:ext cx="1164055" cy="4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2AAFA52D-F9EE-42B3-ADA6-471BE2780A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4440" y="2267639"/>
            <a:ext cx="1208568" cy="1080507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AF97B5A5-F14E-4FD3-B2E0-51799FA10E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764" y="3583432"/>
            <a:ext cx="1035919" cy="990289"/>
          </a:xfrm>
          <a:prstGeom prst="rect">
            <a:avLst/>
          </a:prstGeom>
        </p:spPr>
      </p:pic>
      <p:pic>
        <p:nvPicPr>
          <p:cNvPr id="42" name="Picture 2">
            <a:extLst>
              <a:ext uri="{FF2B5EF4-FFF2-40B4-BE49-F238E27FC236}">
                <a16:creationId xmlns:a16="http://schemas.microsoft.com/office/drawing/2014/main" id="{AFCA2753-C29D-4621-AAF5-91C5618C2C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97" y="901060"/>
            <a:ext cx="4516262" cy="451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88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248680" y="608992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48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FEDEE611-6853-41A7-A175-6779FB07B418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3B69F33E-2885-4169-A669-DE1E24794095}"/>
              </a:ext>
            </a:extLst>
          </p:cNvPr>
          <p:cNvSpPr txBox="1">
            <a:spLocks/>
          </p:cNvSpPr>
          <p:nvPr/>
        </p:nvSpPr>
        <p:spPr>
          <a:xfrm>
            <a:off x="1775845" y="356181"/>
            <a:ext cx="3024467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SLG VI4730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pPr algn="l"/>
            <a:endParaRPr lang="ru-RU" sz="18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382851C6-B1CD-401D-9F04-C782830A628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7180" y="900028"/>
            <a:ext cx="3315617" cy="502499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1F7ABEF-49A5-4E1F-986E-0DFE5E3BFE62}"/>
              </a:ext>
            </a:extLst>
          </p:cNvPr>
          <p:cNvSpPr txBox="1"/>
          <p:nvPr/>
        </p:nvSpPr>
        <p:spPr>
          <a:xfrm>
            <a:off x="6331025" y="6215997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 1-24 ч</a:t>
            </a:r>
          </a:p>
        </p:txBody>
      </p:sp>
      <p:cxnSp>
        <p:nvCxnSpPr>
          <p:cNvPr id="27" name="Прямая соединительная линия 26">
            <a:extLst>
              <a:ext uri="{FF2B5EF4-FFF2-40B4-BE49-F238E27FC236}">
                <a16:creationId xmlns:a16="http://schemas.microsoft.com/office/drawing/2014/main" id="{16DBC42D-0AA9-4B37-97AF-FAA5E3ADFC7C}"/>
              </a:ext>
            </a:extLst>
          </p:cNvPr>
          <p:cNvCxnSpPr/>
          <p:nvPr/>
        </p:nvCxnSpPr>
        <p:spPr>
          <a:xfrm>
            <a:off x="6430897" y="61209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42690A8-9CEE-47A7-B479-EF2A63586B48}"/>
              </a:ext>
            </a:extLst>
          </p:cNvPr>
          <p:cNvSpPr txBox="1"/>
          <p:nvPr/>
        </p:nvSpPr>
        <p:spPr>
          <a:xfrm>
            <a:off x="6282896" y="1297688"/>
            <a:ext cx="55803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корзины/ регулировка средней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корзины по высоте</a:t>
            </a: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B9034705-84EB-426D-88C3-0F7EC438916F}"/>
              </a:ext>
            </a:extLst>
          </p:cNvPr>
          <p:cNvCxnSpPr/>
          <p:nvPr/>
        </p:nvCxnSpPr>
        <p:spPr>
          <a:xfrm>
            <a:off x="6377611" y="229031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3BAE9C4-B7AB-468F-B48F-D39EB87127E9}"/>
              </a:ext>
            </a:extLst>
          </p:cNvPr>
          <p:cNvSpPr txBox="1"/>
          <p:nvPr/>
        </p:nvSpPr>
        <p:spPr>
          <a:xfrm>
            <a:off x="6260594" y="2295106"/>
            <a:ext cx="5517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 программ вкл.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автопрограмму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</p:txBody>
      </p: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E0F67B24-3182-4589-AAFF-C2400032E566}"/>
              </a:ext>
            </a:extLst>
          </p:cNvPr>
          <p:cNvCxnSpPr/>
          <p:nvPr/>
        </p:nvCxnSpPr>
        <p:spPr>
          <a:xfrm>
            <a:off x="6390865" y="281957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7CCD27DD-C8F6-4D40-B02A-9605B5D1706D}"/>
              </a:ext>
            </a:extLst>
          </p:cNvPr>
          <p:cNvCxnSpPr/>
          <p:nvPr/>
        </p:nvCxnSpPr>
        <p:spPr>
          <a:xfrm>
            <a:off x="6401695" y="347439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2608895-B2A3-4F25-A815-B33FB3666A0F}"/>
              </a:ext>
            </a:extLst>
          </p:cNvPr>
          <p:cNvCxnSpPr/>
          <p:nvPr/>
        </p:nvCxnSpPr>
        <p:spPr>
          <a:xfrm>
            <a:off x="6420865" y="417153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D694F689-DCDD-489A-9D56-28CA0548AAFE}"/>
              </a:ext>
            </a:extLst>
          </p:cNvPr>
          <p:cNvSpPr txBox="1"/>
          <p:nvPr/>
        </p:nvSpPr>
        <p:spPr>
          <a:xfrm>
            <a:off x="6260594" y="2897581"/>
            <a:ext cx="188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Dual Wash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FD1C07B6-BBC8-4545-95F1-CDF386259EA6}"/>
              </a:ext>
            </a:extLst>
          </p:cNvPr>
          <p:cNvCxnSpPr/>
          <p:nvPr/>
        </p:nvCxnSpPr>
        <p:spPr>
          <a:xfrm>
            <a:off x="6427364" y="48421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DD859DF-4269-4F7F-A9CF-ED9EB96D487C}"/>
              </a:ext>
            </a:extLst>
          </p:cNvPr>
          <p:cNvSpPr txBox="1"/>
          <p:nvPr/>
        </p:nvSpPr>
        <p:spPr>
          <a:xfrm>
            <a:off x="6312379" y="3504622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Аквастоп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7" name="Прямая соединительная линия 36">
            <a:extLst>
              <a:ext uri="{FF2B5EF4-FFF2-40B4-BE49-F238E27FC236}">
                <a16:creationId xmlns:a16="http://schemas.microsoft.com/office/drawing/2014/main" id="{6CA0BBC7-6D44-49D7-B945-ADDB693B5987}"/>
              </a:ext>
            </a:extLst>
          </p:cNvPr>
          <p:cNvCxnSpPr/>
          <p:nvPr/>
        </p:nvCxnSpPr>
        <p:spPr>
          <a:xfrm>
            <a:off x="6435385" y="548587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AAC8EDF2-0804-40EF-BBA6-1311C9D45419}"/>
              </a:ext>
            </a:extLst>
          </p:cNvPr>
          <p:cNvSpPr txBox="1"/>
          <p:nvPr/>
        </p:nvSpPr>
        <p:spPr>
          <a:xfrm>
            <a:off x="6257625" y="592267"/>
            <a:ext cx="4884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Вместимость 10 комплектов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ADBF6A2-11FB-4A16-BA01-3D12D52BCBBE}"/>
              </a:ext>
            </a:extLst>
          </p:cNvPr>
          <p:cNvSpPr txBox="1"/>
          <p:nvPr/>
        </p:nvSpPr>
        <p:spPr>
          <a:xfrm>
            <a:off x="6322263" y="4215293"/>
            <a:ext cx="3953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Автооткрывание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двери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B8F73CD-6A63-4E68-953B-C0BDAA78B8FF}"/>
              </a:ext>
            </a:extLst>
          </p:cNvPr>
          <p:cNvSpPr txBox="1"/>
          <p:nvPr/>
        </p:nvSpPr>
        <p:spPr>
          <a:xfrm>
            <a:off x="6347479" y="4841949"/>
            <a:ext cx="2137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Луч на полу</a:t>
            </a:r>
          </a:p>
        </p:txBody>
      </p:sp>
      <p:cxnSp>
        <p:nvCxnSpPr>
          <p:cNvPr id="41" name="Прямая соединительная линия 40">
            <a:extLst>
              <a:ext uri="{FF2B5EF4-FFF2-40B4-BE49-F238E27FC236}">
                <a16:creationId xmlns:a16="http://schemas.microsoft.com/office/drawing/2014/main" id="{8926C6B2-27C2-432F-8579-5A2370129037}"/>
              </a:ext>
            </a:extLst>
          </p:cNvPr>
          <p:cNvCxnSpPr/>
          <p:nvPr/>
        </p:nvCxnSpPr>
        <p:spPr>
          <a:xfrm>
            <a:off x="6397931" y="121918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EB2CB8A-8CA9-47A8-85F7-85193DC6FDCA}"/>
              </a:ext>
            </a:extLst>
          </p:cNvPr>
          <p:cNvSpPr txBox="1"/>
          <p:nvPr/>
        </p:nvSpPr>
        <p:spPr>
          <a:xfrm>
            <a:off x="6332614" y="5529603"/>
            <a:ext cx="3828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Внутренне освещение</a:t>
            </a:r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D32350B2-DECA-413E-993A-2EEC797243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8412" y="5833612"/>
            <a:ext cx="2054484" cy="764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98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248680" y="608992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54 990</a:t>
            </a:r>
          </a:p>
        </p:txBody>
      </p:sp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FEDEE611-6853-41A7-A175-6779FB07B418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3B69F33E-2885-4169-A669-DE1E24794095}"/>
              </a:ext>
            </a:extLst>
          </p:cNvPr>
          <p:cNvSpPr txBox="1">
            <a:spLocks/>
          </p:cNvSpPr>
          <p:nvPr/>
        </p:nvSpPr>
        <p:spPr>
          <a:xfrm>
            <a:off x="1775845" y="356181"/>
            <a:ext cx="3024467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SLG VI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730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pPr algn="l"/>
            <a:endParaRPr lang="ru-RU" sz="18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1F7ABEF-49A5-4E1F-986E-0DFE5E3BFE62}"/>
              </a:ext>
            </a:extLst>
          </p:cNvPr>
          <p:cNvSpPr txBox="1"/>
          <p:nvPr/>
        </p:nvSpPr>
        <p:spPr>
          <a:xfrm>
            <a:off x="6331025" y="6215997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 1-24 ч</a:t>
            </a:r>
          </a:p>
        </p:txBody>
      </p:sp>
      <p:cxnSp>
        <p:nvCxnSpPr>
          <p:cNvPr id="27" name="Прямая соединительная линия 26">
            <a:extLst>
              <a:ext uri="{FF2B5EF4-FFF2-40B4-BE49-F238E27FC236}">
                <a16:creationId xmlns:a16="http://schemas.microsoft.com/office/drawing/2014/main" id="{16DBC42D-0AA9-4B37-97AF-FAA5E3ADFC7C}"/>
              </a:ext>
            </a:extLst>
          </p:cNvPr>
          <p:cNvCxnSpPr/>
          <p:nvPr/>
        </p:nvCxnSpPr>
        <p:spPr>
          <a:xfrm>
            <a:off x="6430897" y="61209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42690A8-9CEE-47A7-B479-EF2A63586B48}"/>
              </a:ext>
            </a:extLst>
          </p:cNvPr>
          <p:cNvSpPr txBox="1"/>
          <p:nvPr/>
        </p:nvSpPr>
        <p:spPr>
          <a:xfrm>
            <a:off x="6282896" y="1297688"/>
            <a:ext cx="55803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корзины/ регулировка средней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корзины по высоте</a:t>
            </a: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B9034705-84EB-426D-88C3-0F7EC438916F}"/>
              </a:ext>
            </a:extLst>
          </p:cNvPr>
          <p:cNvCxnSpPr/>
          <p:nvPr/>
        </p:nvCxnSpPr>
        <p:spPr>
          <a:xfrm>
            <a:off x="6377611" y="229031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3BAE9C4-B7AB-468F-B48F-D39EB87127E9}"/>
              </a:ext>
            </a:extLst>
          </p:cNvPr>
          <p:cNvSpPr txBox="1"/>
          <p:nvPr/>
        </p:nvSpPr>
        <p:spPr>
          <a:xfrm>
            <a:off x="6260594" y="2295106"/>
            <a:ext cx="5517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 программ вкл.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автопрограмму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</p:txBody>
      </p: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E0F67B24-3182-4589-AAFF-C2400032E566}"/>
              </a:ext>
            </a:extLst>
          </p:cNvPr>
          <p:cNvCxnSpPr/>
          <p:nvPr/>
        </p:nvCxnSpPr>
        <p:spPr>
          <a:xfrm>
            <a:off x="6390865" y="281957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7CCD27DD-C8F6-4D40-B02A-9605B5D1706D}"/>
              </a:ext>
            </a:extLst>
          </p:cNvPr>
          <p:cNvCxnSpPr/>
          <p:nvPr/>
        </p:nvCxnSpPr>
        <p:spPr>
          <a:xfrm>
            <a:off x="6401695" y="347439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2608895-B2A3-4F25-A815-B33FB3666A0F}"/>
              </a:ext>
            </a:extLst>
          </p:cNvPr>
          <p:cNvCxnSpPr/>
          <p:nvPr/>
        </p:nvCxnSpPr>
        <p:spPr>
          <a:xfrm>
            <a:off x="6420865" y="417153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D694F689-DCDD-489A-9D56-28CA0548AAFE}"/>
              </a:ext>
            </a:extLst>
          </p:cNvPr>
          <p:cNvSpPr txBox="1"/>
          <p:nvPr/>
        </p:nvSpPr>
        <p:spPr>
          <a:xfrm>
            <a:off x="6260594" y="2897581"/>
            <a:ext cx="188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Dual Wash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FD1C07B6-BBC8-4545-95F1-CDF386259EA6}"/>
              </a:ext>
            </a:extLst>
          </p:cNvPr>
          <p:cNvCxnSpPr/>
          <p:nvPr/>
        </p:nvCxnSpPr>
        <p:spPr>
          <a:xfrm>
            <a:off x="6427364" y="48421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DD859DF-4269-4F7F-A9CF-ED9EB96D487C}"/>
              </a:ext>
            </a:extLst>
          </p:cNvPr>
          <p:cNvSpPr txBox="1"/>
          <p:nvPr/>
        </p:nvSpPr>
        <p:spPr>
          <a:xfrm>
            <a:off x="6312379" y="3504622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Аквастоп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7" name="Прямая соединительная линия 36">
            <a:extLst>
              <a:ext uri="{FF2B5EF4-FFF2-40B4-BE49-F238E27FC236}">
                <a16:creationId xmlns:a16="http://schemas.microsoft.com/office/drawing/2014/main" id="{6CA0BBC7-6D44-49D7-B945-ADDB693B5987}"/>
              </a:ext>
            </a:extLst>
          </p:cNvPr>
          <p:cNvCxnSpPr/>
          <p:nvPr/>
        </p:nvCxnSpPr>
        <p:spPr>
          <a:xfrm>
            <a:off x="6435385" y="548587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AAC8EDF2-0804-40EF-BBA6-1311C9D45419}"/>
              </a:ext>
            </a:extLst>
          </p:cNvPr>
          <p:cNvSpPr txBox="1"/>
          <p:nvPr/>
        </p:nvSpPr>
        <p:spPr>
          <a:xfrm>
            <a:off x="6257625" y="592267"/>
            <a:ext cx="4884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Вместимость 14 комплектов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ADBF6A2-11FB-4A16-BA01-3D12D52BCBBE}"/>
              </a:ext>
            </a:extLst>
          </p:cNvPr>
          <p:cNvSpPr txBox="1"/>
          <p:nvPr/>
        </p:nvSpPr>
        <p:spPr>
          <a:xfrm>
            <a:off x="6322263" y="4215293"/>
            <a:ext cx="3953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Автооткрывание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двери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B8F73CD-6A63-4E68-953B-C0BDAA78B8FF}"/>
              </a:ext>
            </a:extLst>
          </p:cNvPr>
          <p:cNvSpPr txBox="1"/>
          <p:nvPr/>
        </p:nvSpPr>
        <p:spPr>
          <a:xfrm>
            <a:off x="6347479" y="4841949"/>
            <a:ext cx="2137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Луч на полу</a:t>
            </a:r>
          </a:p>
        </p:txBody>
      </p:sp>
      <p:cxnSp>
        <p:nvCxnSpPr>
          <p:cNvPr id="41" name="Прямая соединительная линия 40">
            <a:extLst>
              <a:ext uri="{FF2B5EF4-FFF2-40B4-BE49-F238E27FC236}">
                <a16:creationId xmlns:a16="http://schemas.microsoft.com/office/drawing/2014/main" id="{8926C6B2-27C2-432F-8579-5A2370129037}"/>
              </a:ext>
            </a:extLst>
          </p:cNvPr>
          <p:cNvCxnSpPr/>
          <p:nvPr/>
        </p:nvCxnSpPr>
        <p:spPr>
          <a:xfrm>
            <a:off x="6397931" y="121918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EB2CB8A-8CA9-47A8-85F7-85193DC6FDCA}"/>
              </a:ext>
            </a:extLst>
          </p:cNvPr>
          <p:cNvSpPr txBox="1"/>
          <p:nvPr/>
        </p:nvSpPr>
        <p:spPr>
          <a:xfrm>
            <a:off x="6332614" y="5529603"/>
            <a:ext cx="3828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Внутренне освещение</a:t>
            </a:r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D32350B2-DECA-413E-993A-2EEC797243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8412" y="5833612"/>
            <a:ext cx="2054484" cy="764769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A52D823F-99B4-4333-B80E-AD620CFA6B8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9205" y="780131"/>
            <a:ext cx="3814491" cy="5160898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438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5A6B80-BA4F-47EF-B404-69713242A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24" name="Содержимое 2">
            <a:extLst>
              <a:ext uri="{FF2B5EF4-FFF2-40B4-BE49-F238E27FC236}">
                <a16:creationId xmlns:a16="http://schemas.microsoft.com/office/drawing/2014/main" id="{E7B84380-BD1F-43B9-9629-1C8D97B1670E}"/>
              </a:ext>
            </a:extLst>
          </p:cNvPr>
          <p:cNvSpPr txBox="1">
            <a:spLocks/>
          </p:cNvSpPr>
          <p:nvPr/>
        </p:nvSpPr>
        <p:spPr>
          <a:xfrm>
            <a:off x="1248680" y="608992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59 990</a:t>
            </a:r>
          </a:p>
        </p:txBody>
      </p:sp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FEDEE611-6853-41A7-A175-6779FB07B418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3B69F33E-2885-4169-A669-DE1E24794095}"/>
              </a:ext>
            </a:extLst>
          </p:cNvPr>
          <p:cNvSpPr txBox="1">
            <a:spLocks/>
          </p:cNvSpPr>
          <p:nvPr/>
        </p:nvSpPr>
        <p:spPr>
          <a:xfrm>
            <a:off x="1775845" y="356181"/>
            <a:ext cx="3024467" cy="7578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SLG VI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68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30</a:t>
            </a:r>
            <a:r>
              <a:rPr lang="ru-RU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pPr algn="l"/>
            <a:endParaRPr lang="ru-RU" sz="1800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1F7ABEF-49A5-4E1F-986E-0DFE5E3BFE62}"/>
              </a:ext>
            </a:extLst>
          </p:cNvPr>
          <p:cNvSpPr txBox="1"/>
          <p:nvPr/>
        </p:nvSpPr>
        <p:spPr>
          <a:xfrm>
            <a:off x="6331025" y="6215997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 1-24 ч</a:t>
            </a:r>
          </a:p>
        </p:txBody>
      </p:sp>
      <p:cxnSp>
        <p:nvCxnSpPr>
          <p:cNvPr id="27" name="Прямая соединительная линия 26">
            <a:extLst>
              <a:ext uri="{FF2B5EF4-FFF2-40B4-BE49-F238E27FC236}">
                <a16:creationId xmlns:a16="http://schemas.microsoft.com/office/drawing/2014/main" id="{16DBC42D-0AA9-4B37-97AF-FAA5E3ADFC7C}"/>
              </a:ext>
            </a:extLst>
          </p:cNvPr>
          <p:cNvCxnSpPr/>
          <p:nvPr/>
        </p:nvCxnSpPr>
        <p:spPr>
          <a:xfrm>
            <a:off x="6430897" y="61209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42690A8-9CEE-47A7-B479-EF2A63586B48}"/>
              </a:ext>
            </a:extLst>
          </p:cNvPr>
          <p:cNvSpPr txBox="1"/>
          <p:nvPr/>
        </p:nvSpPr>
        <p:spPr>
          <a:xfrm>
            <a:off x="6282896" y="1297688"/>
            <a:ext cx="55803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корзины/ регулировка средней</a:t>
            </a:r>
          </a:p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корзины по высоте</a:t>
            </a:r>
          </a:p>
        </p:txBody>
      </p: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B9034705-84EB-426D-88C3-0F7EC438916F}"/>
              </a:ext>
            </a:extLst>
          </p:cNvPr>
          <p:cNvCxnSpPr/>
          <p:nvPr/>
        </p:nvCxnSpPr>
        <p:spPr>
          <a:xfrm>
            <a:off x="6377611" y="229031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3BAE9C4-B7AB-468F-B48F-D39EB87127E9}"/>
              </a:ext>
            </a:extLst>
          </p:cNvPr>
          <p:cNvSpPr txBox="1"/>
          <p:nvPr/>
        </p:nvSpPr>
        <p:spPr>
          <a:xfrm>
            <a:off x="6260594" y="2295106"/>
            <a:ext cx="5517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 программ вкл. </a:t>
            </a:r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автопрограмму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</p:txBody>
      </p: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E0F67B24-3182-4589-AAFF-C2400032E566}"/>
              </a:ext>
            </a:extLst>
          </p:cNvPr>
          <p:cNvCxnSpPr/>
          <p:nvPr/>
        </p:nvCxnSpPr>
        <p:spPr>
          <a:xfrm>
            <a:off x="6390865" y="281957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7CCD27DD-C8F6-4D40-B02A-9605B5D1706D}"/>
              </a:ext>
            </a:extLst>
          </p:cNvPr>
          <p:cNvCxnSpPr/>
          <p:nvPr/>
        </p:nvCxnSpPr>
        <p:spPr>
          <a:xfrm>
            <a:off x="6401695" y="3474393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2608895-B2A3-4F25-A815-B33FB3666A0F}"/>
              </a:ext>
            </a:extLst>
          </p:cNvPr>
          <p:cNvCxnSpPr/>
          <p:nvPr/>
        </p:nvCxnSpPr>
        <p:spPr>
          <a:xfrm>
            <a:off x="6420865" y="4171535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D694F689-DCDD-489A-9D56-28CA0548AAFE}"/>
              </a:ext>
            </a:extLst>
          </p:cNvPr>
          <p:cNvSpPr txBox="1"/>
          <p:nvPr/>
        </p:nvSpPr>
        <p:spPr>
          <a:xfrm>
            <a:off x="6260594" y="2897581"/>
            <a:ext cx="188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Dual Wash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5" name="Прямая соединительная линия 34">
            <a:extLst>
              <a:ext uri="{FF2B5EF4-FFF2-40B4-BE49-F238E27FC236}">
                <a16:creationId xmlns:a16="http://schemas.microsoft.com/office/drawing/2014/main" id="{FD1C07B6-BBC8-4545-95F1-CDF386259EA6}"/>
              </a:ext>
            </a:extLst>
          </p:cNvPr>
          <p:cNvCxnSpPr/>
          <p:nvPr/>
        </p:nvCxnSpPr>
        <p:spPr>
          <a:xfrm>
            <a:off x="6427364" y="4842107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DD859DF-4269-4F7F-A9CF-ED9EB96D487C}"/>
              </a:ext>
            </a:extLst>
          </p:cNvPr>
          <p:cNvSpPr txBox="1"/>
          <p:nvPr/>
        </p:nvSpPr>
        <p:spPr>
          <a:xfrm>
            <a:off x="6312379" y="3504622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Аквастоп</a:t>
            </a:r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37" name="Прямая соединительная линия 36">
            <a:extLst>
              <a:ext uri="{FF2B5EF4-FFF2-40B4-BE49-F238E27FC236}">
                <a16:creationId xmlns:a16="http://schemas.microsoft.com/office/drawing/2014/main" id="{6CA0BBC7-6D44-49D7-B945-ADDB693B5987}"/>
              </a:ext>
            </a:extLst>
          </p:cNvPr>
          <p:cNvCxnSpPr/>
          <p:nvPr/>
        </p:nvCxnSpPr>
        <p:spPr>
          <a:xfrm>
            <a:off x="6435385" y="548587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AAC8EDF2-0804-40EF-BBA6-1311C9D45419}"/>
              </a:ext>
            </a:extLst>
          </p:cNvPr>
          <p:cNvSpPr txBox="1"/>
          <p:nvPr/>
        </p:nvSpPr>
        <p:spPr>
          <a:xfrm>
            <a:off x="6257625" y="592267"/>
            <a:ext cx="4884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Вместимость 14 комплектов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ADBF6A2-11FB-4A16-BA01-3D12D52BCBBE}"/>
              </a:ext>
            </a:extLst>
          </p:cNvPr>
          <p:cNvSpPr txBox="1"/>
          <p:nvPr/>
        </p:nvSpPr>
        <p:spPr>
          <a:xfrm>
            <a:off x="6322263" y="4215293"/>
            <a:ext cx="3953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Автооткрывание</a:t>
            </a:r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двери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B8F73CD-6A63-4E68-953B-C0BDAA78B8FF}"/>
              </a:ext>
            </a:extLst>
          </p:cNvPr>
          <p:cNvSpPr txBox="1"/>
          <p:nvPr/>
        </p:nvSpPr>
        <p:spPr>
          <a:xfrm>
            <a:off x="6347479" y="4841949"/>
            <a:ext cx="2137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Луч на полу</a:t>
            </a:r>
          </a:p>
        </p:txBody>
      </p:sp>
      <p:cxnSp>
        <p:nvCxnSpPr>
          <p:cNvPr id="41" name="Прямая соединительная линия 40">
            <a:extLst>
              <a:ext uri="{FF2B5EF4-FFF2-40B4-BE49-F238E27FC236}">
                <a16:creationId xmlns:a16="http://schemas.microsoft.com/office/drawing/2014/main" id="{8926C6B2-27C2-432F-8579-5A2370129037}"/>
              </a:ext>
            </a:extLst>
          </p:cNvPr>
          <p:cNvCxnSpPr/>
          <p:nvPr/>
        </p:nvCxnSpPr>
        <p:spPr>
          <a:xfrm>
            <a:off x="6397931" y="1219188"/>
            <a:ext cx="486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EB2CB8A-8CA9-47A8-85F7-85193DC6FDCA}"/>
              </a:ext>
            </a:extLst>
          </p:cNvPr>
          <p:cNvSpPr txBox="1"/>
          <p:nvPr/>
        </p:nvSpPr>
        <p:spPr>
          <a:xfrm>
            <a:off x="6332614" y="5529603"/>
            <a:ext cx="3828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Внутренне освещение</a:t>
            </a:r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D32350B2-DECA-413E-993A-2EEC797243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8412" y="6012590"/>
            <a:ext cx="2054484" cy="764769"/>
          </a:xfrm>
          <a:prstGeom prst="rect">
            <a:avLst/>
          </a:prstGeom>
        </p:spPr>
      </p:pic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37140954-6E60-452C-A7DD-EEA31509CCF9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2280" y="791359"/>
            <a:ext cx="3871181" cy="5040846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D6B2F0F4-7CC4-4D53-AAC1-0AFFE421A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783" y="1547665"/>
            <a:ext cx="1164055" cy="4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6672A81-5BB4-441F-A264-2754618F60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4440" y="2267639"/>
            <a:ext cx="1208568" cy="1080507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6005998-CFAF-4265-A589-99A1E3CF03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5125" y="3545664"/>
            <a:ext cx="1239933" cy="123312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4CA98879-738B-40CE-B0CB-8BA6F885A0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9940" y="4870024"/>
            <a:ext cx="1035919" cy="990289"/>
          </a:xfrm>
          <a:prstGeom prst="rect">
            <a:avLst/>
          </a:prstGeom>
        </p:spPr>
      </p:pic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22A6BF63-5289-4FBC-8518-4B87F7967889}"/>
              </a:ext>
            </a:extLst>
          </p:cNvPr>
          <p:cNvGrpSpPr/>
          <p:nvPr/>
        </p:nvGrpSpPr>
        <p:grpSpPr>
          <a:xfrm>
            <a:off x="4487343" y="237317"/>
            <a:ext cx="1253891" cy="1233120"/>
            <a:chOff x="4339733" y="-104949"/>
            <a:chExt cx="1677955" cy="1612232"/>
          </a:xfrm>
        </p:grpSpPr>
        <p:pic>
          <p:nvPicPr>
            <p:cNvPr id="46" name="Рисунок 45">
              <a:extLst>
                <a:ext uri="{FF2B5EF4-FFF2-40B4-BE49-F238E27FC236}">
                  <a16:creationId xmlns:a16="http://schemas.microsoft.com/office/drawing/2014/main" id="{9C2E85A2-EF0F-4954-9C42-633336BD711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9733" y="-104949"/>
              <a:ext cx="1612232" cy="1612232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CECE9A2E-BDCB-4291-9981-239BD832C60B}"/>
                </a:ext>
              </a:extLst>
            </p:cNvPr>
            <p:cNvSpPr txBox="1"/>
            <p:nvPr/>
          </p:nvSpPr>
          <p:spPr>
            <a:xfrm rot="20582196">
              <a:off x="4455912" y="308418"/>
              <a:ext cx="1561776" cy="6678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Inverter</a:t>
              </a:r>
            </a:p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  motor </a:t>
              </a:r>
              <a:endParaRPr lang="ru-RU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3586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3" name="矩形 12">
            <a:extLst>
              <a:ext uri="{FF2B5EF4-FFF2-40B4-BE49-F238E27FC236}">
                <a16:creationId xmlns:a16="http://schemas.microsoft.com/office/drawing/2014/main" id="{2E3D35DD-C90B-4CD7-BB7C-755E92B80C8D}"/>
              </a:ext>
            </a:extLst>
          </p:cNvPr>
          <p:cNvSpPr/>
          <p:nvPr/>
        </p:nvSpPr>
        <p:spPr>
          <a:xfrm>
            <a:off x="6002704" y="2448888"/>
            <a:ext cx="5828388" cy="3860474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3" tIns="45711" rIns="91423" bIns="45711" rtlCol="0" anchor="ctr"/>
          <a:lstStyle/>
          <a:p>
            <a:pPr defTabSz="914247">
              <a:defRPr/>
            </a:pPr>
            <a:endParaRPr kumimoji="1" lang="zh-CN" altLang="en-US" sz="1900" dirty="0">
              <a:solidFill>
                <a:prstClr val="white"/>
              </a:solidFill>
              <a:latin typeface="Calibri"/>
              <a:ea typeface="等线" panose="02010600030101010101" pitchFamily="2" charset="-122"/>
            </a:endParaRPr>
          </a:p>
        </p:txBody>
      </p:sp>
      <p:grpSp>
        <p:nvGrpSpPr>
          <p:cNvPr id="4" name="组合 1">
            <a:extLst>
              <a:ext uri="{FF2B5EF4-FFF2-40B4-BE49-F238E27FC236}">
                <a16:creationId xmlns:a16="http://schemas.microsoft.com/office/drawing/2014/main" id="{0DC5752E-F1E1-4EAE-9760-B957A8E37010}"/>
              </a:ext>
            </a:extLst>
          </p:cNvPr>
          <p:cNvGrpSpPr/>
          <p:nvPr/>
        </p:nvGrpSpPr>
        <p:grpSpPr>
          <a:xfrm>
            <a:off x="6687402" y="5190040"/>
            <a:ext cx="3944895" cy="1314966"/>
            <a:chOff x="6417641" y="4403434"/>
            <a:chExt cx="3944895" cy="1314965"/>
          </a:xfrm>
        </p:grpSpPr>
        <p:pic>
          <p:nvPicPr>
            <p:cNvPr id="5" name="图片 13">
              <a:extLst>
                <a:ext uri="{FF2B5EF4-FFF2-40B4-BE49-F238E27FC236}">
                  <a16:creationId xmlns:a16="http://schemas.microsoft.com/office/drawing/2014/main" id="{9B8CD769-0BF2-488F-BAEC-194D1668AD3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417641" y="4403434"/>
              <a:ext cx="3944895" cy="1314965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6" name="椭圆 15">
              <a:extLst>
                <a:ext uri="{FF2B5EF4-FFF2-40B4-BE49-F238E27FC236}">
                  <a16:creationId xmlns:a16="http://schemas.microsoft.com/office/drawing/2014/main" id="{FF30790D-EEC5-4997-A8A2-0279220D04B5}"/>
                </a:ext>
              </a:extLst>
            </p:cNvPr>
            <p:cNvSpPr/>
            <p:nvPr/>
          </p:nvSpPr>
          <p:spPr>
            <a:xfrm>
              <a:off x="6687401" y="4898354"/>
              <a:ext cx="1269243" cy="820045"/>
            </a:xfrm>
            <a:prstGeom prst="ellipse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a:blipFill>
            <a:ln>
              <a:solidFill>
                <a:schemeClr val="bg2">
                  <a:lumMod val="2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900"/>
            </a:p>
          </p:txBody>
        </p:sp>
      </p:grpSp>
      <p:sp>
        <p:nvSpPr>
          <p:cNvPr id="7" name="文本框 8">
            <a:extLst>
              <a:ext uri="{FF2B5EF4-FFF2-40B4-BE49-F238E27FC236}">
                <a16:creationId xmlns:a16="http://schemas.microsoft.com/office/drawing/2014/main" id="{23A1E0DC-DD92-49D2-BFD5-F4BCF8EB2D8F}"/>
              </a:ext>
            </a:extLst>
          </p:cNvPr>
          <p:cNvSpPr txBox="1"/>
          <p:nvPr/>
        </p:nvSpPr>
        <p:spPr>
          <a:xfrm>
            <a:off x="6002704" y="674060"/>
            <a:ext cx="5828387" cy="1477309"/>
          </a:xfrm>
          <a:prstGeom prst="rect">
            <a:avLst/>
          </a:prstGeom>
          <a:noFill/>
        </p:spPr>
        <p:txBody>
          <a:bodyPr wrap="square" lIns="91423" tIns="45711" rIns="91423" bIns="45711" rtlCol="0">
            <a:spAutoFit/>
          </a:bodyPr>
          <a:lstStyle>
            <a:defPPr marL="0" marR="0" indent="0" algn="l" defTabSz="913969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19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1pPr>
            <a:lvl2pPr marL="0" marR="0" indent="228504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2pPr>
            <a:lvl3pPr marL="0" marR="0" indent="457007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3pPr>
            <a:lvl4pPr marL="0" marR="0" indent="685511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4pPr>
            <a:lvl5pPr marL="0" marR="0" indent="913969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5pPr>
            <a:lvl6pPr marL="0" marR="0" indent="1142473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6pPr>
            <a:lvl7pPr marL="0" marR="0" indent="1370976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7pPr>
            <a:lvl8pPr marL="0" marR="0" indent="1599480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8pPr>
            <a:lvl9pPr marL="0" marR="0" indent="1827984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 defTabSz="687982" hangingPunct="1">
              <a:defRPr/>
            </a:pPr>
            <a:r>
              <a:rPr lang="ru-RU" altLang="zh-CN" sz="1800" dirty="0">
                <a:solidFill>
                  <a:schemeClr val="tx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Мой посуду, как хочешь!</a:t>
            </a:r>
            <a:endParaRPr lang="en-US" altLang="zh-CN" sz="1800" dirty="0">
              <a:solidFill>
                <a:schemeClr val="tx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l" defTabSz="687982" hangingPunct="1">
              <a:defRPr/>
            </a:pPr>
            <a:r>
              <a:rPr lang="ru-RU" altLang="zh-CN" sz="1800" dirty="0">
                <a:solidFill>
                  <a:schemeClr val="tx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верхней, нижней или обеих зон обеспечивает целенаправленную мойку в выбранном месте, поэтому больше не нужно ждать полной загрузки посудомоечной машины для запуска цикла.</a:t>
            </a:r>
            <a:endParaRPr lang="zh-CN" altLang="en-US" sz="1800" dirty="0">
              <a:solidFill>
                <a:schemeClr val="tx1"/>
              </a:solidFill>
              <a:latin typeface="Lato Thin" panose="020F0502020204030203" pitchFamily="34" charset="0"/>
              <a:ea typeface="Gotham" charset="0"/>
              <a:cs typeface="Lato Thin" panose="020F0502020204030203" pitchFamily="34" charset="0"/>
            </a:endParaRPr>
          </a:p>
        </p:txBody>
      </p:sp>
      <p:sp>
        <p:nvSpPr>
          <p:cNvPr id="8" name="矩形 14">
            <a:extLst>
              <a:ext uri="{FF2B5EF4-FFF2-40B4-BE49-F238E27FC236}">
                <a16:creationId xmlns:a16="http://schemas.microsoft.com/office/drawing/2014/main" id="{7C29BE7C-B61D-4429-9773-7296ED5F054D}"/>
              </a:ext>
            </a:extLst>
          </p:cNvPr>
          <p:cNvSpPr/>
          <p:nvPr/>
        </p:nvSpPr>
        <p:spPr>
          <a:xfrm>
            <a:off x="6002704" y="140049"/>
            <a:ext cx="2329850" cy="446274"/>
          </a:xfrm>
          <a:prstGeom prst="rect">
            <a:avLst/>
          </a:prstGeom>
        </p:spPr>
        <p:txBody>
          <a:bodyPr wrap="none" lIns="45711" tIns="22859" rIns="45711" bIns="22859">
            <a:spAutoFit/>
          </a:bodyPr>
          <a:lstStyle/>
          <a:p>
            <a:pPr defTabSz="687982">
              <a:defRPr/>
            </a:pPr>
            <a:r>
              <a:rPr lang="en-US" altLang="zh-CN" sz="2600" b="1" dirty="0">
                <a:solidFill>
                  <a:srgbClr val="FF0000"/>
                </a:solidFill>
                <a:latin typeface="Gotham" charset="0"/>
                <a:ea typeface="Gotham" charset="0"/>
                <a:cs typeface="Gotham" charset="0"/>
              </a:rPr>
              <a:t>Dual Zone Wash</a:t>
            </a:r>
            <a:endParaRPr lang="zh-CN" altLang="en-US" sz="2600" b="1" dirty="0">
              <a:solidFill>
                <a:srgbClr val="FF0000"/>
              </a:solidFill>
              <a:latin typeface="Gotham" charset="0"/>
              <a:ea typeface="Gotham" charset="0"/>
              <a:cs typeface="Gotham" charset="0"/>
            </a:endParaRPr>
          </a:p>
        </p:txBody>
      </p:sp>
      <p:pic>
        <p:nvPicPr>
          <p:cNvPr id="9" name="Picture 3">
            <a:extLst>
              <a:ext uri="{FF2B5EF4-FFF2-40B4-BE49-F238E27FC236}">
                <a16:creationId xmlns:a16="http://schemas.microsoft.com/office/drawing/2014/main" id="{D8303188-F657-44B7-BEA7-6ED20E1A5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69525" y="4248048"/>
            <a:ext cx="435770" cy="421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36703FD9-51A2-4755-AAE4-F1C5B0502F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69518" y="3054639"/>
            <a:ext cx="435768" cy="41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>
            <a:extLst>
              <a:ext uri="{FF2B5EF4-FFF2-40B4-BE49-F238E27FC236}">
                <a16:creationId xmlns:a16="http://schemas.microsoft.com/office/drawing/2014/main" id="{CDF24D87-08D9-48EF-9D18-3A81E811E9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69518" y="3631551"/>
            <a:ext cx="435768" cy="392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6CABB1-A804-4436-AB51-716FD9E9A086}"/>
              </a:ext>
            </a:extLst>
          </p:cNvPr>
          <p:cNvSpPr txBox="1"/>
          <p:nvPr/>
        </p:nvSpPr>
        <p:spPr>
          <a:xfrm>
            <a:off x="6955501" y="4361629"/>
            <a:ext cx="4693574" cy="492440"/>
          </a:xfrm>
          <a:prstGeom prst="rect">
            <a:avLst/>
          </a:prstGeom>
          <a:noFill/>
        </p:spPr>
        <p:txBody>
          <a:bodyPr wrap="square" lIns="45711" tIns="22859" rIns="45711" bIns="22859" rtlCol="0">
            <a:spAutoFit/>
          </a:bodyPr>
          <a:lstStyle/>
          <a:p>
            <a:pPr algn="l"/>
            <a:r>
              <a:rPr lang="ru-RU" altLang="zh-CN" sz="1450" b="1" dirty="0">
                <a:solidFill>
                  <a:schemeClr val="bg1">
                    <a:lumMod val="50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Выбрана полная загрузка (работают оба разбрызгивателя)</a:t>
            </a:r>
            <a:endParaRPr lang="en-US" altLang="zh-CN" sz="1450" b="1" dirty="0">
              <a:solidFill>
                <a:schemeClr val="bg1">
                  <a:lumMod val="50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DCAF4C-3936-4C70-A953-661DC0E2F8D1}"/>
              </a:ext>
            </a:extLst>
          </p:cNvPr>
          <p:cNvSpPr txBox="1"/>
          <p:nvPr/>
        </p:nvSpPr>
        <p:spPr>
          <a:xfrm>
            <a:off x="6928467" y="3037569"/>
            <a:ext cx="4928174" cy="492440"/>
          </a:xfrm>
          <a:prstGeom prst="rect">
            <a:avLst/>
          </a:prstGeom>
          <a:noFill/>
        </p:spPr>
        <p:txBody>
          <a:bodyPr wrap="square" lIns="45711" tIns="22859" rIns="45711" bIns="22859" rtlCol="0">
            <a:spAutoFit/>
          </a:bodyPr>
          <a:lstStyle/>
          <a:p>
            <a:pPr algn="l"/>
            <a:r>
              <a:rPr lang="ru-RU" altLang="zh-CN" sz="1450" b="1" dirty="0">
                <a:solidFill>
                  <a:schemeClr val="bg1">
                    <a:lumMod val="50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Выбрана только верхняя корзина (работает средний разбрызгиватель)</a:t>
            </a:r>
            <a:endParaRPr lang="en-US" altLang="zh-CN" sz="1450" b="1" dirty="0">
              <a:solidFill>
                <a:schemeClr val="tx1">
                  <a:lumMod val="50000"/>
                  <a:lumOff val="50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1593A2-7F4E-4326-ABE5-D17531BB71CC}"/>
              </a:ext>
            </a:extLst>
          </p:cNvPr>
          <p:cNvSpPr txBox="1"/>
          <p:nvPr/>
        </p:nvSpPr>
        <p:spPr>
          <a:xfrm>
            <a:off x="6955498" y="3639093"/>
            <a:ext cx="5153171" cy="492440"/>
          </a:xfrm>
          <a:prstGeom prst="rect">
            <a:avLst/>
          </a:prstGeom>
          <a:noFill/>
        </p:spPr>
        <p:txBody>
          <a:bodyPr wrap="square" lIns="45711" tIns="22859" rIns="45711" bIns="22859" rtlCol="0">
            <a:spAutoFit/>
          </a:bodyPr>
          <a:lstStyle/>
          <a:p>
            <a:pPr algn="l"/>
            <a:r>
              <a:rPr lang="ru-RU" altLang="zh-CN" sz="1450" dirty="0">
                <a:solidFill>
                  <a:schemeClr val="bg1">
                    <a:lumMod val="50000"/>
                  </a:schemeClr>
                </a:solidFill>
                <a:latin typeface="Arial Nova Light" panose="020B0304020202020204" pitchFamily="34" charset="0"/>
                <a:ea typeface="Arial Unicode MS" panose="020B0604020202020204" pitchFamily="34" charset="-122"/>
              </a:rPr>
              <a:t>Выбрана только нижняя корзина (нижний </a:t>
            </a:r>
          </a:p>
          <a:p>
            <a:pPr algn="l"/>
            <a:r>
              <a:rPr lang="ru-RU" altLang="zh-CN" sz="1450" dirty="0">
                <a:solidFill>
                  <a:schemeClr val="bg1">
                    <a:lumMod val="50000"/>
                  </a:schemeClr>
                </a:solidFill>
                <a:latin typeface="Arial Nova Light" panose="020B0304020202020204" pitchFamily="34" charset="0"/>
                <a:ea typeface="Arial Unicode MS" panose="020B0604020202020204" pitchFamily="34" charset="-122"/>
              </a:rPr>
              <a:t>разбрызгиватель работает)</a:t>
            </a:r>
            <a:endParaRPr lang="en-US" altLang="zh-CN" sz="1450" dirty="0">
              <a:solidFill>
                <a:schemeClr val="bg1">
                  <a:lumMod val="50000"/>
                </a:schemeClr>
              </a:solidFill>
              <a:latin typeface="Arial Nova Light" panose="020B0304020202020204" pitchFamily="34" charset="0"/>
              <a:ea typeface="Arial Unicode MS" panose="020B0604020202020204" pitchFamily="34" charset="-122"/>
            </a:endParaRPr>
          </a:p>
        </p:txBody>
      </p:sp>
      <p:pic>
        <p:nvPicPr>
          <p:cNvPr id="16" name="Picture 5">
            <a:extLst>
              <a:ext uri="{FF2B5EF4-FFF2-40B4-BE49-F238E27FC236}">
                <a16:creationId xmlns:a16="http://schemas.microsoft.com/office/drawing/2014/main" id="{43AAFC8D-0065-4BF8-9681-ED53508AA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86" y="841162"/>
            <a:ext cx="5828387" cy="5464114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0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4" name="object 4">
            <a:extLst>
              <a:ext uri="{FF2B5EF4-FFF2-40B4-BE49-F238E27FC236}">
                <a16:creationId xmlns:a16="http://schemas.microsoft.com/office/drawing/2014/main" id="{278F611D-FA1A-42CB-8A0F-80D20427CCBA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42224" y="152400"/>
            <a:ext cx="202177" cy="6858000"/>
          </a:xfrm>
          <a:prstGeom prst="rect">
            <a:avLst/>
          </a:prstGeom>
        </p:spPr>
      </p:pic>
      <p:pic>
        <p:nvPicPr>
          <p:cNvPr id="15" name="object 4">
            <a:extLst>
              <a:ext uri="{FF2B5EF4-FFF2-40B4-BE49-F238E27FC236}">
                <a16:creationId xmlns:a16="http://schemas.microsoft.com/office/drawing/2014/main" id="{3C532BF4-F827-4CDB-82DB-85D87A52E9F4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42224" y="152400"/>
            <a:ext cx="202177" cy="6858000"/>
          </a:xfrm>
          <a:prstGeom prst="rect">
            <a:avLst/>
          </a:prstGeom>
        </p:spPr>
      </p:pic>
      <p:pic>
        <p:nvPicPr>
          <p:cNvPr id="16" name="object 4">
            <a:extLst>
              <a:ext uri="{FF2B5EF4-FFF2-40B4-BE49-F238E27FC236}">
                <a16:creationId xmlns:a16="http://schemas.microsoft.com/office/drawing/2014/main" id="{7764033E-34E8-4701-B9A1-F19E5FEB1A28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42224" y="152400"/>
            <a:ext cx="202177" cy="6858000"/>
          </a:xfrm>
          <a:prstGeom prst="rect">
            <a:avLst/>
          </a:prstGeom>
        </p:spPr>
      </p:pic>
      <p:pic>
        <p:nvPicPr>
          <p:cNvPr id="17" name="object 4">
            <a:extLst>
              <a:ext uri="{FF2B5EF4-FFF2-40B4-BE49-F238E27FC236}">
                <a16:creationId xmlns:a16="http://schemas.microsoft.com/office/drawing/2014/main" id="{A2812E86-6CF9-4171-AF98-84BF44A79D30}"/>
              </a:ext>
            </a:extLst>
          </p:cNvPr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42224" y="152400"/>
            <a:ext cx="202177" cy="6858000"/>
          </a:xfrm>
          <a:prstGeom prst="rect">
            <a:avLst/>
          </a:prstGeom>
        </p:spPr>
      </p:pic>
      <p:sp>
        <p:nvSpPr>
          <p:cNvPr id="18" name="文本框 8">
            <a:extLst>
              <a:ext uri="{FF2B5EF4-FFF2-40B4-BE49-F238E27FC236}">
                <a16:creationId xmlns:a16="http://schemas.microsoft.com/office/drawing/2014/main" id="{284EFD7D-06B2-450D-9CB2-592D7E84E33B}"/>
              </a:ext>
            </a:extLst>
          </p:cNvPr>
          <p:cNvSpPr txBox="1"/>
          <p:nvPr/>
        </p:nvSpPr>
        <p:spPr>
          <a:xfrm>
            <a:off x="1188715" y="1135321"/>
            <a:ext cx="10371914" cy="969478"/>
          </a:xfrm>
          <a:prstGeom prst="rect">
            <a:avLst/>
          </a:prstGeom>
          <a:noFill/>
        </p:spPr>
        <p:txBody>
          <a:bodyPr wrap="square" lIns="91423" tIns="45711" rIns="91423" bIns="45711" rtlCol="0">
            <a:spAutoFit/>
          </a:bodyPr>
          <a:lstStyle>
            <a:defPPr marL="0" marR="0" indent="0" algn="l" defTabSz="913969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19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1pPr>
            <a:lvl2pPr marL="0" marR="0" indent="228504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2pPr>
            <a:lvl3pPr marL="0" marR="0" indent="457007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3pPr>
            <a:lvl4pPr marL="0" marR="0" indent="685511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4pPr>
            <a:lvl5pPr marL="0" marR="0" indent="913969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5pPr>
            <a:lvl6pPr marL="0" marR="0" indent="1142473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6pPr>
            <a:lvl7pPr marL="0" marR="0" indent="1370976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7pPr>
            <a:lvl8pPr marL="0" marR="0" indent="1599480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8pPr>
            <a:lvl9pPr marL="0" marR="0" indent="1827984" algn="ctr" defTabSz="820673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1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 defTabSz="687982" hangingPunct="1">
              <a:defRPr/>
            </a:pPr>
            <a:r>
              <a:rPr lang="ru-RU" altLang="zh-CN" sz="1900" dirty="0">
                <a:solidFill>
                  <a:schemeClr val="tx1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Различные решения для загрузки мелких предметов, чашек для кофе/чая и столовых приборов. Максимальная гибкость за счет трансформации лотков для лучшей мойки и сушки.</a:t>
            </a:r>
            <a:endParaRPr lang="zh-CN" altLang="en-US" sz="1900" dirty="0">
              <a:solidFill>
                <a:schemeClr val="tx1"/>
              </a:solidFill>
              <a:latin typeface="Lato Thin" panose="020F0502020204030203" pitchFamily="34" charset="0"/>
              <a:ea typeface="Gotham" charset="0"/>
              <a:cs typeface="Lato Thin" panose="020F0502020204030203" pitchFamily="34" charset="0"/>
            </a:endParaRPr>
          </a:p>
        </p:txBody>
      </p:sp>
      <p:sp>
        <p:nvSpPr>
          <p:cNvPr id="19" name="矩形 9">
            <a:extLst>
              <a:ext uri="{FF2B5EF4-FFF2-40B4-BE49-F238E27FC236}">
                <a16:creationId xmlns:a16="http://schemas.microsoft.com/office/drawing/2014/main" id="{4AA13E4E-31FD-4E36-8A4B-293F81C6BE8B}"/>
              </a:ext>
            </a:extLst>
          </p:cNvPr>
          <p:cNvSpPr/>
          <p:nvPr/>
        </p:nvSpPr>
        <p:spPr>
          <a:xfrm>
            <a:off x="1188716" y="454998"/>
            <a:ext cx="4078609" cy="446274"/>
          </a:xfrm>
          <a:prstGeom prst="rect">
            <a:avLst/>
          </a:prstGeom>
        </p:spPr>
        <p:txBody>
          <a:bodyPr wrap="square" lIns="45711" tIns="22859" rIns="45711" bIns="22859">
            <a:spAutoFit/>
          </a:bodyPr>
          <a:lstStyle/>
          <a:p>
            <a:pPr defTabSz="687982">
              <a:defRPr/>
            </a:pPr>
            <a:r>
              <a:rPr lang="en-US" altLang="zh-CN" sz="2600" b="1" dirty="0">
                <a:solidFill>
                  <a:srgbClr val="009DD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Infinity Cutlery drawer</a:t>
            </a:r>
            <a:endParaRPr lang="zh-CN" altLang="en-US" sz="2600" b="1" dirty="0">
              <a:solidFill>
                <a:srgbClr val="009DD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Gotham" charset="0"/>
              <a:cs typeface="Lato Thin" panose="020F0502020204030203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ADF55A7-13EF-43CB-8DBE-0B160AA98E4B}"/>
              </a:ext>
            </a:extLst>
          </p:cNvPr>
          <p:cNvSpPr txBox="1"/>
          <p:nvPr/>
        </p:nvSpPr>
        <p:spPr>
          <a:xfrm>
            <a:off x="1296728" y="2313826"/>
            <a:ext cx="4415060" cy="269302"/>
          </a:xfrm>
          <a:prstGeom prst="rect">
            <a:avLst/>
          </a:prstGeom>
          <a:noFill/>
          <a:effectLst>
            <a:softEdge rad="63500"/>
          </a:effectLst>
        </p:spPr>
        <p:txBody>
          <a:bodyPr wrap="square" lIns="45711" tIns="22859" rIns="45711" bIns="22859" rtlCol="0">
            <a:spAutoFit/>
          </a:bodyPr>
          <a:lstStyle/>
          <a:p>
            <a:pPr algn="l"/>
            <a:r>
              <a:rPr lang="en-US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①</a:t>
            </a:r>
            <a:r>
              <a:rPr lang="ru-RU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столовые приборы</a:t>
            </a:r>
            <a:endParaRPr lang="en-US" altLang="zh-CN" sz="145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21" name="Picture 3">
            <a:extLst>
              <a:ext uri="{FF2B5EF4-FFF2-40B4-BE49-F238E27FC236}">
                <a16:creationId xmlns:a16="http://schemas.microsoft.com/office/drawing/2014/main" id="{2008D322-161D-4FD9-AF3E-F920355A2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6061" y="2658553"/>
            <a:ext cx="2665448" cy="1642660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5">
            <a:extLst>
              <a:ext uri="{FF2B5EF4-FFF2-40B4-BE49-F238E27FC236}">
                <a16:creationId xmlns:a16="http://schemas.microsoft.com/office/drawing/2014/main" id="{BB8E681D-4AF4-4301-BD22-525FECBF3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18018" y="4880324"/>
            <a:ext cx="2777000" cy="1685216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F6E9716-D67C-407C-9FA0-1FE801F0AF96}"/>
              </a:ext>
            </a:extLst>
          </p:cNvPr>
          <p:cNvSpPr txBox="1"/>
          <p:nvPr/>
        </p:nvSpPr>
        <p:spPr>
          <a:xfrm>
            <a:off x="1250197" y="4373223"/>
            <a:ext cx="5807171" cy="492440"/>
          </a:xfrm>
          <a:prstGeom prst="rect">
            <a:avLst/>
          </a:prstGeom>
          <a:noFill/>
          <a:effectLst>
            <a:softEdge rad="63500"/>
          </a:effectLst>
        </p:spPr>
        <p:txBody>
          <a:bodyPr wrap="square" lIns="45711" tIns="22859" rIns="45711" bIns="22859" rtlCol="0">
            <a:spAutoFit/>
          </a:bodyPr>
          <a:lstStyle/>
          <a:p>
            <a:pPr algn="l"/>
            <a:r>
              <a:rPr lang="en-US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③</a:t>
            </a:r>
            <a:r>
              <a:rPr lang="ru-RU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сдвиньте или уберите один из лотков для загрузки высоких бокалов в среднюю корзину</a:t>
            </a:r>
            <a:r>
              <a:rPr lang="en-US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</a:t>
            </a:r>
          </a:p>
        </p:txBody>
      </p:sp>
      <p:pic>
        <p:nvPicPr>
          <p:cNvPr id="24" name="Picture 2">
            <a:extLst>
              <a:ext uri="{FF2B5EF4-FFF2-40B4-BE49-F238E27FC236}">
                <a16:creationId xmlns:a16="http://schemas.microsoft.com/office/drawing/2014/main" id="{E46A073E-AED9-4932-9DF6-4DEBF752F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4279" y="2628784"/>
            <a:ext cx="2968140" cy="1592003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4">
            <a:extLst>
              <a:ext uri="{FF2B5EF4-FFF2-40B4-BE49-F238E27FC236}">
                <a16:creationId xmlns:a16="http://schemas.microsoft.com/office/drawing/2014/main" id="{D9024FF4-9FD8-47C0-B78F-F842436CD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5927" y="4880324"/>
            <a:ext cx="2574199" cy="1679359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7B1B5BA-AD39-4C73-89B8-BA277C3F7D58}"/>
              </a:ext>
            </a:extLst>
          </p:cNvPr>
          <p:cNvSpPr txBox="1"/>
          <p:nvPr/>
        </p:nvSpPr>
        <p:spPr>
          <a:xfrm>
            <a:off x="4261161" y="2313826"/>
            <a:ext cx="2968140" cy="269302"/>
          </a:xfrm>
          <a:prstGeom prst="rect">
            <a:avLst/>
          </a:prstGeom>
          <a:noFill/>
          <a:effectLst>
            <a:softEdge rad="63500"/>
          </a:effectLst>
        </p:spPr>
        <p:txBody>
          <a:bodyPr wrap="square" lIns="45711" tIns="22859" rIns="45711" bIns="22859" rtlCol="0">
            <a:spAutoFit/>
          </a:bodyPr>
          <a:lstStyle/>
          <a:p>
            <a:pPr algn="l"/>
            <a:r>
              <a:rPr lang="en-US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②</a:t>
            </a:r>
            <a:r>
              <a:rPr lang="ru-RU" altLang="zh-CN" sz="145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чашки</a:t>
            </a:r>
            <a:endParaRPr lang="en-US" altLang="zh-CN" sz="145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27" name="图片 7">
            <a:extLst>
              <a:ext uri="{FF2B5EF4-FFF2-40B4-BE49-F238E27FC236}">
                <a16:creationId xmlns:a16="http://schemas.microsoft.com/office/drawing/2014/main" id="{45940656-0C46-43D0-ABE2-F7A65B6C71E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02801" y="1963228"/>
            <a:ext cx="4453564" cy="484218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2510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Объект 8">
            <a:extLst>
              <a:ext uri="{FF2B5EF4-FFF2-40B4-BE49-F238E27FC236}">
                <a16:creationId xmlns:a16="http://schemas.microsoft.com/office/drawing/2014/main" id="{F7B4A66F-EE70-4527-BA80-D14CC529726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5977464" cy="5908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3DD8C8-5D9B-417F-8C85-EAEA2B250BE4}"/>
              </a:ext>
            </a:extLst>
          </p:cNvPr>
          <p:cNvSpPr txBox="1"/>
          <p:nvPr/>
        </p:nvSpPr>
        <p:spPr>
          <a:xfrm>
            <a:off x="6214538" y="1044124"/>
            <a:ext cx="54096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altLang="zh-CN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 посудомоечную машину встроен </a:t>
            </a:r>
            <a:r>
              <a:rPr lang="ru-RU" b="0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световой индикатор</a:t>
            </a:r>
            <a:r>
              <a:rPr lang="ru-RU" altLang="zh-CN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сообщающий, на каком этапе работы находится посудомоечная машина.</a:t>
            </a:r>
          </a:p>
          <a:p>
            <a:endParaRPr lang="ru-RU" altLang="zh-CN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altLang="zh-CN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Подсветка проецирует сигнальный свет на пол, где работает посудомоечная машина: луч указывает на то, что посудомоечная машина находится в процессе работы, а по завершении программы луч гаснет.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92551B91-AF12-496E-BE70-FC827A365A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88470" y="4269946"/>
            <a:ext cx="5701351" cy="16380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370D56-B25B-4E62-9552-F4470F61205F}"/>
              </a:ext>
            </a:extLst>
          </p:cNvPr>
          <p:cNvSpPr txBox="1"/>
          <p:nvPr/>
        </p:nvSpPr>
        <p:spPr>
          <a:xfrm>
            <a:off x="7805057" y="4852560"/>
            <a:ext cx="4386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 подсветка во время работы</a:t>
            </a:r>
            <a:endParaRPr lang="en-US" sz="16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 гаснет после завершения программы</a:t>
            </a:r>
          </a:p>
          <a:p>
            <a:r>
              <a:rPr lang="ru-RU" sz="16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 цвет луча можно менять</a:t>
            </a:r>
          </a:p>
        </p:txBody>
      </p:sp>
      <p:sp>
        <p:nvSpPr>
          <p:cNvPr id="8" name="矩形 14">
            <a:extLst>
              <a:ext uri="{FF2B5EF4-FFF2-40B4-BE49-F238E27FC236}">
                <a16:creationId xmlns:a16="http://schemas.microsoft.com/office/drawing/2014/main" id="{CD1409AD-EBC2-4273-9BCB-81A2F01663AA}"/>
              </a:ext>
            </a:extLst>
          </p:cNvPr>
          <p:cNvSpPr/>
          <p:nvPr/>
        </p:nvSpPr>
        <p:spPr>
          <a:xfrm>
            <a:off x="6377650" y="329680"/>
            <a:ext cx="1868442" cy="446274"/>
          </a:xfrm>
          <a:prstGeom prst="rect">
            <a:avLst/>
          </a:prstGeom>
        </p:spPr>
        <p:txBody>
          <a:bodyPr wrap="none" lIns="45711" tIns="22859" rIns="45711" bIns="22859">
            <a:spAutoFit/>
          </a:bodyPr>
          <a:lstStyle/>
          <a:p>
            <a:pPr defTabSz="687982">
              <a:defRPr/>
            </a:pPr>
            <a:r>
              <a:rPr lang="ru-RU" altLang="zh-CN" sz="2600" b="1" dirty="0">
                <a:solidFill>
                  <a:srgbClr val="FF000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Луч на полу</a:t>
            </a:r>
            <a:endParaRPr lang="zh-CN" altLang="en-US" sz="2600" b="1" dirty="0">
              <a:solidFill>
                <a:srgbClr val="FF0000"/>
              </a:solidFill>
              <a:latin typeface="Lato Thin" panose="020F0502020204030203" pitchFamily="34" charset="0"/>
              <a:ea typeface="Gotham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01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object 4">
            <a:extLst>
              <a:ext uri="{FF2B5EF4-FFF2-40B4-BE49-F238E27FC236}">
                <a16:creationId xmlns:a16="http://schemas.microsoft.com/office/drawing/2014/main" id="{803D6369-ADAB-4241-B639-87EA6149866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B06C593-0B9D-4EBD-8779-1DEDA1D68D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476" y="700202"/>
            <a:ext cx="6018307" cy="272879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44D3073-134C-4648-8E64-35EBA59485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8907" y="700202"/>
            <a:ext cx="2978534" cy="2717912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095B013-76D5-429A-978A-87C9B00FC8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476" y="3461658"/>
            <a:ext cx="2978535" cy="276397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671BBA5-3FCC-4214-AE82-7921A8339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820" y="3505202"/>
            <a:ext cx="6204857" cy="279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93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object 4">
            <a:extLst>
              <a:ext uri="{FF2B5EF4-FFF2-40B4-BE49-F238E27FC236}">
                <a16:creationId xmlns:a16="http://schemas.microsoft.com/office/drawing/2014/main" id="{803D6369-ADAB-4241-B639-87EA6149866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8" name="Прямоугольник: скругленные углы 7">
            <a:extLst>
              <a:ext uri="{FF2B5EF4-FFF2-40B4-BE49-F238E27FC236}">
                <a16:creationId xmlns:a16="http://schemas.microsoft.com/office/drawing/2014/main" id="{C58BB08F-47C7-4268-8E61-8D79D9A57E1F}"/>
              </a:ext>
            </a:extLst>
          </p:cNvPr>
          <p:cNvSpPr/>
          <p:nvPr/>
        </p:nvSpPr>
        <p:spPr>
          <a:xfrm>
            <a:off x="6214381" y="463546"/>
            <a:ext cx="4762500" cy="6341313"/>
          </a:xfrm>
          <a:prstGeom prst="roundRect">
            <a:avLst/>
          </a:prstGeom>
          <a:solidFill>
            <a:schemeClr val="bg1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9" name="Прямоугольник: скругленные углы 8">
            <a:extLst>
              <a:ext uri="{FF2B5EF4-FFF2-40B4-BE49-F238E27FC236}">
                <a16:creationId xmlns:a16="http://schemas.microsoft.com/office/drawing/2014/main" id="{701E150B-7864-4ED5-B7CE-7E95705C369E}"/>
              </a:ext>
            </a:extLst>
          </p:cNvPr>
          <p:cNvSpPr/>
          <p:nvPr/>
        </p:nvSpPr>
        <p:spPr>
          <a:xfrm>
            <a:off x="1098100" y="463550"/>
            <a:ext cx="4762500" cy="6341313"/>
          </a:xfrm>
          <a:prstGeom prst="roundRect">
            <a:avLst/>
          </a:prstGeom>
          <a:solidFill>
            <a:schemeClr val="bg1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86E12F3-0E7F-462B-93D1-899297D47C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552" y="536880"/>
            <a:ext cx="2688985" cy="284623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856F1AD-7361-4D7E-93E8-FFD4ED38B91C}"/>
              </a:ext>
            </a:extLst>
          </p:cNvPr>
          <p:cNvSpPr txBox="1"/>
          <p:nvPr/>
        </p:nvSpPr>
        <p:spPr>
          <a:xfrm>
            <a:off x="1359284" y="3549650"/>
            <a:ext cx="4237523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600" b="1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Аква-сенсор позволяет определить мутность воды; благодаря этому датчику машина определяет, насколько хорошо промыта и прополоскана посуда. В зависимости от данных, поступающих от </a:t>
            </a:r>
            <a:r>
              <a:rPr lang="ru-RU" sz="1600" b="1" i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аквасенсора</a:t>
            </a:r>
            <a:r>
              <a:rPr lang="ru-RU" sz="1600" b="1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автоматика определяет необходимость расхода воды, моющего средства и электроэнергии</a:t>
            </a:r>
            <a:endParaRPr lang="ru-RU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30380EA-5CFC-45A8-A324-965DC164FC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2108" y="748406"/>
            <a:ext cx="2547069" cy="263470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792495B-9687-40BE-9969-639BB253E0C0}"/>
              </a:ext>
            </a:extLst>
          </p:cNvPr>
          <p:cNvSpPr txBox="1"/>
          <p:nvPr/>
        </p:nvSpPr>
        <p:spPr>
          <a:xfrm>
            <a:off x="6409380" y="3550895"/>
            <a:ext cx="4352524" cy="2441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ru-RU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Турбосушка</a:t>
            </a:r>
            <a:r>
              <a:rPr lang="ru-RU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— это современный вариант высушивания посуды в посудомоечной машине, при помощи встроенного дополнительного </a:t>
            </a:r>
            <a:r>
              <a:rPr lang="ru-RU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ТЭНа</a:t>
            </a:r>
            <a:r>
              <a:rPr lang="ru-RU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для нагрева воздуха. Таким образом, два </a:t>
            </a:r>
            <a:r>
              <a:rPr lang="ru-RU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ТЭНа</a:t>
            </a:r>
            <a:r>
              <a:rPr lang="ru-RU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греют воду. Далее нагретый воздух нагнетается под давлением в сторону уже помытой посуды, что и обеспечивает её быстрое и равномерное высыхание.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E892E7E-3BE1-4F0F-8C11-B63FE59D9ABF}"/>
              </a:ext>
            </a:extLst>
          </p:cNvPr>
          <p:cNvSpPr txBox="1"/>
          <p:nvPr/>
        </p:nvSpPr>
        <p:spPr>
          <a:xfrm>
            <a:off x="7620530" y="256314"/>
            <a:ext cx="2108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Турбосушка</a:t>
            </a:r>
            <a:endParaRPr lang="ru-RU" sz="2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78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object 4">
            <a:extLst>
              <a:ext uri="{FF2B5EF4-FFF2-40B4-BE49-F238E27FC236}">
                <a16:creationId xmlns:a16="http://schemas.microsoft.com/office/drawing/2014/main" id="{803D6369-ADAB-4241-B639-87EA6149866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4" name="Прямоугольник: скругленные углы 3">
            <a:extLst>
              <a:ext uri="{FF2B5EF4-FFF2-40B4-BE49-F238E27FC236}">
                <a16:creationId xmlns:a16="http://schemas.microsoft.com/office/drawing/2014/main" id="{F69DD17A-332F-4F03-BD8E-B7DC8E55EF5A}"/>
              </a:ext>
            </a:extLst>
          </p:cNvPr>
          <p:cNvSpPr/>
          <p:nvPr/>
        </p:nvSpPr>
        <p:spPr>
          <a:xfrm>
            <a:off x="6214381" y="539746"/>
            <a:ext cx="4944966" cy="6341313"/>
          </a:xfrm>
          <a:prstGeom prst="roundRect">
            <a:avLst/>
          </a:prstGeom>
          <a:solidFill>
            <a:schemeClr val="bg1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B6EB127B-8F86-4535-9B8F-9287098273FA}"/>
              </a:ext>
            </a:extLst>
          </p:cNvPr>
          <p:cNvSpPr/>
          <p:nvPr/>
        </p:nvSpPr>
        <p:spPr>
          <a:xfrm>
            <a:off x="957943" y="539746"/>
            <a:ext cx="4944966" cy="6341313"/>
          </a:xfrm>
          <a:prstGeom prst="roundRect">
            <a:avLst/>
          </a:prstGeom>
          <a:solidFill>
            <a:schemeClr val="bg1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4E6592-CA77-4FF3-A9F3-8AB5922BCB1F}"/>
              </a:ext>
            </a:extLst>
          </p:cNvPr>
          <p:cNvSpPr txBox="1"/>
          <p:nvPr/>
        </p:nvSpPr>
        <p:spPr>
          <a:xfrm>
            <a:off x="1293968" y="3625850"/>
            <a:ext cx="4237523" cy="2449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spcBef>
                <a:spcPts val="1125"/>
              </a:spcBef>
            </a:pPr>
            <a:r>
              <a:rPr lang="ru-RU" sz="1600" b="1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Это клапан, срабатывающий при авариях на водопроводе и спасающий таким образом технику от нагрузок. Без защитного механизма в виде «</a:t>
            </a:r>
            <a:r>
              <a:rPr lang="ru-RU" sz="1600" b="1" dirty="0" err="1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Аквастопа</a:t>
            </a:r>
            <a:r>
              <a:rPr lang="ru-RU" sz="1600" b="1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 посудомойка может выйти из строя от гидроудара.</a:t>
            </a:r>
            <a:endParaRPr lang="ru-RU" sz="160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ctr" fontAlgn="base">
              <a:spcBef>
                <a:spcPts val="1125"/>
              </a:spcBef>
            </a:pPr>
            <a:r>
              <a:rPr lang="ru-RU" sz="1600" b="1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Устройство обеспечивает также защиту от протечек или разрыва соединительного шланга, предотвращая утечку воды и спасая жилплощадь от затопления.</a:t>
            </a:r>
            <a:endParaRPr lang="ru-RU" sz="160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19313A-D153-4029-9A7A-2DE5A7F6A16F}"/>
              </a:ext>
            </a:extLst>
          </p:cNvPr>
          <p:cNvSpPr txBox="1"/>
          <p:nvPr/>
        </p:nvSpPr>
        <p:spPr>
          <a:xfrm>
            <a:off x="6289093" y="3605323"/>
            <a:ext cx="4687787" cy="2968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ru-RU" sz="1600" b="1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Посудомоечные машины с функцией автоматического открывания дверцы относятся к приборам конденсационного типа. По завершению цикла мойки посуда ополаскивается горячей водой. При этом образуется большое количество пара, который выходит наружу через открытую дверцу. В камеру поступает прохладный воздух, благодаря чему влага испаряется интенсивнее, а цикл сушки сокращается без дополнительного использования электроэнергии.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81B040B-C89B-4AEB-A69B-9A011D4EFB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0575" y="748646"/>
            <a:ext cx="2614940" cy="27866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B6C310-FCAD-4F9B-AE12-2470B3126189}"/>
              </a:ext>
            </a:extLst>
          </p:cNvPr>
          <p:cNvSpPr txBox="1"/>
          <p:nvPr/>
        </p:nvSpPr>
        <p:spPr>
          <a:xfrm>
            <a:off x="2486108" y="824606"/>
            <a:ext cx="1657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AquaStop</a:t>
            </a:r>
            <a:endParaRPr lang="ru-RU" sz="2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115D5B5-0E47-4924-B6B8-BBF5AE7F38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6467" y="748646"/>
            <a:ext cx="3000794" cy="277216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2DF2CE-9AB8-4074-999A-D315B5917D48}"/>
              </a:ext>
            </a:extLst>
          </p:cNvPr>
          <p:cNvSpPr txBox="1"/>
          <p:nvPr/>
        </p:nvSpPr>
        <p:spPr>
          <a:xfrm>
            <a:off x="7852767" y="911690"/>
            <a:ext cx="1795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Auto Door</a:t>
            </a:r>
            <a:endParaRPr lang="ru-RU" sz="2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6538060" y="2194532"/>
            <a:ext cx="4693431" cy="207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ВСТРАИВАЕМЫЕ ХОЛОДИЛЬНИКИ И МОРОЗИЛЬНИКИ</a:t>
            </a:r>
          </a:p>
        </p:txBody>
      </p:sp>
      <p:pic>
        <p:nvPicPr>
          <p:cNvPr id="3" name="Объект 2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9" r="52022"/>
          <a:stretch/>
        </p:blipFill>
        <p:spPr>
          <a:xfrm>
            <a:off x="0" y="0"/>
            <a:ext cx="5764622" cy="6858000"/>
          </a:xfr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C4BE79F-2288-43AD-936D-1149A83D47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581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6143FF7B-61AE-4433-95C5-0AD76F475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54533FA8-EB95-48D4-9CD4-3095C56D0EA9}"/>
              </a:ext>
            </a:extLst>
          </p:cNvPr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88BB5C5-6248-4796-BC78-F32919B196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29" b="96000" l="9851" r="89851">
                        <a14:foregroundMark x1="12836" y1="6143" x2="81493" y2="7429"/>
                        <a14:foregroundMark x1="81493" y1="7429" x2="83881" y2="53571"/>
                        <a14:foregroundMark x1="83881" y1="53571" x2="52239" y2="52714"/>
                        <a14:foregroundMark x1="52239" y1="52714" x2="32537" y2="56714"/>
                        <a14:foregroundMark x1="32537" y1="56714" x2="12537" y2="64857"/>
                        <a14:foregroundMark x1="12537" y1="64857" x2="12239" y2="85429"/>
                        <a14:foregroundMark x1="12239" y1="85429" x2="12537" y2="85571"/>
                        <a14:foregroundMark x1="10448" y1="6714" x2="11940" y2="52571"/>
                        <a14:foregroundMark x1="31940" y1="8857" x2="35224" y2="50000"/>
                        <a14:foregroundMark x1="70149" y1="63143" x2="73433" y2="91143"/>
                        <a14:foregroundMark x1="84179" y1="65286" x2="88358" y2="82857"/>
                        <a14:foregroundMark x1="88358" y1="82857" x2="85075" y2="91286"/>
                        <a14:foregroundMark x1="21791" y1="80714" x2="46269" y2="81714"/>
                        <a14:foregroundMark x1="14925" y1="89143" x2="35522" y2="87571"/>
                        <a14:foregroundMark x1="35522" y1="87571" x2="54030" y2="88714"/>
                        <a14:foregroundMark x1="59701" y1="91000" x2="59701" y2="91000"/>
                        <a14:foregroundMark x1="61493" y1="91143" x2="62090" y2="91143"/>
                        <a14:foregroundMark x1="86567" y1="92429" x2="86866" y2="95714"/>
                        <a14:foregroundMark x1="74925" y1="93286" x2="85970" y2="96000"/>
                        <a14:foregroundMark x1="18507" y1="72143" x2="45672" y2="72143"/>
                        <a14:foregroundMark x1="20000" y1="67857" x2="47164" y2="67714"/>
                        <a14:foregroundMark x1="47164" y1="67714" x2="50448" y2="6785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796" y="626705"/>
            <a:ext cx="2763317" cy="5774096"/>
          </a:xfrm>
          <a:prstGeom prst="rect">
            <a:avLst/>
          </a:prstGeom>
        </p:spPr>
      </p:pic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D3B53B7C-CEEF-4A85-8FA5-1148CCBD352A}"/>
              </a:ext>
            </a:extLst>
          </p:cNvPr>
          <p:cNvSpPr/>
          <p:nvPr/>
        </p:nvSpPr>
        <p:spPr>
          <a:xfrm>
            <a:off x="771367" y="256314"/>
            <a:ext cx="4607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SLUE235B6 - </a:t>
            </a:r>
            <a:r>
              <a:rPr lang="ru-RU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встраиваемый</a:t>
            </a:r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4FAAE3-5CBA-4399-B4AC-70EE9C539249}"/>
              </a:ext>
            </a:extLst>
          </p:cNvPr>
          <p:cNvSpPr txBox="1"/>
          <p:nvPr/>
        </p:nvSpPr>
        <p:spPr>
          <a:xfrm>
            <a:off x="5876081" y="440980"/>
            <a:ext cx="6426689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Встраиваемый двухкамерный холодильник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системой разморозки «No </a:t>
            </a:r>
            <a:r>
              <a:rPr lang="ru-RU" b="1" i="0" dirty="0" err="1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Frost</a:t>
            </a:r>
            <a:r>
              <a:rPr lang="en-US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Multi Cooling</a:t>
            </a:r>
            <a:r>
              <a:rPr lang="ru-RU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</a:t>
            </a:r>
            <a:r>
              <a:rPr lang="ru-RU" b="0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 в морозильном отделении и капельной системой разморозки</a:t>
            </a:r>
            <a:endParaRPr lang="en-US" b="0" i="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 компрессор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Перенавешиваемые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дверей: 2;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Антибактериальный пластик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освещение (верх + боковые стороны)</a:t>
            </a:r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Жёсткое крепление DOD - </a:t>
            </a:r>
            <a:r>
              <a:rPr lang="ru-RU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Door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on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Door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Климатический̆ класс: BGT/N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шума: 41дБ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Общии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̆ объем (брутто/нетто): 2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50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/2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33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холодильной камеры (брутто/нетто): 1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78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/1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70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морозильной камеры (брутто/нетто): 7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63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Скорость замораживания: 3 кг/24 ч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Разморозка автоматическая, автономное время сохранения t - 12,5 ч</a:t>
            </a:r>
            <a:b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энергопотребления: А+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Расход электроэнергии 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кВтч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/24 ч: 0,75 кВт </a:t>
            </a:r>
            <a:b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Металлический держатель для вина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Лоток для яиц/льда</a:t>
            </a:r>
            <a:b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Габариты (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ВхШхГ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), мм: 1770×540×545</a:t>
            </a:r>
          </a:p>
        </p:txBody>
      </p:sp>
      <p:sp>
        <p:nvSpPr>
          <p:cNvPr id="15" name="Содержимое 2">
            <a:extLst>
              <a:ext uri="{FF2B5EF4-FFF2-40B4-BE49-F238E27FC236}">
                <a16:creationId xmlns:a16="http://schemas.microsoft.com/office/drawing/2014/main" id="{38EAFEF8-6A9D-4B9D-AD9E-25A459EDC26F}"/>
              </a:ext>
            </a:extLst>
          </p:cNvPr>
          <p:cNvSpPr txBox="1">
            <a:spLocks/>
          </p:cNvSpPr>
          <p:nvPr/>
        </p:nvSpPr>
        <p:spPr>
          <a:xfrm>
            <a:off x="1449285" y="623129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61 990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A9BA6A2-D387-4B2D-8C63-A2AC68F0CE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3459" y="6018416"/>
            <a:ext cx="2054484" cy="764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45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6C8EA71-A01B-4EC2-B84B-2D0931F0A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753E9EB3-4956-44A3-BCDF-B1872A0AFD2C}"/>
              </a:ext>
            </a:extLst>
          </p:cNvPr>
          <p:cNvSpPr/>
          <p:nvPr/>
        </p:nvSpPr>
        <p:spPr>
          <a:xfrm>
            <a:off x="771367" y="256314"/>
            <a:ext cx="4607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SLUE235B6 - </a:t>
            </a:r>
            <a:r>
              <a:rPr lang="ru-RU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встраиваемый</a:t>
            </a:r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223B395-A262-454B-BAB8-1CA54AD35E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355" y="768644"/>
            <a:ext cx="2543530" cy="962159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AD7841-3C7D-4A33-BEB7-540D36A80B73}"/>
              </a:ext>
            </a:extLst>
          </p:cNvPr>
          <p:cNvSpPr txBox="1"/>
          <p:nvPr/>
        </p:nvSpPr>
        <p:spPr>
          <a:xfrm>
            <a:off x="1118670" y="1760793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Освещение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5F897ED-5EF0-437A-905C-4DDD88E31E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403" y="2177700"/>
            <a:ext cx="3591426" cy="990738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BA82CB-D0A2-46F1-8B72-6C0C1E206A55}"/>
              </a:ext>
            </a:extLst>
          </p:cNvPr>
          <p:cNvSpPr txBox="1"/>
          <p:nvPr/>
        </p:nvSpPr>
        <p:spPr>
          <a:xfrm>
            <a:off x="753104" y="3145786"/>
            <a:ext cx="2919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Управление 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ctr"/>
            <a:r>
              <a:rPr lang="en-US" sz="1800" b="0" i="0" u="none" strike="noStrike" baseline="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TOUCH HEAD PANEL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4978785-987F-4FCB-ADE7-BD089AF06F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104" y="3822107"/>
            <a:ext cx="2562583" cy="2391109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C3D0E6-057C-4B2E-8A8B-D5BA1C87B61A}"/>
              </a:ext>
            </a:extLst>
          </p:cNvPr>
          <p:cNvSpPr txBox="1"/>
          <p:nvPr/>
        </p:nvSpPr>
        <p:spPr>
          <a:xfrm>
            <a:off x="696059" y="6292562"/>
            <a:ext cx="2619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Боковая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подсветка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2EFC8BD4-FCAE-4074-AB24-A59D0D3FAA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4490" y="768644"/>
            <a:ext cx="2305372" cy="2286319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ED564F-C0A8-432D-8AED-BD8D974665BD}"/>
              </a:ext>
            </a:extLst>
          </p:cNvPr>
          <p:cNvSpPr txBox="1"/>
          <p:nvPr/>
        </p:nvSpPr>
        <p:spPr>
          <a:xfrm>
            <a:off x="4837482" y="3098079"/>
            <a:ext cx="23342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Жесткое крепление </a:t>
            </a:r>
          </a:p>
          <a:p>
            <a:pPr algn="ctr"/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Door on Door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4CA876A8-6FFE-42F4-9D29-94AAE703DD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1146" y="3792117"/>
            <a:ext cx="3153215" cy="1905266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CBF5B89-4B89-4DC8-BAA8-E87A68B7C3E5}"/>
              </a:ext>
            </a:extLst>
          </p:cNvPr>
          <p:cNvSpPr txBox="1"/>
          <p:nvPr/>
        </p:nvSpPr>
        <p:spPr>
          <a:xfrm>
            <a:off x="5378718" y="5809138"/>
            <a:ext cx="1213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Vita Mode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889B73DE-9F4E-4AFF-892C-66BF07B0A4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3806" y="768644"/>
            <a:ext cx="3696216" cy="1838582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49B2BF24-249A-4A0A-8C18-5DF60E1AB1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43806" y="2942679"/>
            <a:ext cx="3038899" cy="3915321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75F708E-4E23-4195-B62A-156C08BBB179}"/>
              </a:ext>
            </a:extLst>
          </p:cNvPr>
          <p:cNvSpPr txBox="1"/>
          <p:nvPr/>
        </p:nvSpPr>
        <p:spPr>
          <a:xfrm>
            <a:off x="10877118" y="4232797"/>
            <a:ext cx="939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Metal</a:t>
            </a:r>
          </a:p>
          <a:p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Cooling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5949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4">
            <a:extLst>
              <a:ext uri="{FF2B5EF4-FFF2-40B4-BE49-F238E27FC236}">
                <a16:creationId xmlns:a16="http://schemas.microsoft.com/office/drawing/2014/main" id="{BD234849-98D1-4198-A7A3-6E49685B827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393C1302-B47A-4DE0-B251-FE713558589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8" name="object 4">
            <a:extLst>
              <a:ext uri="{FF2B5EF4-FFF2-40B4-BE49-F238E27FC236}">
                <a16:creationId xmlns:a16="http://schemas.microsoft.com/office/drawing/2014/main" id="{40222809-5D99-4DA6-A9B7-BF588E1633D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FEDEE611-6853-41A7-A175-6779FB07B418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55" name="Рисунок 54">
            <a:extLst>
              <a:ext uri="{FF2B5EF4-FFF2-40B4-BE49-F238E27FC236}">
                <a16:creationId xmlns:a16="http://schemas.microsoft.com/office/drawing/2014/main" id="{5CD8FC65-395C-41F9-AE4A-C5DC77781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17" name="AutoShape 2" descr="logo">
            <a:extLst>
              <a:ext uri="{FF2B5EF4-FFF2-40B4-BE49-F238E27FC236}">
                <a16:creationId xmlns:a16="http://schemas.microsoft.com/office/drawing/2014/main" id="{83856FEC-ED62-4C94-B074-8B20AC8542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9" name="AutoShape 4" descr="logo">
            <a:extLst>
              <a:ext uri="{FF2B5EF4-FFF2-40B4-BE49-F238E27FC236}">
                <a16:creationId xmlns:a16="http://schemas.microsoft.com/office/drawing/2014/main" id="{FB97E451-8D1B-4582-B9AC-C28C5D3C91F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0" name="AutoShape 6" descr="logo">
            <a:extLst>
              <a:ext uri="{FF2B5EF4-FFF2-40B4-BE49-F238E27FC236}">
                <a16:creationId xmlns:a16="http://schemas.microsoft.com/office/drawing/2014/main" id="{E814E418-9152-4E67-AB58-3335C238F0C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C346AB21-FE76-48EE-B458-0C98044D57F3}"/>
              </a:ext>
            </a:extLst>
          </p:cNvPr>
          <p:cNvSpPr/>
          <p:nvPr/>
        </p:nvSpPr>
        <p:spPr>
          <a:xfrm>
            <a:off x="1311333" y="995203"/>
            <a:ext cx="44294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 FE225WE – </a:t>
            </a:r>
            <a:r>
              <a:rPr lang="ru-RU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Морозилка встраиваемая</a:t>
            </a:r>
          </a:p>
        </p:txBody>
      </p:sp>
      <p:sp>
        <p:nvSpPr>
          <p:cNvPr id="22" name="Прямоугольник 21">
            <a:extLst>
              <a:ext uri="{FF2B5EF4-FFF2-40B4-BE49-F238E27FC236}">
                <a16:creationId xmlns:a16="http://schemas.microsoft.com/office/drawing/2014/main" id="{A1A3A8F3-6061-4187-B60C-3ECA7E5C6080}"/>
              </a:ext>
            </a:extLst>
          </p:cNvPr>
          <p:cNvSpPr/>
          <p:nvPr/>
        </p:nvSpPr>
        <p:spPr>
          <a:xfrm>
            <a:off x="6693091" y="982112"/>
            <a:ext cx="4653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 SE310WE - </a:t>
            </a:r>
            <a:r>
              <a:rPr lang="ru-RU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встраиваемый</a:t>
            </a:r>
          </a:p>
        </p:txBody>
      </p: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DB4278B5-0D8B-4151-B603-76FD4B82F63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75" t="7501" r="32930" b="4129"/>
          <a:stretch/>
        </p:blipFill>
        <p:spPr>
          <a:xfrm>
            <a:off x="3552836" y="1543156"/>
            <a:ext cx="2292174" cy="4803966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6448E27E-0B04-44C8-91F9-533015C0743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50" t="6403" r="29515" b="6433"/>
          <a:stretch/>
        </p:blipFill>
        <p:spPr>
          <a:xfrm>
            <a:off x="6299705" y="1477896"/>
            <a:ext cx="2287139" cy="455932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999DAFB-6CA8-47BA-A207-B6FA8E3E4BE3}"/>
              </a:ext>
            </a:extLst>
          </p:cNvPr>
          <p:cNvSpPr txBox="1"/>
          <p:nvPr/>
        </p:nvSpPr>
        <p:spPr>
          <a:xfrm>
            <a:off x="3143793" y="143432"/>
            <a:ext cx="6179359" cy="438582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68580" tIns="34290" rIns="68580" bIns="34290" rtlCol="0">
            <a:spAutoFit/>
          </a:bodyPr>
          <a:lstStyle/>
          <a:p>
            <a:r>
              <a:rPr lang="ru-RU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Встраиваемый холодильник 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Side by Side</a:t>
            </a:r>
            <a:r>
              <a:rPr lang="ru-RU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BF67380-E61E-4262-A360-C3FA9D08010D}"/>
              </a:ext>
            </a:extLst>
          </p:cNvPr>
          <p:cNvSpPr txBox="1"/>
          <p:nvPr/>
        </p:nvSpPr>
        <p:spPr>
          <a:xfrm>
            <a:off x="4101310" y="6037221"/>
            <a:ext cx="3880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Жёсткое крепление </a:t>
            </a:r>
            <a:r>
              <a:rPr lang="en-US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Door on Door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7" name="Прямоугольник 26">
            <a:extLst>
              <a:ext uri="{FF2B5EF4-FFF2-40B4-BE49-F238E27FC236}">
                <a16:creationId xmlns:a16="http://schemas.microsoft.com/office/drawing/2014/main" id="{B53409A4-E410-4D04-9414-6852114D4071}"/>
              </a:ext>
            </a:extLst>
          </p:cNvPr>
          <p:cNvSpPr/>
          <p:nvPr/>
        </p:nvSpPr>
        <p:spPr>
          <a:xfrm>
            <a:off x="471282" y="2614696"/>
            <a:ext cx="3306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    Электронное управление</a:t>
            </a:r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69E24B21-3A0B-4817-8A3D-726A35174457}"/>
              </a:ext>
            </a:extLst>
          </p:cNvPr>
          <p:cNvSpPr/>
          <p:nvPr/>
        </p:nvSpPr>
        <p:spPr>
          <a:xfrm>
            <a:off x="538033" y="2183421"/>
            <a:ext cx="2128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    LED 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подсветка</a:t>
            </a:r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F218949F-A03B-46F0-AEB2-3B0E9B1D2360}"/>
              </a:ext>
            </a:extLst>
          </p:cNvPr>
          <p:cNvSpPr/>
          <p:nvPr/>
        </p:nvSpPr>
        <p:spPr>
          <a:xfrm>
            <a:off x="8807999" y="3999184"/>
            <a:ext cx="243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Винная полка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3F3FDB3-CA8F-4840-82FB-CE97ADFA5DFF}"/>
              </a:ext>
            </a:extLst>
          </p:cNvPr>
          <p:cNvSpPr txBox="1"/>
          <p:nvPr/>
        </p:nvSpPr>
        <p:spPr>
          <a:xfrm>
            <a:off x="5901509" y="2805270"/>
            <a:ext cx="488777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ru-RU"/>
            </a:defPPr>
            <a:lvl1pPr>
              <a:defRPr sz="1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ru-RU" sz="3200" u="none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</a:p>
        </p:txBody>
      </p:sp>
      <p:sp>
        <p:nvSpPr>
          <p:cNvPr id="31" name="Прямоугольник 30">
            <a:extLst>
              <a:ext uri="{FF2B5EF4-FFF2-40B4-BE49-F238E27FC236}">
                <a16:creationId xmlns:a16="http://schemas.microsoft.com/office/drawing/2014/main" id="{75868707-69DC-4B59-8F9E-8B2F77BF9327}"/>
              </a:ext>
            </a:extLst>
          </p:cNvPr>
          <p:cNvSpPr/>
          <p:nvPr/>
        </p:nvSpPr>
        <p:spPr>
          <a:xfrm>
            <a:off x="8329936" y="2177716"/>
            <a:ext cx="2364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    LED 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подсветка</a:t>
            </a:r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5CEE7923-4385-4CED-BF09-DF2C76FC087E}"/>
              </a:ext>
            </a:extLst>
          </p:cNvPr>
          <p:cNvSpPr/>
          <p:nvPr/>
        </p:nvSpPr>
        <p:spPr>
          <a:xfrm>
            <a:off x="794627" y="1612763"/>
            <a:ext cx="2462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No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Frost</a:t>
            </a:r>
            <a:endParaRPr lang="ru-RU" b="1" i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3" name="Прямоугольник 32">
            <a:extLst>
              <a:ext uri="{FF2B5EF4-FFF2-40B4-BE49-F238E27FC236}">
                <a16:creationId xmlns:a16="http://schemas.microsoft.com/office/drawing/2014/main" id="{33859B75-21F3-454E-AEF7-040CE33BEDDD}"/>
              </a:ext>
            </a:extLst>
          </p:cNvPr>
          <p:cNvSpPr/>
          <p:nvPr/>
        </p:nvSpPr>
        <p:spPr>
          <a:xfrm>
            <a:off x="695059" y="3053233"/>
            <a:ext cx="2462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 выдвижных ящиков</a:t>
            </a:r>
          </a:p>
        </p:txBody>
      </p:sp>
      <p:sp>
        <p:nvSpPr>
          <p:cNvPr id="34" name="Прямоугольник 33">
            <a:extLst>
              <a:ext uri="{FF2B5EF4-FFF2-40B4-BE49-F238E27FC236}">
                <a16:creationId xmlns:a16="http://schemas.microsoft.com/office/drawing/2014/main" id="{16763165-6FF9-4590-84DA-E7CAC1392515}"/>
              </a:ext>
            </a:extLst>
          </p:cNvPr>
          <p:cNvSpPr/>
          <p:nvPr/>
        </p:nvSpPr>
        <p:spPr>
          <a:xfrm>
            <a:off x="703375" y="3467099"/>
            <a:ext cx="2842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 полка с откидной крышкой</a:t>
            </a:r>
          </a:p>
        </p:txBody>
      </p:sp>
      <p:sp>
        <p:nvSpPr>
          <p:cNvPr id="35" name="Прямоугольник 34">
            <a:extLst>
              <a:ext uri="{FF2B5EF4-FFF2-40B4-BE49-F238E27FC236}">
                <a16:creationId xmlns:a16="http://schemas.microsoft.com/office/drawing/2014/main" id="{AA7C8666-FD55-4F9E-866A-CD5CF32C551F}"/>
              </a:ext>
            </a:extLst>
          </p:cNvPr>
          <p:cNvSpPr/>
          <p:nvPr/>
        </p:nvSpPr>
        <p:spPr>
          <a:xfrm>
            <a:off x="710655" y="4129776"/>
            <a:ext cx="2462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форма для льда</a:t>
            </a:r>
          </a:p>
        </p:txBody>
      </p:sp>
      <p:sp>
        <p:nvSpPr>
          <p:cNvPr id="36" name="Прямоугольник 35">
            <a:extLst>
              <a:ext uri="{FF2B5EF4-FFF2-40B4-BE49-F238E27FC236}">
                <a16:creationId xmlns:a16="http://schemas.microsoft.com/office/drawing/2014/main" id="{40930C71-A3D5-4822-9A4D-FA841A0C7CDD}"/>
              </a:ext>
            </a:extLst>
          </p:cNvPr>
          <p:cNvSpPr/>
          <p:nvPr/>
        </p:nvSpPr>
        <p:spPr>
          <a:xfrm>
            <a:off x="673467" y="4655447"/>
            <a:ext cx="3258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скорость замораживания: </a:t>
            </a:r>
          </a:p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15 кг/24 ч</a:t>
            </a:r>
          </a:p>
        </p:txBody>
      </p:sp>
      <p:sp>
        <p:nvSpPr>
          <p:cNvPr id="37" name="Прямоугольник 36">
            <a:extLst>
              <a:ext uri="{FF2B5EF4-FFF2-40B4-BE49-F238E27FC236}">
                <a16:creationId xmlns:a16="http://schemas.microsoft.com/office/drawing/2014/main" id="{C08E2551-1F15-4FB9-BB3C-87AD1A81F1A1}"/>
              </a:ext>
            </a:extLst>
          </p:cNvPr>
          <p:cNvSpPr/>
          <p:nvPr/>
        </p:nvSpPr>
        <p:spPr>
          <a:xfrm>
            <a:off x="8756139" y="2677640"/>
            <a:ext cx="2716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Cold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Air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Flow</a:t>
            </a:r>
            <a:endParaRPr lang="ru-RU" b="1" i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8" name="Прямоугольник 37">
            <a:extLst>
              <a:ext uri="{FF2B5EF4-FFF2-40B4-BE49-F238E27FC236}">
                <a16:creationId xmlns:a16="http://schemas.microsoft.com/office/drawing/2014/main" id="{EEC286E4-CFCC-4447-8DE1-E2972F2128B3}"/>
              </a:ext>
            </a:extLst>
          </p:cNvPr>
          <p:cNvSpPr/>
          <p:nvPr/>
        </p:nvSpPr>
        <p:spPr>
          <a:xfrm>
            <a:off x="8808000" y="1586885"/>
            <a:ext cx="243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Зона «</a:t>
            </a:r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Maxi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i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Fresh</a:t>
            </a:r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</a:t>
            </a:r>
          </a:p>
        </p:txBody>
      </p:sp>
      <p:sp>
        <p:nvSpPr>
          <p:cNvPr id="39" name="Прямоугольник 38">
            <a:extLst>
              <a:ext uri="{FF2B5EF4-FFF2-40B4-BE49-F238E27FC236}">
                <a16:creationId xmlns:a16="http://schemas.microsoft.com/office/drawing/2014/main" id="{A1FF4F3F-C8F7-4541-9432-932C25D5D9FF}"/>
              </a:ext>
            </a:extLst>
          </p:cNvPr>
          <p:cNvSpPr/>
          <p:nvPr/>
        </p:nvSpPr>
        <p:spPr>
          <a:xfrm>
            <a:off x="8776060" y="3180613"/>
            <a:ext cx="2716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регулировка уровня влажности</a:t>
            </a:r>
          </a:p>
        </p:txBody>
      </p:sp>
      <p:sp>
        <p:nvSpPr>
          <p:cNvPr id="40" name="Прямоугольник 39">
            <a:extLst>
              <a:ext uri="{FF2B5EF4-FFF2-40B4-BE49-F238E27FC236}">
                <a16:creationId xmlns:a16="http://schemas.microsoft.com/office/drawing/2014/main" id="{B7C1D9D5-2F2E-4E57-9A97-30C079A08AE2}"/>
              </a:ext>
            </a:extLst>
          </p:cNvPr>
          <p:cNvSpPr/>
          <p:nvPr/>
        </p:nvSpPr>
        <p:spPr>
          <a:xfrm>
            <a:off x="8792454" y="4499108"/>
            <a:ext cx="33941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 полок на двери + 2 выдвижных ящика</a:t>
            </a:r>
          </a:p>
        </p:txBody>
      </p:sp>
      <p:sp>
        <p:nvSpPr>
          <p:cNvPr id="45" name="Содержимое 2">
            <a:extLst>
              <a:ext uri="{FF2B5EF4-FFF2-40B4-BE49-F238E27FC236}">
                <a16:creationId xmlns:a16="http://schemas.microsoft.com/office/drawing/2014/main" id="{7F64EF1A-74F8-43DB-B536-A44D9BF08A2C}"/>
              </a:ext>
            </a:extLst>
          </p:cNvPr>
          <p:cNvSpPr txBox="1">
            <a:spLocks/>
          </p:cNvSpPr>
          <p:nvPr/>
        </p:nvSpPr>
        <p:spPr>
          <a:xfrm>
            <a:off x="8776060" y="6055798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149 990</a:t>
            </a:r>
          </a:p>
        </p:txBody>
      </p:sp>
    </p:spTree>
    <p:extLst>
      <p:ext uri="{BB962C8B-B14F-4D97-AF65-F5344CB8AC3E}">
        <p14:creationId xmlns:p14="http://schemas.microsoft.com/office/powerpoint/2010/main" val="211263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93F64D18-2AE8-4CC3-A281-8E92DA909F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8" b="6645"/>
          <a:stretch/>
        </p:blipFill>
        <p:spPr>
          <a:xfrm>
            <a:off x="6477391" y="403626"/>
            <a:ext cx="4476691" cy="2609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AD2EB0B5-19E0-4E0F-A158-A61EB8F2FA3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120" y="369234"/>
            <a:ext cx="5514250" cy="2698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51A13496-52CC-40F1-A44A-8C058E26751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81" y="3631853"/>
            <a:ext cx="4616553" cy="26384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3CFF583B-4B3A-46F0-B6D2-5E74685918A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7955" y="3580746"/>
            <a:ext cx="4790727" cy="26384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cxnSp>
        <p:nvCxnSpPr>
          <p:cNvPr id="3" name="Прямая соединительная линия 2">
            <a:extLst>
              <a:ext uri="{FF2B5EF4-FFF2-40B4-BE49-F238E27FC236}">
                <a16:creationId xmlns:a16="http://schemas.microsoft.com/office/drawing/2014/main" id="{7CA7AC5B-4461-4203-ACA4-7B7B6DF672A0}"/>
              </a:ext>
            </a:extLst>
          </p:cNvPr>
          <p:cNvCxnSpPr/>
          <p:nvPr/>
        </p:nvCxnSpPr>
        <p:spPr>
          <a:xfrm>
            <a:off x="6147380" y="266218"/>
            <a:ext cx="0" cy="31627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Прямая соединительная линия 4">
            <a:extLst>
              <a:ext uri="{FF2B5EF4-FFF2-40B4-BE49-F238E27FC236}">
                <a16:creationId xmlns:a16="http://schemas.microsoft.com/office/drawing/2014/main" id="{E253C013-DBDB-4FDD-A959-9743F4EA2790}"/>
              </a:ext>
            </a:extLst>
          </p:cNvPr>
          <p:cNvCxnSpPr/>
          <p:nvPr/>
        </p:nvCxnSpPr>
        <p:spPr>
          <a:xfrm>
            <a:off x="644509" y="3371125"/>
            <a:ext cx="80712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0D27F2E5-8C95-4BCE-96E5-D332B6B23280}"/>
              </a:ext>
            </a:extLst>
          </p:cNvPr>
          <p:cNvCxnSpPr/>
          <p:nvPr/>
        </p:nvCxnSpPr>
        <p:spPr>
          <a:xfrm>
            <a:off x="5605301" y="3265986"/>
            <a:ext cx="0" cy="31627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ject 4">
            <a:extLst>
              <a:ext uri="{FF2B5EF4-FFF2-40B4-BE49-F238E27FC236}">
                <a16:creationId xmlns:a16="http://schemas.microsoft.com/office/drawing/2014/main" id="{CD25060D-9215-4CA7-97C0-ED721661B10B}"/>
              </a:ext>
            </a:extLst>
          </p:cNvPr>
          <p:cNvPicPr/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522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8EBEA67-E607-4F31-99EB-6AFF908BFD2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92" y="574050"/>
            <a:ext cx="5336585" cy="2466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32F360A-391F-4DE9-B3C4-FD2485ACF93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91" y="3692740"/>
            <a:ext cx="5336586" cy="24309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2890B43-348E-4DB9-92AC-FEFF689FDA5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204" y="3692740"/>
            <a:ext cx="5312050" cy="24765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C12E5D3-27B7-4677-B7B4-CCDAC72F967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542" y="574050"/>
            <a:ext cx="5310712" cy="2466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54C9F5B7-31E5-4386-AA67-511BDCBF5638}"/>
              </a:ext>
            </a:extLst>
          </p:cNvPr>
          <p:cNvCxnSpPr/>
          <p:nvPr/>
        </p:nvCxnSpPr>
        <p:spPr>
          <a:xfrm>
            <a:off x="5927459" y="266218"/>
            <a:ext cx="0" cy="615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1EFC0BD8-27AA-4CAE-9DA1-D7043CF81D40}"/>
              </a:ext>
            </a:extLst>
          </p:cNvPr>
          <p:cNvCxnSpPr>
            <a:cxnSpLocks/>
          </p:cNvCxnSpPr>
          <p:nvPr/>
        </p:nvCxnSpPr>
        <p:spPr>
          <a:xfrm flipH="1">
            <a:off x="3841989" y="3348850"/>
            <a:ext cx="43836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ject 4">
            <a:extLst>
              <a:ext uri="{FF2B5EF4-FFF2-40B4-BE49-F238E27FC236}">
                <a16:creationId xmlns:a16="http://schemas.microsoft.com/office/drawing/2014/main" id="{8DE9E7C5-B1EA-4017-9E59-C20D0D25DD42}"/>
              </a:ext>
            </a:extLst>
          </p:cNvPr>
          <p:cNvPicPr/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7D5A55B-3F4D-4D9F-A5CB-62D0A83F632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054" y="575805"/>
            <a:ext cx="5305917" cy="24677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3B3974C-7A7A-4A2F-A7A6-DDFF1EF1889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244" y="575805"/>
            <a:ext cx="5454421" cy="25367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01EB466-12FB-4937-BC11-87B70FAD843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244" y="3581400"/>
            <a:ext cx="5454421" cy="24677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0BF5B43-E961-449D-8456-B2B9D08F960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942" y="3581400"/>
            <a:ext cx="5305917" cy="24677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831D0775-64CD-4468-9139-56DD9E359B5E}"/>
              </a:ext>
            </a:extLst>
          </p:cNvPr>
          <p:cNvCxnSpPr/>
          <p:nvPr/>
        </p:nvCxnSpPr>
        <p:spPr>
          <a:xfrm>
            <a:off x="6079859" y="418618"/>
            <a:ext cx="0" cy="615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97A019EF-51EB-4E61-BBB9-6F5F0C298CD1}"/>
              </a:ext>
            </a:extLst>
          </p:cNvPr>
          <p:cNvCxnSpPr>
            <a:cxnSpLocks/>
          </p:cNvCxnSpPr>
          <p:nvPr/>
        </p:nvCxnSpPr>
        <p:spPr>
          <a:xfrm flipH="1">
            <a:off x="3994389" y="3327628"/>
            <a:ext cx="43836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E9F69F3-1734-4F91-8954-5DA5B3F5E8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81199" y="184402"/>
            <a:ext cx="2160000" cy="294623"/>
          </a:xfrm>
          <a:prstGeom prst="rect">
            <a:avLst/>
          </a:prstGeom>
        </p:spPr>
      </p:pic>
      <p:pic>
        <p:nvPicPr>
          <p:cNvPr id="11" name="object 4">
            <a:extLst>
              <a:ext uri="{FF2B5EF4-FFF2-40B4-BE49-F238E27FC236}">
                <a16:creationId xmlns:a16="http://schemas.microsoft.com/office/drawing/2014/main" id="{84A66608-8EE4-4479-980E-D12107B00991}"/>
              </a:ext>
            </a:extLst>
          </p:cNvPr>
          <p:cNvPicPr/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73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6143FF7B-61AE-4433-95C5-0AD76F475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54533FA8-EB95-48D4-9CD4-3095C56D0EA9}"/>
              </a:ext>
            </a:extLst>
          </p:cNvPr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D3B53B7C-CEEF-4A85-8FA5-1148CCBD352A}"/>
              </a:ext>
            </a:extLst>
          </p:cNvPr>
          <p:cNvSpPr/>
          <p:nvPr/>
        </p:nvSpPr>
        <p:spPr>
          <a:xfrm>
            <a:off x="562977" y="256314"/>
            <a:ext cx="5024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SLU M187W3EI - </a:t>
            </a:r>
            <a:r>
              <a:rPr lang="ru-RU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встраиваемый</a:t>
            </a:r>
            <a:r>
              <a:rPr lang="en-US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4FAAE3-5CBA-4399-B4AC-70EE9C539249}"/>
              </a:ext>
            </a:extLst>
          </p:cNvPr>
          <p:cNvSpPr txBox="1"/>
          <p:nvPr/>
        </p:nvSpPr>
        <p:spPr>
          <a:xfrm>
            <a:off x="6515454" y="808728"/>
            <a:ext cx="6426689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Встраиваемый двухкамерный холодильник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 системой разморозки «No </a:t>
            </a:r>
            <a:r>
              <a:rPr lang="ru-RU" b="1" i="0" dirty="0" err="1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Frost</a:t>
            </a:r>
            <a:r>
              <a:rPr lang="ru-RU" b="1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</a:t>
            </a:r>
            <a:r>
              <a:rPr lang="ru-RU" b="0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 </a:t>
            </a:r>
            <a:endParaRPr lang="en-US" b="0" i="0" dirty="0">
              <a:effectLst/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сенсорное управление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 компрессор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освещение </a:t>
            </a:r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Климатический̆ класс: N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/ST/T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шума: 41дБ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Общии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̆ объем (нетто): 300 л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холодильной камеры (нетто): 213 л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морозильной камеры (нетто): 87 л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Скорость замораживания: 3 кг/24 ч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Разморозка автоматическая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энергопотребления: А+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Расход электроэнергии 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кВтч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/24 ч: 0,75 кВт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Лоток для яиц/льда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Лоток для пиццы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Апкост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за: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Metal cooling,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винная полка,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DoD</a:t>
            </a:r>
            <a:b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</a:b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Габариты (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ВхШхГ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), мм: 1940×540×545</a:t>
            </a:r>
          </a:p>
        </p:txBody>
      </p:sp>
      <p:sp>
        <p:nvSpPr>
          <p:cNvPr id="15" name="Содержимое 2">
            <a:extLst>
              <a:ext uri="{FF2B5EF4-FFF2-40B4-BE49-F238E27FC236}">
                <a16:creationId xmlns:a16="http://schemas.microsoft.com/office/drawing/2014/main" id="{38EAFEF8-6A9D-4B9D-AD9E-25A459EDC26F}"/>
              </a:ext>
            </a:extLst>
          </p:cNvPr>
          <p:cNvSpPr txBox="1">
            <a:spLocks/>
          </p:cNvSpPr>
          <p:nvPr/>
        </p:nvSpPr>
        <p:spPr>
          <a:xfrm>
            <a:off x="1449285" y="623129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77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6A9BA6A2-D387-4B2D-8C63-A2AC68F0CE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0970" y="5836917"/>
            <a:ext cx="2054484" cy="76476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E1931BC-9134-41E7-B4C4-490EF69E68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3746" y="625646"/>
            <a:ext cx="2855253" cy="5791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0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Прямоугольник 40">
            <a:extLst>
              <a:ext uri="{FF2B5EF4-FFF2-40B4-BE49-F238E27FC236}">
                <a16:creationId xmlns:a16="http://schemas.microsoft.com/office/drawing/2014/main" id="{69E03EBB-A579-42B0-8A9D-345B8BEEDF83}"/>
              </a:ext>
            </a:extLst>
          </p:cNvPr>
          <p:cNvSpPr/>
          <p:nvPr/>
        </p:nvSpPr>
        <p:spPr>
          <a:xfrm>
            <a:off x="6581425" y="1045908"/>
            <a:ext cx="5610575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отдельно стоящий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SBS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Климатический класс: </a:t>
            </a:r>
            <a:r>
              <a:rPr lang="zh-CN" altLang="en-US" dirty="0">
                <a:latin typeface="Lato Thin" panose="020F0502020204030203" pitchFamily="34" charset="0"/>
                <a:ea typeface="微软雅黑" panose="020B0503020204020204" pitchFamily="34" charset="-122"/>
                <a:cs typeface="Lato Thin" panose="020F0502020204030203" pitchFamily="34" charset="0"/>
                <a:sym typeface="Arial" panose="020B0604020202020204" pitchFamily="34" charset="0"/>
              </a:rPr>
              <a:t>N-T </a:t>
            </a:r>
            <a:endParaRPr lang="ru-RU" altLang="zh-CN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  <a:sym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TOTAL NO FROST</a:t>
            </a:r>
            <a:endParaRPr lang="en-US" altLang="zh-CN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  <a:sym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Электронное управление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Цифровой дисплей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освещение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 обеих камерах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энергопотребления: А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FRESH ZONE</a:t>
            </a:r>
            <a:endParaRPr lang="ru-R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Объемы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(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нетто): общий: 4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00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>
              <a:buNone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- холодильной камеры: 2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32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>
              <a:buNone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- морозильной камеры: 1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68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Размеры (мм):  (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ШхГхВ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): 833х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30х1810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Встроенная ручка 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Комплектация: 5 стеклянных полок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 холодильной и морозильной камере, 1 ящик для овощей и фруктов и 3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полки на дверцах в холодильной камере, 1 ящик в морозильной камере.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Цвет: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silver/ dark Inox</a:t>
            </a:r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530337C2-3F48-4FCE-865E-FA2CA3C014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37" y="949683"/>
            <a:ext cx="2346640" cy="483482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46" name="Содержимое 2">
            <a:extLst>
              <a:ext uri="{FF2B5EF4-FFF2-40B4-BE49-F238E27FC236}">
                <a16:creationId xmlns:a16="http://schemas.microsoft.com/office/drawing/2014/main" id="{1313414D-A91D-4D85-A151-F8D02EA57D10}"/>
              </a:ext>
            </a:extLst>
          </p:cNvPr>
          <p:cNvSpPr txBox="1">
            <a:spLocks/>
          </p:cNvSpPr>
          <p:nvPr/>
        </p:nvSpPr>
        <p:spPr>
          <a:xfrm>
            <a:off x="464293" y="54097"/>
            <a:ext cx="2346640" cy="64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</a:t>
            </a:r>
          </a:p>
          <a:p>
            <a:pPr algn="l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SLU S400H4EN  	</a:t>
            </a:r>
          </a:p>
          <a:p>
            <a:pPr algn="l"/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                                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7" name="object 4">
            <a:extLst>
              <a:ext uri="{FF2B5EF4-FFF2-40B4-BE49-F238E27FC236}">
                <a16:creationId xmlns:a16="http://schemas.microsoft.com/office/drawing/2014/main" id="{DF74DBCC-7EB2-4638-881E-00C6C4B199BC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8" name="object 4">
            <a:extLst>
              <a:ext uri="{FF2B5EF4-FFF2-40B4-BE49-F238E27FC236}">
                <a16:creationId xmlns:a16="http://schemas.microsoft.com/office/drawing/2014/main" id="{C47D9CF5-7A8B-44E2-BCE7-2C80EB73177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9" name="object 4">
            <a:extLst>
              <a:ext uri="{FF2B5EF4-FFF2-40B4-BE49-F238E27FC236}">
                <a16:creationId xmlns:a16="http://schemas.microsoft.com/office/drawing/2014/main" id="{CC3A471B-9848-4716-9BE5-3CC386B93397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50" name="object 4">
            <a:extLst>
              <a:ext uri="{FF2B5EF4-FFF2-40B4-BE49-F238E27FC236}">
                <a16:creationId xmlns:a16="http://schemas.microsoft.com/office/drawing/2014/main" id="{2E16FE84-502F-4951-9E94-580848201A6A}"/>
              </a:ext>
            </a:extLst>
          </p:cNvPr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51" name="Рисунок 50">
            <a:extLst>
              <a:ext uri="{FF2B5EF4-FFF2-40B4-BE49-F238E27FC236}">
                <a16:creationId xmlns:a16="http://schemas.microsoft.com/office/drawing/2014/main" id="{4509096F-F912-4BB2-9768-F112CFE047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52" name="Содержимое 2">
            <a:extLst>
              <a:ext uri="{FF2B5EF4-FFF2-40B4-BE49-F238E27FC236}">
                <a16:creationId xmlns:a16="http://schemas.microsoft.com/office/drawing/2014/main" id="{4F2D7981-CCF2-414A-9D43-7F0168889B39}"/>
              </a:ext>
            </a:extLst>
          </p:cNvPr>
          <p:cNvSpPr txBox="1">
            <a:spLocks/>
          </p:cNvSpPr>
          <p:nvPr/>
        </p:nvSpPr>
        <p:spPr>
          <a:xfrm>
            <a:off x="344637" y="5998692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79 990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C56BFDD-F6D7-4C32-A2C1-4A221C4741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080" t="2610" r="3219" b="958"/>
          <a:stretch/>
        </p:blipFill>
        <p:spPr>
          <a:xfrm>
            <a:off x="3252300" y="949684"/>
            <a:ext cx="2358449" cy="483482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53" name="Содержимое 2">
            <a:extLst>
              <a:ext uri="{FF2B5EF4-FFF2-40B4-BE49-F238E27FC236}">
                <a16:creationId xmlns:a16="http://schemas.microsoft.com/office/drawing/2014/main" id="{AFAF16B0-CD7E-4A89-B928-62646BBF39F4}"/>
              </a:ext>
            </a:extLst>
          </p:cNvPr>
          <p:cNvSpPr txBox="1">
            <a:spLocks/>
          </p:cNvSpPr>
          <p:nvPr/>
        </p:nvSpPr>
        <p:spPr>
          <a:xfrm>
            <a:off x="3393760" y="54097"/>
            <a:ext cx="2346640" cy="64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</a:t>
            </a:r>
          </a:p>
          <a:p>
            <a:pPr algn="l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SLU S400D4EN  	</a:t>
            </a:r>
          </a:p>
          <a:p>
            <a:pPr algn="l"/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                                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0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54" name="Содержимое 2">
            <a:extLst>
              <a:ext uri="{FF2B5EF4-FFF2-40B4-BE49-F238E27FC236}">
                <a16:creationId xmlns:a16="http://schemas.microsoft.com/office/drawing/2014/main" id="{184B4545-E661-4EE3-9FAC-9B9D70D1992D}"/>
              </a:ext>
            </a:extLst>
          </p:cNvPr>
          <p:cNvSpPr txBox="1">
            <a:spLocks/>
          </p:cNvSpPr>
          <p:nvPr/>
        </p:nvSpPr>
        <p:spPr>
          <a:xfrm>
            <a:off x="3252300" y="6038170"/>
            <a:ext cx="2947778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82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</p:spTree>
    <p:extLst>
      <p:ext uri="{BB962C8B-B14F-4D97-AF65-F5344CB8AC3E}">
        <p14:creationId xmlns:p14="http://schemas.microsoft.com/office/powerpoint/2010/main" val="60189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B4CFFD7-F065-47F7-802E-48E5974C7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2256" y="1045026"/>
            <a:ext cx="3567794" cy="4757058"/>
          </a:xfrm>
          <a:prstGeom prst="rect">
            <a:avLst/>
          </a:prstGeom>
          <a:effectLst>
            <a:softEdge rad="31750"/>
          </a:effectLst>
        </p:spPr>
      </p:pic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DB1DAEF9-D1C0-4941-9376-540AEE3DFBA5}"/>
              </a:ext>
            </a:extLst>
          </p:cNvPr>
          <p:cNvCxnSpPr/>
          <p:nvPr/>
        </p:nvCxnSpPr>
        <p:spPr>
          <a:xfrm>
            <a:off x="3614057" y="174171"/>
            <a:ext cx="0" cy="594000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85348852-2F61-4A97-95A0-61F228D8DB60}"/>
              </a:ext>
            </a:extLst>
          </p:cNvPr>
          <p:cNvCxnSpPr/>
          <p:nvPr/>
        </p:nvCxnSpPr>
        <p:spPr>
          <a:xfrm>
            <a:off x="8007800" y="653141"/>
            <a:ext cx="0" cy="604800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D14842FE-FF21-432F-8BBE-1A9B53753374}"/>
              </a:ext>
            </a:extLst>
          </p:cNvPr>
          <p:cNvCxnSpPr>
            <a:cxnSpLocks/>
          </p:cNvCxnSpPr>
          <p:nvPr/>
        </p:nvCxnSpPr>
        <p:spPr>
          <a:xfrm flipH="1">
            <a:off x="6847114" y="6085114"/>
            <a:ext cx="5050972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Прямая соединительная линия 14">
            <a:extLst>
              <a:ext uri="{FF2B5EF4-FFF2-40B4-BE49-F238E27FC236}">
                <a16:creationId xmlns:a16="http://schemas.microsoft.com/office/drawing/2014/main" id="{C80D2DB1-7F30-4F4B-B72A-BE9DAD25B991}"/>
              </a:ext>
            </a:extLst>
          </p:cNvPr>
          <p:cNvCxnSpPr>
            <a:cxnSpLocks/>
          </p:cNvCxnSpPr>
          <p:nvPr/>
        </p:nvCxnSpPr>
        <p:spPr>
          <a:xfrm flipH="1">
            <a:off x="195943" y="740228"/>
            <a:ext cx="5050972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EA39CA6-314F-4EAC-B842-A05BB09898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5" r="30224"/>
          <a:stretch/>
        </p:blipFill>
        <p:spPr>
          <a:xfrm>
            <a:off x="711201" y="740228"/>
            <a:ext cx="2531532" cy="5388429"/>
          </a:xfrm>
          <a:prstGeom prst="rect">
            <a:avLst/>
          </a:prstGeom>
          <a:effectLst>
            <a:outerShdw blurRad="50800" dist="38100" algn="l" rotWithShape="0">
              <a:schemeClr val="bg1">
                <a:lumMod val="95000"/>
                <a:lumOff val="5000"/>
                <a:alpha val="40000"/>
              </a:scheme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EC7DFFA-D072-460E-9C7B-2169A48EC84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2" r="11283"/>
          <a:stretch/>
        </p:blipFill>
        <p:spPr>
          <a:xfrm>
            <a:off x="3876980" y="928887"/>
            <a:ext cx="3836152" cy="495343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" name="object 4">
            <a:extLst>
              <a:ext uri="{FF2B5EF4-FFF2-40B4-BE49-F238E27FC236}">
                <a16:creationId xmlns:a16="http://schemas.microsoft.com/office/drawing/2014/main" id="{B8BB8EE9-DF6E-45DE-B1B8-FB79089B80EC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4" name="object 4">
            <a:extLst>
              <a:ext uri="{FF2B5EF4-FFF2-40B4-BE49-F238E27FC236}">
                <a16:creationId xmlns:a16="http://schemas.microsoft.com/office/drawing/2014/main" id="{94C3A1D6-1821-4150-874D-6BBEAF7A2746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6" name="object 4">
            <a:extLst>
              <a:ext uri="{FF2B5EF4-FFF2-40B4-BE49-F238E27FC236}">
                <a16:creationId xmlns:a16="http://schemas.microsoft.com/office/drawing/2014/main" id="{B1DA99EF-8984-468B-A0D9-2E232056C134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7" name="object 4">
            <a:extLst>
              <a:ext uri="{FF2B5EF4-FFF2-40B4-BE49-F238E27FC236}">
                <a16:creationId xmlns:a16="http://schemas.microsoft.com/office/drawing/2014/main" id="{49D6E121-A42D-481F-AEA6-3ED924EDA5BB}"/>
              </a:ext>
            </a:extLst>
          </p:cNvPr>
          <p:cNvPicPr/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51A313A4-94F9-4EBD-8B2D-B46307DAC9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5E742C2-8123-40D4-A2E3-00BB37F92FE7}"/>
              </a:ext>
            </a:extLst>
          </p:cNvPr>
          <p:cNvSpPr txBox="1"/>
          <p:nvPr/>
        </p:nvSpPr>
        <p:spPr>
          <a:xfrm>
            <a:off x="3800044" y="312861"/>
            <a:ext cx="60941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SLU S400 </a:t>
            </a:r>
            <a:endParaRPr lang="ru-RU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object 4">
            <a:extLst>
              <a:ext uri="{FF2B5EF4-FFF2-40B4-BE49-F238E27FC236}">
                <a16:creationId xmlns:a16="http://schemas.microsoft.com/office/drawing/2014/main" id="{DF74DBCC-7EB2-4638-881E-00C6C4B199BC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8" name="object 4">
            <a:extLst>
              <a:ext uri="{FF2B5EF4-FFF2-40B4-BE49-F238E27FC236}">
                <a16:creationId xmlns:a16="http://schemas.microsoft.com/office/drawing/2014/main" id="{C47D9CF5-7A8B-44E2-BCE7-2C80EB73177F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49" name="object 4">
            <a:extLst>
              <a:ext uri="{FF2B5EF4-FFF2-40B4-BE49-F238E27FC236}">
                <a16:creationId xmlns:a16="http://schemas.microsoft.com/office/drawing/2014/main" id="{CC3A471B-9848-4716-9BE5-3CC386B93397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50" name="object 4">
            <a:extLst>
              <a:ext uri="{FF2B5EF4-FFF2-40B4-BE49-F238E27FC236}">
                <a16:creationId xmlns:a16="http://schemas.microsoft.com/office/drawing/2014/main" id="{2E16FE84-502F-4951-9E94-580848201A6A}"/>
              </a:ext>
            </a:extLst>
          </p:cNvPr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51" name="Рисунок 50">
            <a:extLst>
              <a:ext uri="{FF2B5EF4-FFF2-40B4-BE49-F238E27FC236}">
                <a16:creationId xmlns:a16="http://schemas.microsoft.com/office/drawing/2014/main" id="{4509096F-F912-4BB2-9768-F112CFE04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A494129F-4C44-4E0A-8DF7-BF1B2D17FE03}"/>
              </a:ext>
            </a:extLst>
          </p:cNvPr>
          <p:cNvSpPr/>
          <p:nvPr/>
        </p:nvSpPr>
        <p:spPr>
          <a:xfrm>
            <a:off x="6581425" y="403626"/>
            <a:ext cx="561057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отдельно стоящий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SBS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Климатический класс: </a:t>
            </a:r>
            <a:r>
              <a:rPr lang="zh-CN" altLang="en-US" dirty="0">
                <a:latin typeface="Lato Thin" panose="020F0502020204030203" pitchFamily="34" charset="0"/>
                <a:ea typeface="微软雅黑" panose="020B0503020204020204" pitchFamily="34" charset="-122"/>
                <a:cs typeface="Lato Thin" panose="020F0502020204030203" pitchFamily="34" charset="0"/>
                <a:sym typeface="Arial" panose="020B0604020202020204" pitchFamily="34" charset="0"/>
              </a:rPr>
              <a:t>N-T </a:t>
            </a:r>
            <a:endParaRPr lang="ru-RU" altLang="zh-CN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  <a:sym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TOTAL NO FROST</a:t>
            </a:r>
            <a:endParaRPr lang="en-US" altLang="zh-CN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  <a:sym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Цифровой дисплей,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Электронное управление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Инверторный компрессор + инверторный двигатель вентилятора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освещение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 обеих камерах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энергопотребления: А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FRESH ZONE</a:t>
            </a:r>
            <a:endParaRPr lang="ru-R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Объемы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(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нетто): общий: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473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>
              <a:buNone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- холодильной камеры: 2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71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>
              <a:buNone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- морозильной камеры: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202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Размеры (мм):  (</a:t>
            </a:r>
            <a:r>
              <a:rPr lang="ru-RU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ШхГхВ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): 833х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67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0х1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785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Встроенная ручка 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Комплектация: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стеклянных полок, 2 ящика для овощей и фруктов, 3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полки на дверцах,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стеклянные полки в морозильной камере, 2 ящика в морозильной камере, 3 полки на дверце в морозильной камере, лоток для яиц/льда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Цвет:  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dark INOX ,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черное стекло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8AFCB78-7581-4FF2-92A7-D8CF5CE0B3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26" b="96310" l="7882" r="92365">
                        <a14:foregroundMark x1="9606" y1="2926" x2="76601" y2="2926"/>
                        <a14:foregroundMark x1="76601" y1="2926" x2="92611" y2="19847"/>
                        <a14:foregroundMark x1="92611" y1="19847" x2="90640" y2="93766"/>
                        <a14:foregroundMark x1="90640" y1="93766" x2="30542" y2="95929"/>
                        <a14:foregroundMark x1="30542" y1="95929" x2="16995" y2="90076"/>
                        <a14:foregroundMark x1="16995" y1="90076" x2="15517" y2="13104"/>
                        <a14:foregroundMark x1="15517" y1="13104" x2="8374" y2="4326"/>
                        <a14:foregroundMark x1="8374" y1="4326" x2="8374" y2="4326"/>
                        <a14:foregroundMark x1="72414" y1="22646" x2="67241" y2="76336"/>
                        <a14:foregroundMark x1="87438" y1="5216" x2="92365" y2="13868"/>
                        <a14:foregroundMark x1="86700" y1="96310" x2="15271" y2="96056"/>
                      </a14:backgroundRemoval>
                    </a14:imgEffect>
                  </a14:imgLayer>
                </a14:imgProps>
              </a:ext>
            </a:extLst>
          </a:blip>
          <a:srcRect l="5257" t="2062" r="4531"/>
          <a:stretch/>
        </p:blipFill>
        <p:spPr>
          <a:xfrm>
            <a:off x="546409" y="914401"/>
            <a:ext cx="2375509" cy="499277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C506A1B-5109-4898-961D-D9A7144805A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164" t="1280" b="1159"/>
          <a:stretch/>
        </p:blipFill>
        <p:spPr>
          <a:xfrm>
            <a:off x="3581399" y="914401"/>
            <a:ext cx="2460911" cy="496660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22" name="Группа 21">
            <a:extLst>
              <a:ext uri="{FF2B5EF4-FFF2-40B4-BE49-F238E27FC236}">
                <a16:creationId xmlns:a16="http://schemas.microsoft.com/office/drawing/2014/main" id="{CB198F05-7FFF-4584-84F2-CD26257120B2}"/>
              </a:ext>
            </a:extLst>
          </p:cNvPr>
          <p:cNvGrpSpPr/>
          <p:nvPr/>
        </p:nvGrpSpPr>
        <p:grpSpPr>
          <a:xfrm>
            <a:off x="10634908" y="5594669"/>
            <a:ext cx="1253891" cy="1233120"/>
            <a:chOff x="4339733" y="-104949"/>
            <a:chExt cx="1677955" cy="1612232"/>
          </a:xfrm>
        </p:grpSpPr>
        <p:pic>
          <p:nvPicPr>
            <p:cNvPr id="23" name="Рисунок 22">
              <a:extLst>
                <a:ext uri="{FF2B5EF4-FFF2-40B4-BE49-F238E27FC236}">
                  <a16:creationId xmlns:a16="http://schemas.microsoft.com/office/drawing/2014/main" id="{116D2A5B-8B6C-4A69-B2FC-22C19E9FD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9733" y="-104949"/>
              <a:ext cx="1612232" cy="1612232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6E8CCB3-F731-43DD-BEC6-E39628D59B1E}"/>
                </a:ext>
              </a:extLst>
            </p:cNvPr>
            <p:cNvSpPr txBox="1"/>
            <p:nvPr/>
          </p:nvSpPr>
          <p:spPr>
            <a:xfrm rot="20582196">
              <a:off x="4455912" y="308418"/>
              <a:ext cx="1561776" cy="6678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Inverter</a:t>
              </a:r>
            </a:p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  motor </a:t>
              </a:r>
              <a:endParaRPr lang="ru-RU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5" name="Содержимое 2">
            <a:extLst>
              <a:ext uri="{FF2B5EF4-FFF2-40B4-BE49-F238E27FC236}">
                <a16:creationId xmlns:a16="http://schemas.microsoft.com/office/drawing/2014/main" id="{9C64599E-6A6A-490E-8A2E-9B4FA6C82E75}"/>
              </a:ext>
            </a:extLst>
          </p:cNvPr>
          <p:cNvSpPr txBox="1">
            <a:spLocks/>
          </p:cNvSpPr>
          <p:nvPr/>
        </p:nvSpPr>
        <p:spPr>
          <a:xfrm>
            <a:off x="630231" y="-532919"/>
            <a:ext cx="5632989" cy="64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ru-RU" sz="24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</a:t>
            </a:r>
          </a:p>
          <a:p>
            <a:endParaRPr lang="ru-RU" sz="24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SLU S473D4EI 	   SLU S473GY4EI 	</a:t>
            </a:r>
          </a:p>
          <a:p>
            <a:endParaRPr lang="ru-RU" sz="24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ru-RU" sz="24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                                 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sz="24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ru-RU" sz="24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26" name="Содержимое 2">
            <a:extLst>
              <a:ext uri="{FF2B5EF4-FFF2-40B4-BE49-F238E27FC236}">
                <a16:creationId xmlns:a16="http://schemas.microsoft.com/office/drawing/2014/main" id="{D7824631-35AB-4450-9773-5D26E056585C}"/>
              </a:ext>
            </a:extLst>
          </p:cNvPr>
          <p:cNvSpPr txBox="1">
            <a:spLocks/>
          </p:cNvSpPr>
          <p:nvPr/>
        </p:nvSpPr>
        <p:spPr>
          <a:xfrm>
            <a:off x="546409" y="6007883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9 990</a:t>
            </a:r>
          </a:p>
        </p:txBody>
      </p:sp>
      <p:sp>
        <p:nvSpPr>
          <p:cNvPr id="27" name="Содержимое 2">
            <a:extLst>
              <a:ext uri="{FF2B5EF4-FFF2-40B4-BE49-F238E27FC236}">
                <a16:creationId xmlns:a16="http://schemas.microsoft.com/office/drawing/2014/main" id="{88347ECB-4B15-40C1-A3C3-AC50DF34F58D}"/>
              </a:ext>
            </a:extLst>
          </p:cNvPr>
          <p:cNvSpPr txBox="1">
            <a:spLocks/>
          </p:cNvSpPr>
          <p:nvPr/>
        </p:nvSpPr>
        <p:spPr>
          <a:xfrm>
            <a:off x="3509042" y="6000860"/>
            <a:ext cx="2947778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104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</p:spTree>
    <p:extLst>
      <p:ext uri="{BB962C8B-B14F-4D97-AF65-F5344CB8AC3E}">
        <p14:creationId xmlns:p14="http://schemas.microsoft.com/office/powerpoint/2010/main" val="1699811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42682858-966C-4BD5-AED9-701E3F140E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068" y="981308"/>
            <a:ext cx="3403909" cy="4538546"/>
          </a:xfrm>
          <a:prstGeom prst="rect">
            <a:avLst/>
          </a:prstGeom>
          <a:effectLst>
            <a:softEdge rad="31750"/>
          </a:effectLst>
        </p:spPr>
      </p:pic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A5B194A0-70FE-49DB-B4D7-360894E26914}"/>
              </a:ext>
            </a:extLst>
          </p:cNvPr>
          <p:cNvCxnSpPr/>
          <p:nvPr/>
        </p:nvCxnSpPr>
        <p:spPr>
          <a:xfrm>
            <a:off x="3815580" y="771525"/>
            <a:ext cx="0" cy="590550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894DB8F3-A37E-426D-AFE1-4DBD45905E54}"/>
              </a:ext>
            </a:extLst>
          </p:cNvPr>
          <p:cNvCxnSpPr/>
          <p:nvPr/>
        </p:nvCxnSpPr>
        <p:spPr>
          <a:xfrm>
            <a:off x="8153400" y="28575"/>
            <a:ext cx="0" cy="590550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6A3C06A4-45BF-4F4F-986E-50C6698905C8}"/>
              </a:ext>
            </a:extLst>
          </p:cNvPr>
          <p:cNvCxnSpPr>
            <a:cxnSpLocks/>
          </p:cNvCxnSpPr>
          <p:nvPr/>
        </p:nvCxnSpPr>
        <p:spPr>
          <a:xfrm flipH="1">
            <a:off x="323850" y="6096000"/>
            <a:ext cx="5076000" cy="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Прямая соединительная линия 14">
            <a:extLst>
              <a:ext uri="{FF2B5EF4-FFF2-40B4-BE49-F238E27FC236}">
                <a16:creationId xmlns:a16="http://schemas.microsoft.com/office/drawing/2014/main" id="{6F188B95-18C4-4CD7-A8F5-8373C4430E08}"/>
              </a:ext>
            </a:extLst>
          </p:cNvPr>
          <p:cNvCxnSpPr>
            <a:cxnSpLocks/>
          </p:cNvCxnSpPr>
          <p:nvPr/>
        </p:nvCxnSpPr>
        <p:spPr>
          <a:xfrm flipH="1">
            <a:off x="6487454" y="667073"/>
            <a:ext cx="5076000" cy="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C641D9D-4351-4305-A8FD-9B12BE752F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56" r="19187"/>
          <a:stretch/>
        </p:blipFill>
        <p:spPr>
          <a:xfrm>
            <a:off x="713678" y="450400"/>
            <a:ext cx="2609386" cy="563607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F370E0B-5079-47AD-94F3-42C98494D3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466" y="667073"/>
            <a:ext cx="4019553" cy="535283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" name="object 4">
            <a:extLst>
              <a:ext uri="{FF2B5EF4-FFF2-40B4-BE49-F238E27FC236}">
                <a16:creationId xmlns:a16="http://schemas.microsoft.com/office/drawing/2014/main" id="{300F6170-1F5B-4C98-93E4-580E534223BA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4" name="object 4">
            <a:extLst>
              <a:ext uri="{FF2B5EF4-FFF2-40B4-BE49-F238E27FC236}">
                <a16:creationId xmlns:a16="http://schemas.microsoft.com/office/drawing/2014/main" id="{184E4818-B09F-4390-B302-2D69BFF0F387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6" name="object 4">
            <a:extLst>
              <a:ext uri="{FF2B5EF4-FFF2-40B4-BE49-F238E27FC236}">
                <a16:creationId xmlns:a16="http://schemas.microsoft.com/office/drawing/2014/main" id="{2629EB98-D022-4BD2-8344-3352074EAF39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7" name="object 4">
            <a:extLst>
              <a:ext uri="{FF2B5EF4-FFF2-40B4-BE49-F238E27FC236}">
                <a16:creationId xmlns:a16="http://schemas.microsoft.com/office/drawing/2014/main" id="{B76C0DE6-F34F-48A6-AC5F-F791CDE2D2A6}"/>
              </a:ext>
            </a:extLst>
          </p:cNvPr>
          <p:cNvPicPr/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83238AB-417B-4493-8E85-5DE8982D1E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56B7E55-9CA9-474B-90DF-600172F4A83A}"/>
              </a:ext>
            </a:extLst>
          </p:cNvPr>
          <p:cNvSpPr txBox="1"/>
          <p:nvPr/>
        </p:nvSpPr>
        <p:spPr>
          <a:xfrm>
            <a:off x="6097860" y="166018"/>
            <a:ext cx="60941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SLU S473 </a:t>
            </a:r>
            <a:endParaRPr lang="ru-RU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Содержимое 2">
            <a:extLst>
              <a:ext uri="{FF2B5EF4-FFF2-40B4-BE49-F238E27FC236}">
                <a16:creationId xmlns:a16="http://schemas.microsoft.com/office/drawing/2014/main" id="{77E3B485-41F0-4668-B248-46EF1B2336BC}"/>
              </a:ext>
            </a:extLst>
          </p:cNvPr>
          <p:cNvSpPr txBox="1">
            <a:spLocks/>
          </p:cNvSpPr>
          <p:nvPr/>
        </p:nvSpPr>
        <p:spPr>
          <a:xfrm>
            <a:off x="628672" y="-74727"/>
            <a:ext cx="5883641" cy="64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SLU X495D4EI                       SLU  X495GY4EI  	</a:t>
            </a:r>
          </a:p>
          <a:p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ru-RU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                                 </a:t>
            </a:r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ru-RU" sz="2000" b="1" dirty="0">
              <a:solidFill>
                <a:schemeClr val="tx1">
                  <a:lumMod val="65000"/>
                  <a:lumOff val="3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13D9DFE3-7DB0-45CE-A7D2-D7610784DADC}"/>
              </a:ext>
            </a:extLst>
          </p:cNvPr>
          <p:cNvSpPr/>
          <p:nvPr/>
        </p:nvSpPr>
        <p:spPr>
          <a:xfrm>
            <a:off x="6512313" y="517773"/>
            <a:ext cx="522044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Холодильник отдельно стоящий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SBS</a:t>
            </a:r>
            <a:endParaRPr lang="ru-RU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Климатический класс: </a:t>
            </a:r>
            <a:r>
              <a:rPr lang="zh-CN" altLang="en-US" b="1" dirty="0">
                <a:solidFill>
                  <a:schemeClr val="tx2"/>
                </a:solidFill>
                <a:latin typeface="Lato Thin" panose="020F0502020204030203" pitchFamily="34" charset="0"/>
                <a:ea typeface="微软雅黑" panose="020B0503020204020204" pitchFamily="34" charset="-122"/>
                <a:cs typeface="Lato Thin" panose="020F0502020204030203" pitchFamily="34" charset="0"/>
                <a:sym typeface="Arial" panose="020B0604020202020204" pitchFamily="34" charset="0"/>
              </a:rPr>
              <a:t>N-T </a:t>
            </a:r>
            <a:endParaRPr lang="ru-RU" altLang="zh-CN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  <a:sym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TOTAL NO FROST</a:t>
            </a:r>
            <a:endParaRPr lang="ru-RU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  <a:sym typeface="Arial" panose="020B0604020202020204" pitchFamily="34" charset="0"/>
              </a:rPr>
              <a:t>Metal cooling </a:t>
            </a:r>
            <a:r>
              <a:rPr lang="ru-RU" altLang="zh-CN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  <a:sym typeface="Arial" panose="020B0604020202020204" pitchFamily="34" charset="0"/>
              </a:rPr>
              <a:t>панель</a:t>
            </a:r>
            <a:endParaRPr lang="en-US" altLang="zh-CN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  <a:sym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Цифровой дисплей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Инверторный компрессор + инверторный двигатель вентилятора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освещение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endParaRPr lang="ru-RU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энергопотребления: А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Объемы общий 4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95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>
              <a:buNone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- холодильной камеры: 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334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</a:t>
            </a:r>
          </a:p>
          <a:p>
            <a:pPr>
              <a:buNone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  - морозильной камеры: 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161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л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Встроенная ручка </a:t>
            </a:r>
            <a:endParaRPr lang="en-US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Комплектация: 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стеклянных полки в холодильном отсеке, 1 + 1 ящик зоны свежести, 6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полок на дверцах, 4 ящика в морозильной камере + 2 лотка, лоток для яиц и льда</a:t>
            </a:r>
            <a:endParaRPr lang="en-US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Металлическая окантовка ящиков</a:t>
            </a:r>
            <a:endParaRPr lang="en-US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Размеры (мм):  (</a:t>
            </a:r>
            <a:r>
              <a:rPr lang="ru-RU" b="1" dirty="0" err="1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ШхГхВ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): 833х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66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0х1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890</a:t>
            </a:r>
            <a:endParaRPr lang="ru-RU" b="1" dirty="0">
              <a:solidFill>
                <a:schemeClr val="tx2"/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Цвет: </a:t>
            </a:r>
            <a:r>
              <a:rPr lang="en-US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dark INOX, </a:t>
            </a:r>
            <a:r>
              <a:rPr lang="ru-RU" b="1" dirty="0">
                <a:solidFill>
                  <a:schemeClr val="tx2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черное стекло 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ABC1F15-FB61-4119-A6DC-03A3787B03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822" y="642822"/>
            <a:ext cx="3499315" cy="524502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C3FDE17-9789-40A7-ADC6-A154C3AC13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1409" y="823215"/>
            <a:ext cx="2220682" cy="488423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2" name="Содержимое 2">
            <a:extLst>
              <a:ext uri="{FF2B5EF4-FFF2-40B4-BE49-F238E27FC236}">
                <a16:creationId xmlns:a16="http://schemas.microsoft.com/office/drawing/2014/main" id="{7B06AFBF-1047-4FE1-AEE3-09EE89BB036C}"/>
              </a:ext>
            </a:extLst>
          </p:cNvPr>
          <p:cNvSpPr txBox="1">
            <a:spLocks/>
          </p:cNvSpPr>
          <p:nvPr/>
        </p:nvSpPr>
        <p:spPr>
          <a:xfrm>
            <a:off x="199526" y="590717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129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sp>
        <p:nvSpPr>
          <p:cNvPr id="13" name="Содержимое 2">
            <a:extLst>
              <a:ext uri="{FF2B5EF4-FFF2-40B4-BE49-F238E27FC236}">
                <a16:creationId xmlns:a16="http://schemas.microsoft.com/office/drawing/2014/main" id="{073F97CE-DD34-424C-BB4A-84F92F59AA02}"/>
              </a:ext>
            </a:extLst>
          </p:cNvPr>
          <p:cNvSpPr txBox="1">
            <a:spLocks/>
          </p:cNvSpPr>
          <p:nvPr/>
        </p:nvSpPr>
        <p:spPr>
          <a:xfrm>
            <a:off x="3489466" y="5926507"/>
            <a:ext cx="2947778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139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990</a:t>
            </a:r>
          </a:p>
        </p:txBody>
      </p:sp>
      <p:grpSp>
        <p:nvGrpSpPr>
          <p:cNvPr id="14" name="Группа 13">
            <a:extLst>
              <a:ext uri="{FF2B5EF4-FFF2-40B4-BE49-F238E27FC236}">
                <a16:creationId xmlns:a16="http://schemas.microsoft.com/office/drawing/2014/main" id="{20152BA3-2A65-4FB3-97CC-7B10828184F0}"/>
              </a:ext>
            </a:extLst>
          </p:cNvPr>
          <p:cNvGrpSpPr/>
          <p:nvPr/>
        </p:nvGrpSpPr>
        <p:grpSpPr>
          <a:xfrm>
            <a:off x="10634908" y="5594669"/>
            <a:ext cx="1253891" cy="1233120"/>
            <a:chOff x="4339733" y="-104949"/>
            <a:chExt cx="1677955" cy="1612232"/>
          </a:xfrm>
        </p:grpSpPr>
        <p:pic>
          <p:nvPicPr>
            <p:cNvPr id="15" name="Рисунок 14">
              <a:extLst>
                <a:ext uri="{FF2B5EF4-FFF2-40B4-BE49-F238E27FC236}">
                  <a16:creationId xmlns:a16="http://schemas.microsoft.com/office/drawing/2014/main" id="{2B9008A4-BAB5-4A67-949E-3DBF99FAF8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9733" y="-104949"/>
              <a:ext cx="1612232" cy="1612232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CCCF1F5-E1A2-4C40-A8CF-9093BB3D54D9}"/>
                </a:ext>
              </a:extLst>
            </p:cNvPr>
            <p:cNvSpPr txBox="1"/>
            <p:nvPr/>
          </p:nvSpPr>
          <p:spPr>
            <a:xfrm rot="20582196">
              <a:off x="4455912" y="308418"/>
              <a:ext cx="1561776" cy="6678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Inverter</a:t>
              </a:r>
            </a:p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  motor </a:t>
              </a:r>
              <a:endParaRPr lang="ru-RU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57D6F6C7-2F59-4546-A9BF-ECACE7B3AB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8" name="object 4">
            <a:extLst>
              <a:ext uri="{FF2B5EF4-FFF2-40B4-BE49-F238E27FC236}">
                <a16:creationId xmlns:a16="http://schemas.microsoft.com/office/drawing/2014/main" id="{6F4905A6-74E9-4DBF-8796-6D2C01453159}"/>
              </a:ext>
            </a:extLst>
          </p:cNvPr>
          <p:cNvPicPr/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A5B194A0-70FE-49DB-B4D7-360894E26914}"/>
              </a:ext>
            </a:extLst>
          </p:cNvPr>
          <p:cNvCxnSpPr/>
          <p:nvPr/>
        </p:nvCxnSpPr>
        <p:spPr>
          <a:xfrm>
            <a:off x="3690255" y="771525"/>
            <a:ext cx="0" cy="590550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894DB8F3-A37E-426D-AFE1-4DBD45905E54}"/>
              </a:ext>
            </a:extLst>
          </p:cNvPr>
          <p:cNvCxnSpPr/>
          <p:nvPr/>
        </p:nvCxnSpPr>
        <p:spPr>
          <a:xfrm>
            <a:off x="8153400" y="28575"/>
            <a:ext cx="0" cy="590550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6A3C06A4-45BF-4F4F-986E-50C6698905C8}"/>
              </a:ext>
            </a:extLst>
          </p:cNvPr>
          <p:cNvCxnSpPr>
            <a:cxnSpLocks/>
          </p:cNvCxnSpPr>
          <p:nvPr/>
        </p:nvCxnSpPr>
        <p:spPr>
          <a:xfrm flipH="1">
            <a:off x="323850" y="6096000"/>
            <a:ext cx="5076000" cy="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Прямая соединительная линия 14">
            <a:extLst>
              <a:ext uri="{FF2B5EF4-FFF2-40B4-BE49-F238E27FC236}">
                <a16:creationId xmlns:a16="http://schemas.microsoft.com/office/drawing/2014/main" id="{6F188B95-18C4-4CD7-A8F5-8373C4430E08}"/>
              </a:ext>
            </a:extLst>
          </p:cNvPr>
          <p:cNvCxnSpPr>
            <a:cxnSpLocks/>
          </p:cNvCxnSpPr>
          <p:nvPr/>
        </p:nvCxnSpPr>
        <p:spPr>
          <a:xfrm flipH="1">
            <a:off x="5160459" y="788711"/>
            <a:ext cx="5076000" cy="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5C1DFE3-89CD-4945-A7A6-0E625849E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5499" y="409575"/>
            <a:ext cx="4453301" cy="5693224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1EB0731-8CDA-41DB-9642-AB6B842837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907" y="828675"/>
            <a:ext cx="3829050" cy="510540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B48011E-035C-406A-9023-A453A13B99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1936" y="1011331"/>
            <a:ext cx="2880765" cy="216057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63E4EC8A-2C3C-4102-B297-5E32925231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053" y="3429001"/>
            <a:ext cx="2820196" cy="2667000"/>
          </a:xfrm>
          <a:prstGeom prst="rect">
            <a:avLst/>
          </a:prstGeom>
        </p:spPr>
      </p:pic>
      <p:cxnSp>
        <p:nvCxnSpPr>
          <p:cNvPr id="17" name="Прямая соединительная линия 16">
            <a:extLst>
              <a:ext uri="{FF2B5EF4-FFF2-40B4-BE49-F238E27FC236}">
                <a16:creationId xmlns:a16="http://schemas.microsoft.com/office/drawing/2014/main" id="{2468ABF3-4763-44E5-9F97-98901B4E9786}"/>
              </a:ext>
            </a:extLst>
          </p:cNvPr>
          <p:cNvCxnSpPr>
            <a:cxnSpLocks/>
          </p:cNvCxnSpPr>
          <p:nvPr/>
        </p:nvCxnSpPr>
        <p:spPr>
          <a:xfrm flipH="1">
            <a:off x="7874455" y="3283397"/>
            <a:ext cx="3924000" cy="0"/>
          </a:xfrm>
          <a:prstGeom prst="line">
            <a:avLst/>
          </a:prstGeom>
          <a:ln w="28575">
            <a:solidFill>
              <a:schemeClr val="tx2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F2F1E02C-6B3B-409B-A852-F64B1146246A}"/>
              </a:ext>
            </a:extLst>
          </p:cNvPr>
          <p:cNvSpPr txBox="1"/>
          <p:nvPr/>
        </p:nvSpPr>
        <p:spPr>
          <a:xfrm>
            <a:off x="5960328" y="321890"/>
            <a:ext cx="6222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SLU X495 </a:t>
            </a:r>
            <a:endParaRPr lang="ru-RU" dirty="0"/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3DA88444-0E28-4516-AF6E-C776FEB3B7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9" name="object 4">
            <a:extLst>
              <a:ext uri="{FF2B5EF4-FFF2-40B4-BE49-F238E27FC236}">
                <a16:creationId xmlns:a16="http://schemas.microsoft.com/office/drawing/2014/main" id="{CB91F4D0-D9DE-4AA3-8CD4-815D4D9FE591}"/>
              </a:ext>
            </a:extLst>
          </p:cNvPr>
          <p:cNvPicPr/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/>
          <a:srcRect l="5806" r="6963"/>
          <a:stretch/>
        </p:blipFill>
        <p:spPr>
          <a:xfrm>
            <a:off x="0" y="-24540"/>
            <a:ext cx="6003636" cy="6882540"/>
          </a:xfrm>
          <a:prstGeom prst="rect">
            <a:avLst/>
          </a:prstGeom>
        </p:spPr>
      </p:pic>
      <p:pic>
        <p:nvPicPr>
          <p:cNvPr id="7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8" name="Заголовок 1"/>
          <p:cNvSpPr txBox="1">
            <a:spLocks/>
          </p:cNvSpPr>
          <p:nvPr/>
        </p:nvSpPr>
        <p:spPr>
          <a:xfrm>
            <a:off x="6538060" y="2194532"/>
            <a:ext cx="4693431" cy="207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</a:rPr>
              <a:t>СТИРАЛЬНЫЕ МАШИНЫ</a:t>
            </a:r>
          </a:p>
        </p:txBody>
      </p:sp>
    </p:spTree>
    <p:extLst>
      <p:ext uri="{BB962C8B-B14F-4D97-AF65-F5344CB8AC3E}">
        <p14:creationId xmlns:p14="http://schemas.microsoft.com/office/powerpoint/2010/main" val="41053885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514647-42F6-41ED-A249-26379FE80A08}"/>
              </a:ext>
            </a:extLst>
          </p:cNvPr>
          <p:cNvSpPr txBox="1"/>
          <p:nvPr/>
        </p:nvSpPr>
        <p:spPr>
          <a:xfrm>
            <a:off x="560730" y="1464264"/>
            <a:ext cx="569114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Пар высокой температуры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удаляет из ткани аллергены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такие как пыльца, бактерии, пылевые клещи</a:t>
            </a:r>
            <a:r>
              <a:rPr lang="en-US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</a:t>
            </a: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Пар, используемый для стирки, проникает и ослабляет волокна,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устраняет складки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 оставляет вашу одежду мягкой и приятной на ощупь, делая глажку быстрой и легкой.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Пар гораздо горячее самого мощного водяного режима. Высокая температура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удаляет глубокие пятна 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придает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белью дополнительную </a:t>
            </a:r>
            <a:r>
              <a:rPr lang="ru-RU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свежесть</a:t>
            </a:r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</a:t>
            </a:r>
            <a:endParaRPr lang="en-US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A1F28-E83B-41DE-84F3-835C80C5490F}"/>
              </a:ext>
            </a:extLst>
          </p:cNvPr>
          <p:cNvSpPr txBox="1"/>
          <p:nvPr/>
        </p:nvSpPr>
        <p:spPr>
          <a:xfrm>
            <a:off x="4144495" y="44590"/>
            <a:ext cx="3922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97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Steam Assist*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1EF9A08-7B37-444A-9AD1-1D8E77B635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15" y="0"/>
            <a:ext cx="947493" cy="98060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0965" y="825021"/>
            <a:ext cx="5190305" cy="519030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772" y="4119294"/>
            <a:ext cx="1610648" cy="1610648"/>
          </a:xfrm>
          <a:prstGeom prst="rect">
            <a:avLst/>
          </a:prstGeom>
        </p:spPr>
      </p:pic>
      <p:sp>
        <p:nvSpPr>
          <p:cNvPr id="10" name="Овал 9"/>
          <p:cNvSpPr/>
          <p:nvPr/>
        </p:nvSpPr>
        <p:spPr>
          <a:xfrm>
            <a:off x="6607017" y="3850417"/>
            <a:ext cx="2007476" cy="1914821"/>
          </a:xfrm>
          <a:prstGeom prst="ellipse">
            <a:avLst/>
          </a:prstGeom>
          <a:noFill/>
          <a:ln w="1047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2" name="Прямая соединительная линия 11"/>
          <p:cNvCxnSpPr/>
          <p:nvPr/>
        </p:nvCxnSpPr>
        <p:spPr>
          <a:xfrm flipV="1">
            <a:off x="6838811" y="4093039"/>
            <a:ext cx="1419500" cy="1353983"/>
          </a:xfrm>
          <a:prstGeom prst="line">
            <a:avLst/>
          </a:prstGeom>
          <a:ln w="1143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2583AC87-1C9C-4D19-BF84-CB5074CA74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670F3E23-7E7A-451F-BD30-D3BEA3C4F2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02947" y="3420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597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76312" y="-137224"/>
            <a:ext cx="7984860" cy="1325563"/>
          </a:xfrm>
        </p:spPr>
        <p:txBody>
          <a:bodyPr>
            <a:no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Программа «</a:t>
            </a:r>
            <a:r>
              <a:rPr lang="ru-RU" sz="2800" b="1" dirty="0" err="1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Антиаллергия</a:t>
            </a:r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 (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Allergy care</a:t>
            </a:r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586633" y="1367046"/>
            <a:ext cx="474279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Эффективно борется с</a:t>
            </a:r>
          </a:p>
          <a:p>
            <a:pPr marL="0" indent="0">
              <a:buNone/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 видами аллергенов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Пыльца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Шерсть кошки 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Шерсть собаки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Пыль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Клещ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Грибок 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Ферменты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030" name="Picture 6" descr="Аллергены | Иммунинфо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500" y="1379711"/>
            <a:ext cx="6498325" cy="38989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057" y="106731"/>
            <a:ext cx="919883" cy="854177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365900E-6B5B-450D-A5A0-EF8FAE79F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61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815164" y="-342589"/>
            <a:ext cx="6938669" cy="1725009"/>
          </a:xfrm>
        </p:spPr>
        <p:txBody>
          <a:bodyPr>
            <a:noAutofit/>
          </a:bodyPr>
          <a:lstStyle/>
          <a:p>
            <a:r>
              <a:rPr lang="ru-RU" sz="32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Половинная загрузка </a:t>
            </a:r>
            <a:r>
              <a:rPr lang="en-US" sz="32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Eco Logic</a:t>
            </a:r>
            <a:endParaRPr lang="ru-RU" sz="32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/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35174" y="2073918"/>
            <a:ext cx="47417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При половинной загрузке </a:t>
            </a:r>
            <a:r>
              <a:rPr lang="en-US" sz="2000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Eco Logic</a:t>
            </a:r>
            <a:r>
              <a:rPr lang="ru-RU" sz="2000" i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потребление электроэнергии автоматически снижается до 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50%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Стиральная машина сама автоматически определяет, если она загружена наполовину.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8124" y="1231401"/>
            <a:ext cx="5014705" cy="425500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04C5C24-3954-482D-9474-88163F4F9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943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497467" y="-45284"/>
            <a:ext cx="8063667" cy="1325563"/>
          </a:xfrm>
        </p:spPr>
        <p:txBody>
          <a:bodyPr>
            <a:norm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99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Экологичность и экономичность</a:t>
            </a: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45"/>
          <a:stretch/>
        </p:blipFill>
        <p:spPr>
          <a:xfrm>
            <a:off x="563527" y="1494800"/>
            <a:ext cx="4777324" cy="2545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9"/>
          <a:stretch/>
        </p:blipFill>
        <p:spPr>
          <a:xfrm>
            <a:off x="6303334" y="1494800"/>
            <a:ext cx="5257800" cy="2548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563527" y="4285326"/>
            <a:ext cx="47773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/>
              <a:t>Продолжительный цикл стирки бережнее расходует электроэнергию и воду. Идеально подойдёт для освежения одежды или для устранения небольших и средних загрязнений.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93677" y="4285326"/>
            <a:ext cx="49473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Высший класс </a:t>
            </a: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энергоэффективности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поможет сэкономить на оплате электроэнергии. 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F6A6CBF-BFEB-4D3F-B07E-8908125B09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752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E459FA62-64C7-4A72-8F5D-CB3A20E8C9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31"/>
          <a:stretch/>
        </p:blipFill>
        <p:spPr>
          <a:xfrm>
            <a:off x="481197" y="812678"/>
            <a:ext cx="4624485" cy="2800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A118484-B823-4F8B-880D-8233B0EC4A9F}"/>
              </a:ext>
            </a:extLst>
          </p:cNvPr>
          <p:cNvSpPr txBox="1"/>
          <p:nvPr/>
        </p:nvSpPr>
        <p:spPr>
          <a:xfrm>
            <a:off x="195445" y="3739752"/>
            <a:ext cx="569238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Программы для хлопка: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Хлопок 60, Хлопок предварительная стирка, Хлопок 40-60, Хлопок 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Особенные ткани: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Шерсть, Джинсы,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Виды белья: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Спортивная одежда, Смешанная стирка, Цветное белье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Особый подход: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Режим </a:t>
            </a: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Антиаллергия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Ручная стирка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На каждый день: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Режим для ежедневной стирки 60, Быстрая 15 мин.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55181" y="92757"/>
            <a:ext cx="5797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Основные характеристики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9" t="6060" r="8698" b="9370"/>
          <a:stretch/>
        </p:blipFill>
        <p:spPr>
          <a:xfrm>
            <a:off x="6052931" y="789684"/>
            <a:ext cx="5797450" cy="2846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150665" y="3734669"/>
            <a:ext cx="56019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Возможность регулировать температуру и скорость отжима сделает уход за вещами из разных тканей легче и эффективнее.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14B1648-59C8-48B4-BAA5-B996FA572A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48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43"/>
          <a:stretch/>
        </p:blipFill>
        <p:spPr>
          <a:xfrm>
            <a:off x="631063" y="1274714"/>
            <a:ext cx="2704827" cy="3012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581390" y="4426229"/>
            <a:ext cx="27545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Режим «быстрой стирки» позволяет экономить время.</a:t>
            </a:r>
          </a:p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Чистые и свежие вещи уже через 15 минут.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38661" y="181337"/>
            <a:ext cx="6949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98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Основные характеристики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3481" y="1274714"/>
            <a:ext cx="3264612" cy="3012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684" y="1274714"/>
            <a:ext cx="3016098" cy="3013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8475684" y="4426229"/>
            <a:ext cx="31349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Режим «предварительной стирки» поможет эффективно отстирать даже сильно загрязнённые вещи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3481" y="4426229"/>
            <a:ext cx="33973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«дополнительного полоскания» удалит остатки стирального порошка с одежды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2CCE453-D08D-410F-93AA-B6D31507A3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76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19FE194-C387-4FF9-8816-3C8097FF97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36" b="50213"/>
          <a:stretch/>
        </p:blipFill>
        <p:spPr bwMode="auto">
          <a:xfrm>
            <a:off x="648196" y="1042732"/>
            <a:ext cx="4799136" cy="30128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4963764-D1FD-4E90-9297-344F915A1FF4}"/>
              </a:ext>
            </a:extLst>
          </p:cNvPr>
          <p:cNvSpPr txBox="1"/>
          <p:nvPr/>
        </p:nvSpPr>
        <p:spPr>
          <a:xfrm>
            <a:off x="502835" y="4393743"/>
            <a:ext cx="45790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Детский замок для безопасности самых маленьких членов семьи.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6DFB35-C06A-49AC-8E32-A694E047A613}"/>
              </a:ext>
            </a:extLst>
          </p:cNvPr>
          <p:cNvSpPr txBox="1"/>
          <p:nvPr/>
        </p:nvSpPr>
        <p:spPr>
          <a:xfrm>
            <a:off x="6690802" y="4393743"/>
            <a:ext cx="50740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0"/>
              </a:spcBef>
            </a:pP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Интеллектуальная система обнаружения неисправностей: </a:t>
            </a:r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защита от протечек воды, </a:t>
            </a:r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Защита от переполнения барабана.</a:t>
            </a:r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 дисбаланса</a:t>
            </a:r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 уровня пены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E6F0577-DE12-43F5-8EB1-8671176E0E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1"/>
          <a:stretch/>
        </p:blipFill>
        <p:spPr>
          <a:xfrm>
            <a:off x="6486653" y="1042732"/>
            <a:ext cx="5057151" cy="30128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55B1D87-4C21-4847-87B7-DD5DE5E47594}"/>
              </a:ext>
            </a:extLst>
          </p:cNvPr>
          <p:cNvSpPr txBox="1"/>
          <p:nvPr/>
        </p:nvSpPr>
        <p:spPr>
          <a:xfrm>
            <a:off x="3738661" y="181337"/>
            <a:ext cx="6949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98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Основные характеристики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FBC071E-B424-4266-BB08-867ABC9EED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4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6">
            <a:extLst>
              <a:ext uri="{FF2B5EF4-FFF2-40B4-BE49-F238E27FC236}">
                <a16:creationId xmlns:a16="http://schemas.microsoft.com/office/drawing/2014/main" id="{9DF6F95E-C9C6-4993-9E28-D52989B948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72" t="9249" r="3713" b="3701"/>
          <a:stretch/>
        </p:blipFill>
        <p:spPr>
          <a:xfrm>
            <a:off x="9949518" y="2564259"/>
            <a:ext cx="1764571" cy="3341197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</p:pic>
      <p:sp>
        <p:nvSpPr>
          <p:cNvPr id="15" name="Текст 6">
            <a:extLst>
              <a:ext uri="{FF2B5EF4-FFF2-40B4-BE49-F238E27FC236}">
                <a16:creationId xmlns:a16="http://schemas.microsoft.com/office/drawing/2014/main" id="{3232F985-A990-48FB-8C06-7550E4BBB458}"/>
              </a:ext>
            </a:extLst>
          </p:cNvPr>
          <p:cNvSpPr txBox="1">
            <a:spLocks/>
          </p:cNvSpPr>
          <p:nvPr/>
        </p:nvSpPr>
        <p:spPr>
          <a:xfrm>
            <a:off x="3181218" y="4790240"/>
            <a:ext cx="4159796" cy="8029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  <a:buClr>
                <a:schemeClr val="bg1"/>
              </a:buClr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Удобное переключение и выбор программ</a:t>
            </a:r>
          </a:p>
        </p:txBody>
      </p:sp>
      <p:sp>
        <p:nvSpPr>
          <p:cNvPr id="17" name="Текст 6">
            <a:extLst>
              <a:ext uri="{FF2B5EF4-FFF2-40B4-BE49-F238E27FC236}">
                <a16:creationId xmlns:a16="http://schemas.microsoft.com/office/drawing/2014/main" id="{EEAD9533-3C3B-4A54-B992-2F5B6DB51F22}"/>
              </a:ext>
            </a:extLst>
          </p:cNvPr>
          <p:cNvSpPr txBox="1">
            <a:spLocks/>
          </p:cNvSpPr>
          <p:nvPr/>
        </p:nvSpPr>
        <p:spPr>
          <a:xfrm>
            <a:off x="4741320" y="3370040"/>
            <a:ext cx="5083260" cy="11834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algn="r">
              <a:spcBef>
                <a:spcPct val="20000"/>
              </a:spcBef>
              <a:buClr>
                <a:schemeClr val="bg1"/>
              </a:buClr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Благодаря специальному дизайну корпуса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Boomerang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снижается вибрация во время стирки и отжима.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F6FBAE-8046-4BFA-9E74-2942A781A802}"/>
              </a:ext>
            </a:extLst>
          </p:cNvPr>
          <p:cNvSpPr txBox="1"/>
          <p:nvPr/>
        </p:nvSpPr>
        <p:spPr>
          <a:xfrm>
            <a:off x="4296268" y="118046"/>
            <a:ext cx="34531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Внимание на детали</a:t>
            </a:r>
          </a:p>
          <a:p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014" y="1134098"/>
            <a:ext cx="3490789" cy="9839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2" name="TextBox 11"/>
          <p:cNvSpPr txBox="1"/>
          <p:nvPr/>
        </p:nvSpPr>
        <p:spPr>
          <a:xfrm>
            <a:off x="4390072" y="1244170"/>
            <a:ext cx="5333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Стильная белая 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LED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подсветка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90050" y="2410812"/>
            <a:ext cx="72331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Удобно встроить в кухонный гарнитур или ванную комнату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858" y="3898773"/>
            <a:ext cx="2191563" cy="154306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181" y="1496655"/>
            <a:ext cx="2127982" cy="19789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51D32C5-CC89-4099-B6A7-AEBF9EF7B3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97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F86F007-CDBF-4F20-A805-170548807202}"/>
              </a:ext>
            </a:extLst>
          </p:cNvPr>
          <p:cNvSpPr txBox="1"/>
          <p:nvPr/>
        </p:nvSpPr>
        <p:spPr>
          <a:xfrm>
            <a:off x="516809" y="1866073"/>
            <a:ext cx="505974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Инверторный мотор BLDC — </a:t>
            </a:r>
            <a:r>
              <a:rPr lang="ru-RU" sz="20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Brushless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DC </a:t>
            </a:r>
            <a:r>
              <a:rPr lang="ru-RU" sz="20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electric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motor</a:t>
            </a:r>
            <a:endParaRPr lang="en-US" sz="20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(</a:t>
            </a:r>
            <a:r>
              <a:rPr lang="ru-RU" sz="20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бесколлекторный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электродвигатель постоянного тока)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гарантирует: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высокую надежность и долговечность,</a:t>
            </a:r>
            <a:endParaRPr lang="en-US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экономию электроэнергии и потребления воды,</a:t>
            </a:r>
            <a:endParaRPr lang="en-US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тихую работу благодаря минимальному уровню вибраций при стирке и отжиме.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F2EBDF5-60B7-43DE-9E0C-E135233E06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4691" y="896361"/>
            <a:ext cx="4671581" cy="138088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A7EEDDC-13B9-4641-B7AF-8AF4D758FD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63" t="23051" r="14088"/>
          <a:stretch/>
        </p:blipFill>
        <p:spPr>
          <a:xfrm>
            <a:off x="6105940" y="2277247"/>
            <a:ext cx="4640332" cy="32825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D51635-6818-42BD-B5C2-A6E23F4E0A9A}"/>
              </a:ext>
            </a:extLst>
          </p:cNvPr>
          <p:cNvSpPr txBox="1"/>
          <p:nvPr/>
        </p:nvSpPr>
        <p:spPr>
          <a:xfrm>
            <a:off x="4296268" y="118046"/>
            <a:ext cx="346921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Внимание на детали</a:t>
            </a:r>
          </a:p>
          <a:p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308D5B6-C476-4569-98D9-676774E3AA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81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718845" y="1678599"/>
            <a:ext cx="29112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TB8134</a:t>
            </a:r>
            <a:endParaRPr lang="ru-RU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D95A4-8A03-4035-A522-4CBEC0F28947}"/>
              </a:ext>
            </a:extLst>
          </p:cNvPr>
          <p:cNvSpPr txBox="1"/>
          <p:nvPr/>
        </p:nvSpPr>
        <p:spPr>
          <a:xfrm>
            <a:off x="5715945" y="2871077"/>
            <a:ext cx="609460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Предварительная стирка, Дополнительное полоскание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Бережный </a:t>
            </a:r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ЭКО подход </a:t>
            </a: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для регулярной и быстрой стирки: </a:t>
            </a:r>
          </a:p>
          <a:p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сокращение потребления электроэнергии и воды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Дисплей с крупными цифрами и  индикацией часов и минут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ru-RU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ru-RU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5" name="Metin kutusu 6">
            <a:extLst>
              <a:ext uri="{FF2B5EF4-FFF2-40B4-BE49-F238E27FC236}">
                <a16:creationId xmlns:a16="http://schemas.microsoft.com/office/drawing/2014/main" id="{50BA1AE0-0A2F-4053-AE8F-3EDFA00BC83C}"/>
              </a:ext>
            </a:extLst>
          </p:cNvPr>
          <p:cNvSpPr txBox="1"/>
          <p:nvPr/>
        </p:nvSpPr>
        <p:spPr>
          <a:xfrm flipH="1">
            <a:off x="943017" y="2871077"/>
            <a:ext cx="83209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</a:t>
            </a: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основных программ + 1 специальная </a:t>
            </a:r>
          </a:p>
          <a:p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программа</a:t>
            </a:r>
            <a:r>
              <a:rPr lang="ru-RU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Антиаллергия</a:t>
            </a:r>
            <a:endParaRPr lang="ru-RU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температуры стирки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скорости отжима стирки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Отсрочка старта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ПАР (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Steam assist</a:t>
            </a:r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ru-RU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Блокировка от детей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ru-RU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4574" y="1221151"/>
            <a:ext cx="7935273" cy="1374839"/>
          </a:xfrm>
          <a:prstGeom prst="rect">
            <a:avLst/>
          </a:prstGeom>
        </p:spPr>
      </p:pic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259D1D78-4198-4D3F-9551-7D08C54AF2BC}"/>
              </a:ext>
            </a:extLst>
          </p:cNvPr>
          <p:cNvSpPr/>
          <p:nvPr/>
        </p:nvSpPr>
        <p:spPr>
          <a:xfrm>
            <a:off x="1874678" y="179578"/>
            <a:ext cx="92583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Контрольная панель</a:t>
            </a:r>
            <a:endParaRPr lang="tr-TR" sz="28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/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94A494E-A5AC-4777-909B-B69D9436CF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5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6946FE8-A52A-49C8-AEFC-C83C85BBEB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8" name="Объект 1">
            <a:extLst>
              <a:ext uri="{FF2B5EF4-FFF2-40B4-BE49-F238E27FC236}">
                <a16:creationId xmlns:a16="http://schemas.microsoft.com/office/drawing/2014/main" id="{A4220C0A-2198-4E64-AD66-38918972A0DC}"/>
              </a:ext>
            </a:extLst>
          </p:cNvPr>
          <p:cNvSpPr txBox="1">
            <a:spLocks/>
          </p:cNvSpPr>
          <p:nvPr/>
        </p:nvSpPr>
        <p:spPr>
          <a:xfrm>
            <a:off x="6295345" y="595064"/>
            <a:ext cx="5752581" cy="633241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Глубина 54,4 см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Максимальная загрузка белья: 8 кг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Скорость вращения: 1 400 об/мин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Расход воды (стирка): </a:t>
            </a:r>
            <a:r>
              <a:rPr lang="en-US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224 л/год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энергоэффективности:  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A+++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15 программ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Программа «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Антиаллергия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 (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Allergy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Care)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Система 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Eco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-Logic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скорости отжима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температуры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Дополнительное полоскание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Звуковой сигнал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«Детский» замок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Интеллектуальная система обнаружения неисправностей: защита от протечек воды, переполнения барабана.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 дисбаланса. Контроль за уровнем пены. 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Диаметр двери 47 см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 (стирка/отжим): 46/74 дБ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B76C61-FD4B-46B0-8349-0A3A74BA9A14}"/>
              </a:ext>
            </a:extLst>
          </p:cNvPr>
          <p:cNvSpPr txBox="1"/>
          <p:nvPr/>
        </p:nvSpPr>
        <p:spPr>
          <a:xfrm>
            <a:off x="681342" y="271899"/>
            <a:ext cx="4184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Встраиваемая стиральная машина </a:t>
            </a:r>
          </a:p>
          <a:p>
            <a:pPr algn="ctr"/>
            <a:r>
              <a:rPr lang="en-US" b="1" dirty="0"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TB8134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E0A5A47-3C8E-4AA7-B426-1A0115F02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239" y="1108530"/>
            <a:ext cx="3498108" cy="46409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4">
            <a:extLst>
              <a:ext uri="{FF2B5EF4-FFF2-40B4-BE49-F238E27FC236}">
                <a16:creationId xmlns:a16="http://schemas.microsoft.com/office/drawing/2014/main" id="{11323799-1356-4EEC-9CCE-CBCC5C65A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015" y="1812185"/>
            <a:ext cx="1164055" cy="4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CBA4CF3F-1924-4964-A129-D6EC245B28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6549" y="4566856"/>
            <a:ext cx="2858796" cy="1694313"/>
          </a:xfrm>
          <a:prstGeom prst="rect">
            <a:avLst/>
          </a:prstGeom>
        </p:spPr>
      </p:pic>
      <p:sp>
        <p:nvSpPr>
          <p:cNvPr id="15" name="Содержимое 2">
            <a:extLst>
              <a:ext uri="{FF2B5EF4-FFF2-40B4-BE49-F238E27FC236}">
                <a16:creationId xmlns:a16="http://schemas.microsoft.com/office/drawing/2014/main" id="{5D77389B-270E-453A-B6E1-7927F7020835}"/>
              </a:ext>
            </a:extLst>
          </p:cNvPr>
          <p:cNvSpPr txBox="1">
            <a:spLocks/>
          </p:cNvSpPr>
          <p:nvPr/>
        </p:nvSpPr>
        <p:spPr>
          <a:xfrm>
            <a:off x="1314531" y="597599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65 990</a:t>
            </a:r>
          </a:p>
        </p:txBody>
      </p:sp>
      <p:pic>
        <p:nvPicPr>
          <p:cNvPr id="17" name="object 4">
            <a:extLst>
              <a:ext uri="{FF2B5EF4-FFF2-40B4-BE49-F238E27FC236}">
                <a16:creationId xmlns:a16="http://schemas.microsoft.com/office/drawing/2014/main" id="{4A154701-6B13-4B60-AAC9-19F96BE4D272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E8820910-32C9-4095-AE2A-BDD32675D8D3}"/>
              </a:ext>
            </a:extLst>
          </p:cNvPr>
          <p:cNvGrpSpPr/>
          <p:nvPr/>
        </p:nvGrpSpPr>
        <p:grpSpPr>
          <a:xfrm>
            <a:off x="4710015" y="2517670"/>
            <a:ext cx="1253891" cy="1233120"/>
            <a:chOff x="4339733" y="-104949"/>
            <a:chExt cx="1677955" cy="1612232"/>
          </a:xfrm>
        </p:grpSpPr>
        <p:pic>
          <p:nvPicPr>
            <p:cNvPr id="19" name="Рисунок 18">
              <a:extLst>
                <a:ext uri="{FF2B5EF4-FFF2-40B4-BE49-F238E27FC236}">
                  <a16:creationId xmlns:a16="http://schemas.microsoft.com/office/drawing/2014/main" id="{573E1505-AFB5-41FC-A8A7-3251CE49BC3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9733" y="-104949"/>
              <a:ext cx="1612232" cy="1612232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15708CF-75B2-4F9F-896C-41CF8C4DD225}"/>
                </a:ext>
              </a:extLst>
            </p:cNvPr>
            <p:cNvSpPr txBox="1"/>
            <p:nvPr/>
          </p:nvSpPr>
          <p:spPr>
            <a:xfrm rot="20582196">
              <a:off x="4455912" y="308418"/>
              <a:ext cx="1561776" cy="6678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Inverter</a:t>
              </a:r>
            </a:p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  motor </a:t>
              </a:r>
              <a:endParaRPr lang="ru-RU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696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ъект 1"/>
          <p:cNvSpPr>
            <a:spLocks noGrp="1"/>
          </p:cNvSpPr>
          <p:nvPr>
            <p:ph idx="1"/>
          </p:nvPr>
        </p:nvSpPr>
        <p:spPr>
          <a:xfrm>
            <a:off x="6652145" y="957970"/>
            <a:ext cx="5283780" cy="446241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Тип : встраиваемая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Глубина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 см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Максимальная загрузка белья: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8 ∕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кг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Скорость отжима: 400 - 1 400 об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мин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Класс энергоэффективности:  A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15 программ (5 программ сушки)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скорости отжима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температуры: 20-90 °С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Дополнительное полоскание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«Детский» замок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Интеллектуальная система обнаружения неисправностей: защита от протечек воды, переполнения барабана.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 дисбаланса.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 за уровнем пены. 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Диаметр двери 4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4,5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см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 (стирка/сушка): 56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∕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62 дБ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06490" y="113193"/>
            <a:ext cx="66633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Встраиваемая стиральная машина с сушкой</a:t>
            </a:r>
            <a:endParaRPr 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1" name="object 4">
            <a:extLst>
              <a:ext uri="{FF2B5EF4-FFF2-40B4-BE49-F238E27FC236}">
                <a16:creationId xmlns:a16="http://schemas.microsoft.com/office/drawing/2014/main" id="{E4D8128C-5EFA-4CC6-BD81-BE1DBDFBA0E7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A550F17-A5A6-42B0-BE1F-45D5E4469414}"/>
              </a:ext>
            </a:extLst>
          </p:cNvPr>
          <p:cNvSpPr txBox="1"/>
          <p:nvPr/>
        </p:nvSpPr>
        <p:spPr>
          <a:xfrm>
            <a:off x="1797325" y="132691"/>
            <a:ext cx="23342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BW8543I</a:t>
            </a:r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EDF59045-1AD8-407A-8D8F-26F466FFCA9A}"/>
              </a:ext>
            </a:extLst>
          </p:cNvPr>
          <p:cNvGrpSpPr/>
          <p:nvPr/>
        </p:nvGrpSpPr>
        <p:grpSpPr>
          <a:xfrm>
            <a:off x="4932114" y="4051717"/>
            <a:ext cx="1720031" cy="1612232"/>
            <a:chOff x="10075918" y="3289538"/>
            <a:chExt cx="1720031" cy="1612232"/>
          </a:xfrm>
        </p:grpSpPr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791EDC39-8877-4ACB-BCE6-C5EAB4A414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75918" y="3289538"/>
              <a:ext cx="1612232" cy="1612232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6294CD5-4E9E-4939-B5EF-3CD9A69ABD9A}"/>
                </a:ext>
              </a:extLst>
            </p:cNvPr>
            <p:cNvSpPr txBox="1"/>
            <p:nvPr/>
          </p:nvSpPr>
          <p:spPr>
            <a:xfrm rot="20582196">
              <a:off x="10234173" y="3642056"/>
              <a:ext cx="1561776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ato Thin" panose="020F0502020204030203" pitchFamily="34" charset="0"/>
                  <a:ea typeface="Lato Thin" panose="020F0502020204030203" pitchFamily="34" charset="0"/>
                  <a:cs typeface="Lato Thin" panose="020F0502020204030203" pitchFamily="34" charset="0"/>
                </a:rPr>
                <a:t>Inverter</a:t>
              </a:r>
            </a:p>
            <a:p>
              <a:r>
                <a:rPr lang="en-US" altLang="zh-CN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ato Thin" panose="020F0502020204030203" pitchFamily="34" charset="0"/>
                  <a:ea typeface="Lato Thin" panose="020F0502020204030203" pitchFamily="34" charset="0"/>
                  <a:cs typeface="Lato Thin" panose="020F0502020204030203" pitchFamily="34" charset="0"/>
                </a:rPr>
                <a:t>  motor </a:t>
              </a:r>
              <a:endParaRPr 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endParaRPr>
            </a:p>
          </p:txBody>
        </p:sp>
      </p:grp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0CEE811-2425-4570-88F4-0DAEB84E68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08" y="852223"/>
            <a:ext cx="4673912" cy="4673912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sp>
        <p:nvSpPr>
          <p:cNvPr id="17" name="Содержимое 2">
            <a:extLst>
              <a:ext uri="{FF2B5EF4-FFF2-40B4-BE49-F238E27FC236}">
                <a16:creationId xmlns:a16="http://schemas.microsoft.com/office/drawing/2014/main" id="{E0C7E6AF-D844-4B98-B971-575F866956F5}"/>
              </a:ext>
            </a:extLst>
          </p:cNvPr>
          <p:cNvSpPr txBox="1">
            <a:spLocks/>
          </p:cNvSpPr>
          <p:nvPr/>
        </p:nvSpPr>
        <p:spPr>
          <a:xfrm>
            <a:off x="1314531" y="5975995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82 990</a:t>
            </a: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55AA4E8F-21CF-4FE1-B2A1-480EB74DE8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239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7B7E76A-4DB8-4199-BEE3-D6E4686965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2558" y="0"/>
            <a:ext cx="13060051" cy="6858000"/>
          </a:xfrm>
          <a:prstGeom prst="rect">
            <a:avLst/>
          </a:prstGeom>
        </p:spPr>
      </p:pic>
      <p:pic>
        <p:nvPicPr>
          <p:cNvPr id="7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627712D-9A22-4F25-9685-A1C774F350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0818" y="626841"/>
            <a:ext cx="7918445" cy="4072159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8" name="Заголовок 1"/>
          <p:cNvSpPr txBox="1">
            <a:spLocks/>
          </p:cNvSpPr>
          <p:nvPr/>
        </p:nvSpPr>
        <p:spPr>
          <a:xfrm>
            <a:off x="1567668" y="-96753"/>
            <a:ext cx="8839200" cy="8203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Встраиваемая стиральная машина с сушкой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4E67C9A-1416-487A-9A29-E1F6EBFE8C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35758" y="4909450"/>
            <a:ext cx="7905750" cy="185179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B879C5B-F8EE-41C5-AF58-E2EF352604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47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2E1A49A-E21B-4636-B3A0-880946A505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0574" b="9682"/>
          <a:stretch>
            <a:fillRect/>
          </a:stretch>
        </p:blipFill>
        <p:spPr bwMode="auto">
          <a:xfrm>
            <a:off x="6381217" y="1181100"/>
            <a:ext cx="5375868" cy="4495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17">
            <a:extLst>
              <a:ext uri="{FF2B5EF4-FFF2-40B4-BE49-F238E27FC236}">
                <a16:creationId xmlns:a16="http://schemas.microsoft.com/office/drawing/2014/main" id="{C9578A62-8377-4984-8045-D9182603B057}"/>
              </a:ext>
            </a:extLst>
          </p:cNvPr>
          <p:cNvSpPr/>
          <p:nvPr/>
        </p:nvSpPr>
        <p:spPr>
          <a:xfrm>
            <a:off x="4173838" y="308531"/>
            <a:ext cx="38443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b="1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BLDC Inverter Motor</a:t>
            </a:r>
            <a:endParaRPr lang="zh-CN" altLang="en-US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微软雅黑" panose="020B0503020204020204" pitchFamily="34" charset="-122"/>
              <a:cs typeface="Lato Thin" panose="020F050202020403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DAB983-6F11-44FD-AD0A-19FB89BC3C3E}"/>
              </a:ext>
            </a:extLst>
          </p:cNvPr>
          <p:cNvSpPr txBox="1"/>
          <p:nvPr/>
        </p:nvSpPr>
        <p:spPr>
          <a:xfrm>
            <a:off x="544286" y="3340091"/>
            <a:ext cx="524691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 сравнению с универсальным двигателем, инверторный двигатель может обеспечить экономию энергии более 70</a:t>
            </a:r>
            <a:r>
              <a:rPr lang="ru-RU" sz="2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%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 </a:t>
            </a:r>
          </a:p>
          <a:p>
            <a:pPr algn="ctr"/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Тихая и стабильная работа мотора обеспечена!</a:t>
            </a:r>
          </a:p>
        </p:txBody>
      </p:sp>
      <p:pic>
        <p:nvPicPr>
          <p:cNvPr id="10" name="object 4">
            <a:extLst>
              <a:ext uri="{FF2B5EF4-FFF2-40B4-BE49-F238E27FC236}">
                <a16:creationId xmlns:a16="http://schemas.microsoft.com/office/drawing/2014/main" id="{FACFD21E-3EAF-4CF8-88DD-415AD0A57FF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1" name="Picture 6" descr="C:\Users\1012349\Desktop\1_1.png">
            <a:extLst>
              <a:ext uri="{FF2B5EF4-FFF2-40B4-BE49-F238E27FC236}">
                <a16:creationId xmlns:a16="http://schemas.microsoft.com/office/drawing/2014/main" id="{8FD599D2-D357-4E77-AFFC-AB9671425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20" y="5418733"/>
            <a:ext cx="678371" cy="64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1012349\Desktop\2_1.png">
            <a:extLst>
              <a:ext uri="{FF2B5EF4-FFF2-40B4-BE49-F238E27FC236}">
                <a16:creationId xmlns:a16="http://schemas.microsoft.com/office/drawing/2014/main" id="{17C9E83F-996F-4A1A-9BA2-948EBC8B9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112" y="5501027"/>
            <a:ext cx="692959" cy="49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1012349\Desktop\3_1.png">
            <a:extLst>
              <a:ext uri="{FF2B5EF4-FFF2-40B4-BE49-F238E27FC236}">
                <a16:creationId xmlns:a16="http://schemas.microsoft.com/office/drawing/2014/main" id="{8152C492-3736-40E5-A788-60D86FC3F7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842" y="5414617"/>
            <a:ext cx="452248" cy="64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1012349\Desktop\4_1.png">
            <a:extLst>
              <a:ext uri="{FF2B5EF4-FFF2-40B4-BE49-F238E27FC236}">
                <a16:creationId xmlns:a16="http://schemas.microsoft.com/office/drawing/2014/main" id="{A42DBFBA-3D53-485C-A370-41F7E1760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262" y="5501027"/>
            <a:ext cx="510602" cy="49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 12">
            <a:extLst>
              <a:ext uri="{FF2B5EF4-FFF2-40B4-BE49-F238E27FC236}">
                <a16:creationId xmlns:a16="http://schemas.microsoft.com/office/drawing/2014/main" id="{AB597125-A8EF-4A66-B9C3-E15AD5FEFCD3}"/>
              </a:ext>
            </a:extLst>
          </p:cNvPr>
          <p:cNvSpPr/>
          <p:nvPr/>
        </p:nvSpPr>
        <p:spPr>
          <a:xfrm>
            <a:off x="151374" y="6260090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Низкий уровень</a:t>
            </a:r>
          </a:p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шума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6" name="矩形 13">
            <a:extLst>
              <a:ext uri="{FF2B5EF4-FFF2-40B4-BE49-F238E27FC236}">
                <a16:creationId xmlns:a16="http://schemas.microsoft.com/office/drawing/2014/main" id="{43366BD0-A1C2-45DF-8A17-F59484E086EF}"/>
              </a:ext>
            </a:extLst>
          </p:cNvPr>
          <p:cNvSpPr/>
          <p:nvPr/>
        </p:nvSpPr>
        <p:spPr>
          <a:xfrm>
            <a:off x="1923215" y="6260090"/>
            <a:ext cx="129875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Стабильность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7" name="矩形 14">
            <a:extLst>
              <a:ext uri="{FF2B5EF4-FFF2-40B4-BE49-F238E27FC236}">
                <a16:creationId xmlns:a16="http://schemas.microsoft.com/office/drawing/2014/main" id="{D14AAAC6-DF48-4AF1-8ADC-BE9BD28ECE10}"/>
              </a:ext>
            </a:extLst>
          </p:cNvPr>
          <p:cNvSpPr/>
          <p:nvPr/>
        </p:nvSpPr>
        <p:spPr>
          <a:xfrm>
            <a:off x="3487660" y="6260090"/>
            <a:ext cx="14366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Экономичность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8" name="矩形 15">
            <a:extLst>
              <a:ext uri="{FF2B5EF4-FFF2-40B4-BE49-F238E27FC236}">
                <a16:creationId xmlns:a16="http://schemas.microsoft.com/office/drawing/2014/main" id="{09A248A6-6477-46B8-9006-A1854DC2E195}"/>
              </a:ext>
            </a:extLst>
          </p:cNvPr>
          <p:cNvSpPr/>
          <p:nvPr/>
        </p:nvSpPr>
        <p:spPr>
          <a:xfrm>
            <a:off x="5204700" y="6260090"/>
            <a:ext cx="139172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Долговечность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D363775F-2386-44AA-B65A-C7D7A1B0D8F5}"/>
              </a:ext>
            </a:extLst>
          </p:cNvPr>
          <p:cNvGrpSpPr/>
          <p:nvPr/>
        </p:nvGrpSpPr>
        <p:grpSpPr>
          <a:xfrm>
            <a:off x="1858660" y="794189"/>
            <a:ext cx="2251068" cy="2016182"/>
            <a:chOff x="1858660" y="1402895"/>
            <a:chExt cx="1780701" cy="1612232"/>
          </a:xfrm>
        </p:grpSpPr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B82002F6-F639-4D40-91B6-941B05879BD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58660" y="1402895"/>
              <a:ext cx="1612232" cy="1612232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7A46BC1-154A-4341-9A99-A110E2BBAAB2}"/>
                </a:ext>
              </a:extLst>
            </p:cNvPr>
            <p:cNvSpPr txBox="1"/>
            <p:nvPr/>
          </p:nvSpPr>
          <p:spPr>
            <a:xfrm rot="20582196">
              <a:off x="2077585" y="1749054"/>
              <a:ext cx="1561776" cy="76294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ato Thin" panose="020F0502020204030203" pitchFamily="34" charset="0"/>
                  <a:ea typeface="Lato Thin" panose="020F0502020204030203" pitchFamily="34" charset="0"/>
                  <a:cs typeface="Lato Thin" panose="020F0502020204030203" pitchFamily="34" charset="0"/>
                </a:rPr>
                <a:t>Inverter</a:t>
              </a:r>
            </a:p>
            <a:p>
              <a:r>
                <a:rPr lang="en-US" altLang="zh-CN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ato Thin" panose="020F0502020204030203" pitchFamily="34" charset="0"/>
                  <a:ea typeface="Lato Thin" panose="020F0502020204030203" pitchFamily="34" charset="0"/>
                  <a:cs typeface="Lato Thin" panose="020F0502020204030203" pitchFamily="34" charset="0"/>
                </a:rPr>
                <a:t>  motor </a:t>
              </a:r>
              <a:endPara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endParaRPr>
            </a:p>
          </p:txBody>
        </p:sp>
      </p:grp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5FD04709-A8DB-4861-9E32-C3D3A7E3EC6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92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F6AD921-2A38-4442-9A74-854646692249}"/>
              </a:ext>
            </a:extLst>
          </p:cNvPr>
          <p:cNvSpPr/>
          <p:nvPr/>
        </p:nvSpPr>
        <p:spPr>
          <a:xfrm>
            <a:off x="151374" y="5207000"/>
            <a:ext cx="6445054" cy="157631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E36A1AF-412E-45C8-A133-F9432EC920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0574" b="9682"/>
          <a:stretch>
            <a:fillRect/>
          </a:stretch>
        </p:blipFill>
        <p:spPr bwMode="auto">
          <a:xfrm>
            <a:off x="6512931" y="839118"/>
            <a:ext cx="5375868" cy="4495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矩形 17">
            <a:extLst>
              <a:ext uri="{FF2B5EF4-FFF2-40B4-BE49-F238E27FC236}">
                <a16:creationId xmlns:a16="http://schemas.microsoft.com/office/drawing/2014/main" id="{78C0B968-D38D-4E5E-8920-696861485481}"/>
              </a:ext>
            </a:extLst>
          </p:cNvPr>
          <p:cNvSpPr/>
          <p:nvPr/>
        </p:nvSpPr>
        <p:spPr>
          <a:xfrm>
            <a:off x="4173838" y="308531"/>
            <a:ext cx="38443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b="1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BLDC Inverter Motor</a:t>
            </a:r>
            <a:endParaRPr lang="zh-CN" altLang="en-US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微软雅黑" panose="020B0503020204020204" pitchFamily="34" charset="-122"/>
              <a:cs typeface="Lato Thin" panose="020F050202020403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D841FB-571F-4279-A4D5-0D7A2B31D7AF}"/>
              </a:ext>
            </a:extLst>
          </p:cNvPr>
          <p:cNvSpPr txBox="1"/>
          <p:nvPr/>
        </p:nvSpPr>
        <p:spPr>
          <a:xfrm>
            <a:off x="544286" y="3340091"/>
            <a:ext cx="524691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По сравнению с универсальным двигателем, инверторный двигатель может обеспечить экономию энергии более 70</a:t>
            </a:r>
            <a:r>
              <a:rPr lang="ru-RU" sz="2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%</a:t>
            </a:r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. </a:t>
            </a:r>
          </a:p>
          <a:p>
            <a:pPr algn="ctr"/>
            <a:r>
              <a:rPr lang="ru-RU" sz="20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Тихая и стабильная работа мотора обеспечена!</a:t>
            </a:r>
          </a:p>
        </p:txBody>
      </p:sp>
      <p:pic>
        <p:nvPicPr>
          <p:cNvPr id="9" name="object 4">
            <a:extLst>
              <a:ext uri="{FF2B5EF4-FFF2-40B4-BE49-F238E27FC236}">
                <a16:creationId xmlns:a16="http://schemas.microsoft.com/office/drawing/2014/main" id="{DA3FAB70-70AC-4CCC-AD86-FC4AF1D2155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pic>
        <p:nvPicPr>
          <p:cNvPr id="11" name="Picture 6" descr="C:\Users\1012349\Desktop\1_1.png">
            <a:extLst>
              <a:ext uri="{FF2B5EF4-FFF2-40B4-BE49-F238E27FC236}">
                <a16:creationId xmlns:a16="http://schemas.microsoft.com/office/drawing/2014/main" id="{A13A4271-38C3-4FF9-8F4C-FA70CD71B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20" y="5418733"/>
            <a:ext cx="678371" cy="64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1012349\Desktop\2_1.png">
            <a:extLst>
              <a:ext uri="{FF2B5EF4-FFF2-40B4-BE49-F238E27FC236}">
                <a16:creationId xmlns:a16="http://schemas.microsoft.com/office/drawing/2014/main" id="{218A2769-B412-4169-826B-5255F78A2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112" y="5501027"/>
            <a:ext cx="692959" cy="49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1012349\Desktop\3_1.png">
            <a:extLst>
              <a:ext uri="{FF2B5EF4-FFF2-40B4-BE49-F238E27FC236}">
                <a16:creationId xmlns:a16="http://schemas.microsoft.com/office/drawing/2014/main" id="{C9C1FB1F-ED8A-4F49-B087-A8C461CE9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842" y="5414617"/>
            <a:ext cx="452248" cy="64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1012349\Desktop\4_1.png">
            <a:extLst>
              <a:ext uri="{FF2B5EF4-FFF2-40B4-BE49-F238E27FC236}">
                <a16:creationId xmlns:a16="http://schemas.microsoft.com/office/drawing/2014/main" id="{8391BE61-5F05-43A0-A37D-0677AAAFC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262" y="5501027"/>
            <a:ext cx="510602" cy="49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 12">
            <a:extLst>
              <a:ext uri="{FF2B5EF4-FFF2-40B4-BE49-F238E27FC236}">
                <a16:creationId xmlns:a16="http://schemas.microsoft.com/office/drawing/2014/main" id="{55D062D5-22EC-4480-924B-65C81CA1FFCE}"/>
              </a:ext>
            </a:extLst>
          </p:cNvPr>
          <p:cNvSpPr/>
          <p:nvPr/>
        </p:nvSpPr>
        <p:spPr>
          <a:xfrm>
            <a:off x="151374" y="6260090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Низкий уровень</a:t>
            </a:r>
          </a:p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шума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6" name="矩形 13">
            <a:extLst>
              <a:ext uri="{FF2B5EF4-FFF2-40B4-BE49-F238E27FC236}">
                <a16:creationId xmlns:a16="http://schemas.microsoft.com/office/drawing/2014/main" id="{6592340A-EC30-4035-A8B1-A17FF449B184}"/>
              </a:ext>
            </a:extLst>
          </p:cNvPr>
          <p:cNvSpPr/>
          <p:nvPr/>
        </p:nvSpPr>
        <p:spPr>
          <a:xfrm>
            <a:off x="1923215" y="6260090"/>
            <a:ext cx="129875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Стабильность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7" name="矩形 14">
            <a:extLst>
              <a:ext uri="{FF2B5EF4-FFF2-40B4-BE49-F238E27FC236}">
                <a16:creationId xmlns:a16="http://schemas.microsoft.com/office/drawing/2014/main" id="{E8D4D99C-3349-4AF5-BFB6-550EB13DFA18}"/>
              </a:ext>
            </a:extLst>
          </p:cNvPr>
          <p:cNvSpPr/>
          <p:nvPr/>
        </p:nvSpPr>
        <p:spPr>
          <a:xfrm>
            <a:off x="3487660" y="6260090"/>
            <a:ext cx="14366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Экономичность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8" name="矩形 15">
            <a:extLst>
              <a:ext uri="{FF2B5EF4-FFF2-40B4-BE49-F238E27FC236}">
                <a16:creationId xmlns:a16="http://schemas.microsoft.com/office/drawing/2014/main" id="{17005D80-2B71-49E5-974F-88DA397F4381}"/>
              </a:ext>
            </a:extLst>
          </p:cNvPr>
          <p:cNvSpPr/>
          <p:nvPr/>
        </p:nvSpPr>
        <p:spPr>
          <a:xfrm>
            <a:off x="5204700" y="6260090"/>
            <a:ext cx="139172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zh-CN" sz="1400" b="1" dirty="0">
                <a:solidFill>
                  <a:srgbClr val="0070C0"/>
                </a:solidFill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Долговечность</a:t>
            </a:r>
            <a:endParaRPr lang="zh-CN" altLang="en-US" sz="1400" b="1" dirty="0">
              <a:solidFill>
                <a:srgbClr val="0070C0"/>
              </a:solidFill>
              <a:latin typeface="Lato Thin" panose="020F0502020204030203" pitchFamily="34" charset="0"/>
              <a:cs typeface="Lato Thin" panose="020F0502020204030203" pitchFamily="34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FC270CF3-7644-4C82-93A4-FE835D5CEB89}"/>
              </a:ext>
            </a:extLst>
          </p:cNvPr>
          <p:cNvGrpSpPr/>
          <p:nvPr/>
        </p:nvGrpSpPr>
        <p:grpSpPr>
          <a:xfrm>
            <a:off x="1858660" y="794189"/>
            <a:ext cx="2251068" cy="2016182"/>
            <a:chOff x="1858660" y="1402895"/>
            <a:chExt cx="1780701" cy="1612232"/>
          </a:xfrm>
        </p:grpSpPr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AFF6BE06-C591-46D0-965D-2FBE3ADB09A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58660" y="1402895"/>
              <a:ext cx="1612232" cy="1612232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5E87510-6828-4010-9370-F8AADCA39832}"/>
                </a:ext>
              </a:extLst>
            </p:cNvPr>
            <p:cNvSpPr txBox="1"/>
            <p:nvPr/>
          </p:nvSpPr>
          <p:spPr>
            <a:xfrm rot="20582196">
              <a:off x="2077585" y="1749054"/>
              <a:ext cx="1561776" cy="76294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ato Thin" panose="020F0502020204030203" pitchFamily="34" charset="0"/>
                  <a:ea typeface="Lato Thin" panose="020F0502020204030203" pitchFamily="34" charset="0"/>
                  <a:cs typeface="Lato Thin" panose="020F0502020204030203" pitchFamily="34" charset="0"/>
                </a:rPr>
                <a:t>Inverter</a:t>
              </a:r>
            </a:p>
            <a:p>
              <a:r>
                <a:rPr lang="en-US" altLang="zh-CN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ato Thin" panose="020F0502020204030203" pitchFamily="34" charset="0"/>
                  <a:ea typeface="Lato Thin" panose="020F0502020204030203" pitchFamily="34" charset="0"/>
                  <a:cs typeface="Lato Thin" panose="020F0502020204030203" pitchFamily="34" charset="0"/>
                </a:rPr>
                <a:t>  motor </a:t>
              </a:r>
              <a:endPara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endParaRPr>
            </a:p>
          </p:txBody>
        </p:sp>
      </p:grp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0B31D9C0-53E8-4E18-998C-CA90B988E9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74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Объект 5">
            <a:extLst>
              <a:ext uri="{FF2B5EF4-FFF2-40B4-BE49-F238E27FC236}">
                <a16:creationId xmlns:a16="http://schemas.microsoft.com/office/drawing/2014/main" id="{C10E211C-9999-4215-B661-6A24B3E1198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8" r="9540" b="16000"/>
          <a:stretch/>
        </p:blipFill>
        <p:spPr>
          <a:xfrm>
            <a:off x="265363" y="419505"/>
            <a:ext cx="8271641" cy="558746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9CC2C29-7B82-4C7E-A8F7-10F5D4EB602A}"/>
              </a:ext>
            </a:extLst>
          </p:cNvPr>
          <p:cNvSpPr txBox="1"/>
          <p:nvPr/>
        </p:nvSpPr>
        <p:spPr>
          <a:xfrm>
            <a:off x="6468711" y="576217"/>
            <a:ext cx="532870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schemeClr val="bg1">
                      <a:alpha val="82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Стиральная машина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schemeClr val="bg1">
                      <a:alpha val="82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T3921</a:t>
            </a:r>
            <a:endParaRPr lang="ru-RU" sz="2800" b="1" dirty="0">
              <a:solidFill>
                <a:srgbClr val="FF0000"/>
              </a:solidFill>
              <a:effectLst>
                <a:outerShdw blurRad="50800" dist="38100" dir="8100000" algn="tr" rotWithShape="0">
                  <a:schemeClr val="bg1">
                    <a:alpha val="82000"/>
                  </a:scheme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ctr"/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schemeClr val="bg1">
                      <a:alpha val="82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  <a:endParaRPr lang="ru-RU" sz="2800" b="1" dirty="0">
              <a:solidFill>
                <a:srgbClr val="FF0000"/>
              </a:solidFill>
              <a:effectLst>
                <a:outerShdw blurRad="50800" dist="38100" dir="8100000" algn="tr" rotWithShape="0">
                  <a:schemeClr val="bg1">
                    <a:alpha val="82000"/>
                  </a:scheme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ctr"/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schemeClr val="bg1">
                      <a:alpha val="82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Сушильная машина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schemeClr val="bg1">
                      <a:alpha val="82000"/>
                    </a:scheme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SLR TB921</a:t>
            </a: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C1A34D27-F160-4D80-BA24-490DE2016F39}"/>
              </a:ext>
            </a:extLst>
          </p:cNvPr>
          <p:cNvGrpSpPr/>
          <p:nvPr/>
        </p:nvGrpSpPr>
        <p:grpSpPr>
          <a:xfrm>
            <a:off x="6321183" y="2358992"/>
            <a:ext cx="1293070" cy="3569825"/>
            <a:chOff x="6060631" y="2245837"/>
            <a:chExt cx="1327734" cy="3759180"/>
          </a:xfrm>
        </p:grpSpPr>
        <p:pic>
          <p:nvPicPr>
            <p:cNvPr id="18" name="Рисунок 17">
              <a:extLst>
                <a:ext uri="{FF2B5EF4-FFF2-40B4-BE49-F238E27FC236}">
                  <a16:creationId xmlns:a16="http://schemas.microsoft.com/office/drawing/2014/main" id="{86EAB105-7975-4754-90EA-04319ACF1E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60631" y="4090868"/>
              <a:ext cx="1327734" cy="1914149"/>
            </a:xfrm>
            <a:prstGeom prst="rect">
              <a:avLst/>
            </a:prstGeom>
          </p:spPr>
        </p:pic>
        <p:pic>
          <p:nvPicPr>
            <p:cNvPr id="19" name="Рисунок 18">
              <a:extLst>
                <a:ext uri="{FF2B5EF4-FFF2-40B4-BE49-F238E27FC236}">
                  <a16:creationId xmlns:a16="http://schemas.microsoft.com/office/drawing/2014/main" id="{E604B878-21DA-4F67-A7FB-C0C908AB773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60631" y="2245837"/>
              <a:ext cx="1321955" cy="1845031"/>
            </a:xfrm>
            <a:prstGeom prst="rect">
              <a:avLst/>
            </a:prstGeom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3398D0D-752A-48C8-A399-83212F905467}"/>
              </a:ext>
            </a:extLst>
          </p:cNvPr>
          <p:cNvSpPr txBox="1"/>
          <p:nvPr/>
        </p:nvSpPr>
        <p:spPr>
          <a:xfrm>
            <a:off x="376854" y="6115329"/>
            <a:ext cx="7662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*Соединительный кит двух видов имеется в наличии!</a:t>
            </a:r>
          </a:p>
        </p:txBody>
      </p:sp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DF2309E3-BA2E-43DC-83BA-B98E629E97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  <p:pic>
        <p:nvPicPr>
          <p:cNvPr id="22" name="object 4">
            <a:extLst>
              <a:ext uri="{FF2B5EF4-FFF2-40B4-BE49-F238E27FC236}">
                <a16:creationId xmlns:a16="http://schemas.microsoft.com/office/drawing/2014/main" id="{57792804-DA47-47D3-A88C-845AEF7F3835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31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DF2309E3-BA2E-43DC-83BA-B98E629E9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  <p:pic>
        <p:nvPicPr>
          <p:cNvPr id="22" name="object 4">
            <a:extLst>
              <a:ext uri="{FF2B5EF4-FFF2-40B4-BE49-F238E27FC236}">
                <a16:creationId xmlns:a16="http://schemas.microsoft.com/office/drawing/2014/main" id="{57792804-DA47-47D3-A88C-845AEF7F3835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0" name="Объект 1">
            <a:extLst>
              <a:ext uri="{FF2B5EF4-FFF2-40B4-BE49-F238E27FC236}">
                <a16:creationId xmlns:a16="http://schemas.microsoft.com/office/drawing/2014/main" id="{CEDEB8DC-AECA-4C6C-90FA-A6FB8D8E2535}"/>
              </a:ext>
            </a:extLst>
          </p:cNvPr>
          <p:cNvSpPr txBox="1">
            <a:spLocks/>
          </p:cNvSpPr>
          <p:nvPr/>
        </p:nvSpPr>
        <p:spPr>
          <a:xfrm>
            <a:off x="5690120" y="757336"/>
            <a:ext cx="6995010" cy="618008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Глубина 60 см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Максимальная загрузка белья: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кг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15 программ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7-сегментный LED дисплей с электронным управлением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Скорость вращения: 1 400 об/мин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Отложенный старт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Программа «Одеяло», «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Антиаллергия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 (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Allergy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Care)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Система 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Eco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-Logic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Выбор скорости отжима. Выбор температуры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«Детский» замок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Интеллектуальная система обнаружения неисправностей: защита от протечек воды, переполнения барабана.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Контроль дисбаланса. Контроль за уровнем пены. 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Темный люк с хромированной окантовкой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Диаметр двери 33 см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 (стирка/отжим): 58/79 дБ</a:t>
            </a:r>
            <a:endParaRPr lang="en-US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Габариты (</a:t>
            </a:r>
            <a:r>
              <a:rPr lang="ru-RU" sz="1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ВхШхГ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), см: 84,5x59,7x60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A00D15-8C13-48A9-AC50-CF6AC2BEFE5F}"/>
              </a:ext>
            </a:extLst>
          </p:cNvPr>
          <p:cNvSpPr txBox="1"/>
          <p:nvPr/>
        </p:nvSpPr>
        <p:spPr>
          <a:xfrm>
            <a:off x="355475" y="295671"/>
            <a:ext cx="40359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Стиральная машина</a:t>
            </a:r>
          </a:p>
          <a:p>
            <a:pPr algn="ctr"/>
            <a:r>
              <a:rPr lang="en-US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T3921</a:t>
            </a:r>
            <a:endParaRPr lang="ru-RU" b="1" dirty="0">
              <a:effectLst>
                <a:outerShdw blurRad="50800" dist="38100" dir="8100000" algn="tr" rotWithShape="0">
                  <a:prstClr val="black">
                    <a:alpha val="65000"/>
                  </a:prst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6BC64EF9-1352-48BF-A81E-D7284B28761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89897" y="772476"/>
            <a:ext cx="7385897" cy="553942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4">
            <a:extLst>
              <a:ext uri="{FF2B5EF4-FFF2-40B4-BE49-F238E27FC236}">
                <a16:creationId xmlns:a16="http://schemas.microsoft.com/office/drawing/2014/main" id="{0D060388-94AA-41D7-A6CF-47606E63D0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015" y="1812185"/>
            <a:ext cx="1164055" cy="4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995FC643-7F2C-4ABC-8CDA-3876D563E6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1324" y="4632726"/>
            <a:ext cx="2858796" cy="1694313"/>
          </a:xfrm>
          <a:prstGeom prst="rect">
            <a:avLst/>
          </a:prstGeom>
        </p:spPr>
      </p:pic>
      <p:sp>
        <p:nvSpPr>
          <p:cNvPr id="26" name="Содержимое 2">
            <a:extLst>
              <a:ext uri="{FF2B5EF4-FFF2-40B4-BE49-F238E27FC236}">
                <a16:creationId xmlns:a16="http://schemas.microsoft.com/office/drawing/2014/main" id="{54AE8166-D626-420F-8DDC-9A8398173B09}"/>
              </a:ext>
            </a:extLst>
          </p:cNvPr>
          <p:cNvSpPr txBox="1">
            <a:spLocks/>
          </p:cNvSpPr>
          <p:nvPr/>
        </p:nvSpPr>
        <p:spPr>
          <a:xfrm>
            <a:off x="904599" y="6014416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69 990</a:t>
            </a:r>
          </a:p>
        </p:txBody>
      </p:sp>
      <p:grpSp>
        <p:nvGrpSpPr>
          <p:cNvPr id="27" name="Группа 26">
            <a:extLst>
              <a:ext uri="{FF2B5EF4-FFF2-40B4-BE49-F238E27FC236}">
                <a16:creationId xmlns:a16="http://schemas.microsoft.com/office/drawing/2014/main" id="{89197C54-9FCF-42F1-8A5B-729631A8F314}"/>
              </a:ext>
            </a:extLst>
          </p:cNvPr>
          <p:cNvGrpSpPr/>
          <p:nvPr/>
        </p:nvGrpSpPr>
        <p:grpSpPr>
          <a:xfrm>
            <a:off x="4413838" y="2544644"/>
            <a:ext cx="1253891" cy="1233120"/>
            <a:chOff x="4339733" y="-104949"/>
            <a:chExt cx="1677955" cy="1612232"/>
          </a:xfrm>
        </p:grpSpPr>
        <p:pic>
          <p:nvPicPr>
            <p:cNvPr id="28" name="Рисунок 27">
              <a:extLst>
                <a:ext uri="{FF2B5EF4-FFF2-40B4-BE49-F238E27FC236}">
                  <a16:creationId xmlns:a16="http://schemas.microsoft.com/office/drawing/2014/main" id="{96A97E58-7A08-4D18-A5F3-64A3B8E4C0C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9733" y="-104949"/>
              <a:ext cx="1612232" cy="1612232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BC003CE-488D-4BC7-B6F8-44337756695B}"/>
                </a:ext>
              </a:extLst>
            </p:cNvPr>
            <p:cNvSpPr txBox="1"/>
            <p:nvPr/>
          </p:nvSpPr>
          <p:spPr>
            <a:xfrm rot="20582196">
              <a:off x="4455912" y="308418"/>
              <a:ext cx="1561776" cy="6678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Inverter</a:t>
              </a:r>
            </a:p>
            <a:p>
              <a:r>
                <a:rPr lang="en-US" altLang="zh-CN" sz="1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 ExtraLight DEMO" panose="00000400000000000000" pitchFamily="2" charset="0"/>
                  <a:ea typeface="微软雅黑" panose="020B0503020204020204" pitchFamily="34" charset="-122"/>
                </a:rPr>
                <a:t>  motor </a:t>
              </a:r>
              <a:endParaRPr lang="ru-RU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3597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2AF549-FB4F-4077-8135-84D4CC19F0F2}"/>
              </a:ext>
            </a:extLst>
          </p:cNvPr>
          <p:cNvSpPr txBox="1"/>
          <p:nvPr/>
        </p:nvSpPr>
        <p:spPr>
          <a:xfrm>
            <a:off x="1841374" y="263940"/>
            <a:ext cx="8655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Стиральная машина </a:t>
            </a:r>
            <a:r>
              <a:rPr lang="en-US" sz="2000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T3921</a:t>
            </a:r>
            <a:endParaRPr lang="ru-RU" sz="2000" b="1" dirty="0">
              <a:effectLst>
                <a:outerShdw blurRad="50800" dist="38100" dir="8100000" algn="tr" rotWithShape="0">
                  <a:prstClr val="black">
                    <a:alpha val="65000"/>
                  </a:prst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148B51D-D586-4CFA-B8C8-F90E0F8532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75" y="3343275"/>
            <a:ext cx="3809926" cy="2857445"/>
          </a:xfrm>
          <a:prstGeom prst="rect">
            <a:avLst/>
          </a:prstGeom>
          <a:effectLst>
            <a:outerShdw blurRad="63500" sx="104000" sy="104000" algn="ctr" rotWithShape="0">
              <a:prstClr val="black">
                <a:alpha val="23000"/>
              </a:prstClr>
            </a:outerShdw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FC2D7CE-956A-45C7-AA5C-5789737DDE6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429" y="907310"/>
            <a:ext cx="3362252" cy="2521690"/>
          </a:xfrm>
          <a:prstGeom prst="rect">
            <a:avLst/>
          </a:prstGeom>
          <a:effectLst>
            <a:outerShdw blurRad="63500" sx="104000" sy="104000" algn="ctr" rotWithShape="0">
              <a:prstClr val="black">
                <a:alpha val="23000"/>
              </a:prst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59A8D31-A517-4131-BC45-E6B588FAF8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447" y="3870564"/>
            <a:ext cx="3084984" cy="2313738"/>
          </a:xfrm>
          <a:prstGeom prst="rect">
            <a:avLst/>
          </a:prstGeom>
          <a:effectLst>
            <a:outerShdw blurRad="63500" sx="104000" sy="104000" algn="ctr" rotWithShape="0">
              <a:prstClr val="black">
                <a:alpha val="23000"/>
              </a:prst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1D0B96A-E17E-4AF0-97AF-B6F8B6AAF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0972" y="903458"/>
            <a:ext cx="6148711" cy="1588078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C6FD9BB-B8E6-41E4-8BBB-FD0A33714C2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328" y="3062096"/>
            <a:ext cx="4077572" cy="3058179"/>
          </a:xfrm>
          <a:prstGeom prst="rect">
            <a:avLst/>
          </a:prstGeom>
          <a:effectLst>
            <a:outerShdw blurRad="63500" sx="104000" sy="104000" algn="ctr" rotWithShape="0">
              <a:prstClr val="black">
                <a:alpha val="23000"/>
              </a:prstClr>
            </a:outerShdw>
          </a:effectLst>
        </p:spPr>
      </p:pic>
      <p:cxnSp>
        <p:nvCxnSpPr>
          <p:cNvPr id="9" name="Прямая соединительная линия 8">
            <a:extLst>
              <a:ext uri="{FF2B5EF4-FFF2-40B4-BE49-F238E27FC236}">
                <a16:creationId xmlns:a16="http://schemas.microsoft.com/office/drawing/2014/main" id="{33EA39F6-A872-46F9-9109-DD7BDEE9753E}"/>
              </a:ext>
            </a:extLst>
          </p:cNvPr>
          <p:cNvCxnSpPr/>
          <p:nvPr/>
        </p:nvCxnSpPr>
        <p:spPr>
          <a:xfrm>
            <a:off x="4012999" y="1066800"/>
            <a:ext cx="0" cy="513392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01809F79-C3FC-4A91-9B17-8770C5B0FD81}"/>
              </a:ext>
            </a:extLst>
          </p:cNvPr>
          <p:cNvCxnSpPr>
            <a:cxnSpLocks/>
          </p:cNvCxnSpPr>
          <p:nvPr/>
        </p:nvCxnSpPr>
        <p:spPr>
          <a:xfrm>
            <a:off x="302429" y="3614057"/>
            <a:ext cx="4215142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F942F94C-41B9-40B4-B589-39A5F0FC96A3}"/>
              </a:ext>
            </a:extLst>
          </p:cNvPr>
          <p:cNvCxnSpPr>
            <a:cxnSpLocks/>
          </p:cNvCxnSpPr>
          <p:nvPr/>
        </p:nvCxnSpPr>
        <p:spPr>
          <a:xfrm>
            <a:off x="6770914" y="2884715"/>
            <a:ext cx="5001986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DAA8C483-B1C6-41AD-BAA6-BCAF7862DAC4}"/>
              </a:ext>
            </a:extLst>
          </p:cNvPr>
          <p:cNvCxnSpPr>
            <a:cxnSpLocks/>
          </p:cNvCxnSpPr>
          <p:nvPr/>
        </p:nvCxnSpPr>
        <p:spPr>
          <a:xfrm>
            <a:off x="7516144" y="2577553"/>
            <a:ext cx="0" cy="36360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62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DF2309E3-BA2E-43DC-83BA-B98E629E9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0547" y="189665"/>
            <a:ext cx="2160000" cy="294623"/>
          </a:xfrm>
          <a:prstGeom prst="rect">
            <a:avLst/>
          </a:prstGeom>
        </p:spPr>
      </p:pic>
      <p:pic>
        <p:nvPicPr>
          <p:cNvPr id="22" name="object 4">
            <a:extLst>
              <a:ext uri="{FF2B5EF4-FFF2-40B4-BE49-F238E27FC236}">
                <a16:creationId xmlns:a16="http://schemas.microsoft.com/office/drawing/2014/main" id="{57792804-DA47-47D3-A88C-845AEF7F3835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  <p:sp>
        <p:nvSpPr>
          <p:cNvPr id="11" name="Объект 1">
            <a:extLst>
              <a:ext uri="{FF2B5EF4-FFF2-40B4-BE49-F238E27FC236}">
                <a16:creationId xmlns:a16="http://schemas.microsoft.com/office/drawing/2014/main" id="{89A84E63-47EF-4ADF-B4F7-FFDBD38AAE28}"/>
              </a:ext>
            </a:extLst>
          </p:cNvPr>
          <p:cNvSpPr txBox="1">
            <a:spLocks/>
          </p:cNvSpPr>
          <p:nvPr/>
        </p:nvSpPr>
        <p:spPr>
          <a:xfrm>
            <a:off x="6108820" y="786565"/>
            <a:ext cx="5607981" cy="633241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Глубина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5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6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см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Максимальная загрузка белья: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9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кг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Объем барабана</a:t>
            </a:r>
            <a:r>
              <a:rPr lang="en-US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100 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л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15 программ</a:t>
            </a:r>
            <a:endParaRPr lang="en-US" sz="18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Тепловой насос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Электронное управление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Индикатор цикла "Отжим"	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Кнопка регулировки режима «Отложенная </a:t>
            </a:r>
            <a:r>
              <a:rPr lang="ru-RU" sz="1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cушка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» 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Кнопка регулировки режима «Сушка»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Индикатор заполнения фильтра</a:t>
            </a:r>
            <a:r>
              <a:rPr lang="en-US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Индикатор заполнения бака</a:t>
            </a:r>
            <a:r>
              <a:rPr lang="en-US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</a:t>
            </a: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Индикатор очистки конденсатора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Автоматическая функция защиты одежды от повреждения и коррозии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против </a:t>
            </a:r>
            <a:r>
              <a:rPr lang="ru-RU" sz="1800" b="1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сминания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  <a:r>
              <a:rPr lang="en-US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PLUS</a:t>
            </a:r>
            <a:r>
              <a:rPr lang="ru-RU" sz="18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,  Деликатная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Система обнаружения неисправностей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Защита от детей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</a:pPr>
            <a:r>
              <a:rPr lang="ru-RU" sz="18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Уровень шума (сушка): 65 </a:t>
            </a:r>
            <a:r>
              <a:rPr lang="ru-RU" sz="1800" dirty="0" err="1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дБА</a:t>
            </a:r>
            <a:endParaRPr lang="ru-RU" sz="1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5B5B1B-D119-4806-95C1-902A2EC85FBA}"/>
              </a:ext>
            </a:extLst>
          </p:cNvPr>
          <p:cNvSpPr txBox="1"/>
          <p:nvPr/>
        </p:nvSpPr>
        <p:spPr>
          <a:xfrm>
            <a:off x="223399" y="336978"/>
            <a:ext cx="4184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effectLst>
                  <a:outerShdw blurRad="50800" dist="38100" dir="8100000" algn="tr" rotWithShape="0">
                    <a:prstClr val="black">
                      <a:alpha val="86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Сушильная машина</a:t>
            </a:r>
          </a:p>
          <a:p>
            <a:pPr algn="ctr"/>
            <a:r>
              <a:rPr lang="en-US" b="1" dirty="0">
                <a:effectLst>
                  <a:outerShdw blurRad="50800" dist="38100" dir="8100000" algn="tr" rotWithShape="0">
                    <a:prstClr val="black">
                      <a:alpha val="86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SLR TB921</a:t>
            </a:r>
            <a:endParaRPr lang="ru-RU" b="1" dirty="0">
              <a:effectLst>
                <a:outerShdw blurRad="50800" dist="38100" dir="8100000" algn="tr" rotWithShape="0">
                  <a:prstClr val="black">
                    <a:alpha val="86000"/>
                  </a:prst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6F53E928-4D51-4E17-92D6-FD02CB58693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7417" y="657279"/>
            <a:ext cx="7391254" cy="554344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9" name="Содержимое 2">
            <a:extLst>
              <a:ext uri="{FF2B5EF4-FFF2-40B4-BE49-F238E27FC236}">
                <a16:creationId xmlns:a16="http://schemas.microsoft.com/office/drawing/2014/main" id="{02585F55-8730-4528-9203-158CA24ECAB2}"/>
              </a:ext>
            </a:extLst>
          </p:cNvPr>
          <p:cNvSpPr txBox="1">
            <a:spLocks/>
          </p:cNvSpPr>
          <p:nvPr/>
        </p:nvSpPr>
        <p:spPr>
          <a:xfrm>
            <a:off x="904599" y="6014416"/>
            <a:ext cx="3551416" cy="6101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РРЦ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: </a:t>
            </a:r>
            <a:r>
              <a:rPr lang="ru-RU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79 990</a:t>
            </a:r>
          </a:p>
        </p:txBody>
      </p:sp>
    </p:spTree>
    <p:extLst>
      <p:ext uri="{BB962C8B-B14F-4D97-AF65-F5344CB8AC3E}">
        <p14:creationId xmlns:p14="http://schemas.microsoft.com/office/powerpoint/2010/main" val="3472447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5C04B6-3DDE-4FC5-92E4-D445FFF703C4}"/>
              </a:ext>
            </a:extLst>
          </p:cNvPr>
          <p:cNvSpPr txBox="1"/>
          <p:nvPr/>
        </p:nvSpPr>
        <p:spPr>
          <a:xfrm>
            <a:off x="1126913" y="283288"/>
            <a:ext cx="9541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effectLst>
                  <a:outerShdw blurRad="50800" dist="38100" dir="8100000" algn="tr" rotWithShape="0">
                    <a:prstClr val="black">
                      <a:alpha val="86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Сушильная машина </a:t>
            </a:r>
            <a:r>
              <a:rPr lang="en-US" sz="2800" b="1" dirty="0">
                <a:effectLst>
                  <a:outerShdw blurRad="50800" dist="38100" dir="8100000" algn="tr" rotWithShape="0">
                    <a:prstClr val="black">
                      <a:alpha val="86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SLR TB921</a:t>
            </a:r>
            <a:endParaRPr lang="ru-RU" sz="2800" b="1" dirty="0">
              <a:effectLst>
                <a:outerShdw blurRad="50800" dist="38100" dir="8100000" algn="tr" rotWithShape="0">
                  <a:prstClr val="black">
                    <a:alpha val="86000"/>
                  </a:prst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2450041-94A4-454D-887D-7B6678B46E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627" y="1596049"/>
            <a:ext cx="4022631" cy="3016973"/>
          </a:xfrm>
          <a:prstGeom prst="rect">
            <a:avLst/>
          </a:prstGeom>
          <a:effectLst>
            <a:outerShdw blurRad="76200" sx="103000" sy="103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ED3C774-C1E9-4EC3-BEFC-432D21D5E7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53" y="1315714"/>
            <a:ext cx="2743256" cy="2057442"/>
          </a:xfrm>
          <a:prstGeom prst="rect">
            <a:avLst/>
          </a:prstGeom>
          <a:effectLst>
            <a:outerShdw blurRad="76200" sx="103000" sy="103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4D761C5-FF77-4DDB-9DA4-885897D25A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029" y="3962359"/>
            <a:ext cx="2743255" cy="2057442"/>
          </a:xfrm>
          <a:prstGeom prst="rect">
            <a:avLst/>
          </a:prstGeom>
          <a:effectLst>
            <a:outerShdw blurRad="76200" sx="103000" sy="103000" algn="ctr" rotWithShape="0">
              <a:prstClr val="black">
                <a:alpha val="40000"/>
              </a:prstClr>
            </a:outerShdw>
          </a:effectLst>
        </p:spPr>
      </p:pic>
      <p:cxnSp>
        <p:nvCxnSpPr>
          <p:cNvPr id="7" name="Прямая соединительная линия 6">
            <a:extLst>
              <a:ext uri="{FF2B5EF4-FFF2-40B4-BE49-F238E27FC236}">
                <a16:creationId xmlns:a16="http://schemas.microsoft.com/office/drawing/2014/main" id="{BBA47CF9-0558-493F-AA8C-2D219ABBC419}"/>
              </a:ext>
            </a:extLst>
          </p:cNvPr>
          <p:cNvCxnSpPr>
            <a:cxnSpLocks/>
          </p:cNvCxnSpPr>
          <p:nvPr/>
        </p:nvCxnSpPr>
        <p:spPr>
          <a:xfrm>
            <a:off x="4231258" y="1476786"/>
            <a:ext cx="0" cy="48600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5DE676C6-A3FD-4969-AC67-D7BC6D122291}"/>
              </a:ext>
            </a:extLst>
          </p:cNvPr>
          <p:cNvCxnSpPr/>
          <p:nvPr/>
        </p:nvCxnSpPr>
        <p:spPr>
          <a:xfrm>
            <a:off x="1072536" y="5013179"/>
            <a:ext cx="3347116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6BD26D1-4B93-47AF-A13D-2A8DF37F4334}"/>
              </a:ext>
            </a:extLst>
          </p:cNvPr>
          <p:cNvSpPr txBox="1"/>
          <p:nvPr/>
        </p:nvSpPr>
        <p:spPr>
          <a:xfrm>
            <a:off x="7264021" y="1272600"/>
            <a:ext cx="483818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Тепловой насос</a:t>
            </a: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Pearl Drum – </a:t>
            </a:r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жемчужный барабан</a:t>
            </a: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Двухстороннее вращение</a:t>
            </a: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Функция против </a:t>
            </a:r>
            <a:r>
              <a:rPr lang="ru-RU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сминания</a:t>
            </a:r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Очистка барабана</a:t>
            </a: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3 уровня сушки</a:t>
            </a: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Блокировка неприятного запаха</a:t>
            </a:r>
          </a:p>
          <a:p>
            <a:endParaRPr lang="ru-RU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cxnSp>
        <p:nvCxnSpPr>
          <p:cNvPr id="12" name="Прямая соединительная линия 11">
            <a:extLst>
              <a:ext uri="{FF2B5EF4-FFF2-40B4-BE49-F238E27FC236}">
                <a16:creationId xmlns:a16="http://schemas.microsoft.com/office/drawing/2014/main" id="{19B86911-EDCB-4414-BA18-0A1074DFA64E}"/>
              </a:ext>
            </a:extLst>
          </p:cNvPr>
          <p:cNvCxnSpPr/>
          <p:nvPr/>
        </p:nvCxnSpPr>
        <p:spPr>
          <a:xfrm>
            <a:off x="3870168" y="3666979"/>
            <a:ext cx="3347116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34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8DC7B4E-7A27-4594-A8E5-35308552EED8}"/>
              </a:ext>
            </a:extLst>
          </p:cNvPr>
          <p:cNvSpPr txBox="1"/>
          <p:nvPr/>
        </p:nvSpPr>
        <p:spPr>
          <a:xfrm>
            <a:off x="6096000" y="192487"/>
            <a:ext cx="41846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effectLst>
                  <a:outerShdw blurRad="50800" dist="38100" dir="8100000" algn="tr" rotWithShape="0">
                    <a:prstClr val="black">
                      <a:alpha val="86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Сушильная машина</a:t>
            </a:r>
          </a:p>
          <a:p>
            <a:pPr algn="ctr"/>
            <a:r>
              <a:rPr lang="en-US" sz="2400" b="1" dirty="0">
                <a:effectLst>
                  <a:outerShdw blurRad="50800" dist="38100" dir="8100000" algn="tr" rotWithShape="0">
                    <a:prstClr val="black">
                      <a:alpha val="86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SLR TB921</a:t>
            </a:r>
            <a:endParaRPr lang="ru-RU" sz="2400" b="1" dirty="0">
              <a:effectLst>
                <a:outerShdw blurRad="50800" dist="38100" dir="8100000" algn="tr" rotWithShape="0">
                  <a:prstClr val="black">
                    <a:alpha val="86000"/>
                  </a:prst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5F7F8E-1A8D-49D7-9681-BD78D2BA945B}"/>
              </a:ext>
            </a:extLst>
          </p:cNvPr>
          <p:cNvSpPr txBox="1"/>
          <p:nvPr/>
        </p:nvSpPr>
        <p:spPr>
          <a:xfrm>
            <a:off x="942060" y="192487"/>
            <a:ext cx="40359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Стиральная машина</a:t>
            </a:r>
          </a:p>
          <a:p>
            <a:pPr algn="ctr"/>
            <a:r>
              <a:rPr lang="en-US" sz="2400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SLW T3921</a:t>
            </a:r>
            <a:endParaRPr lang="ru-RU" sz="2400" b="1" dirty="0">
              <a:effectLst>
                <a:outerShdw blurRad="50800" dist="38100" dir="8100000" algn="tr" rotWithShape="0">
                  <a:prstClr val="black">
                    <a:alpha val="65000"/>
                  </a:prst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4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BA4ADBA-D809-4255-8438-79712B2C5E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32042" y="1023227"/>
            <a:ext cx="6771059" cy="507829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E8F8B31-4B2F-4EA1-82BD-62D7F41ACA7D}"/>
              </a:ext>
            </a:extLst>
          </p:cNvPr>
          <p:cNvSpPr txBox="1"/>
          <p:nvPr/>
        </p:nvSpPr>
        <p:spPr>
          <a:xfrm>
            <a:off x="5538795" y="250631"/>
            <a:ext cx="359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>
                <a:effectLst>
                  <a:outerShdw blurRad="50800" dist="38100" dir="8100000" algn="tr" rotWithShape="0">
                    <a:prstClr val="black">
                      <a:alpha val="6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+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A137A1FA-DE00-4121-9829-EB5A6263AC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146" y="890026"/>
            <a:ext cx="6879698" cy="515977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cxnSp>
        <p:nvCxnSpPr>
          <p:cNvPr id="15" name="Прямая соединительная линия 14">
            <a:extLst>
              <a:ext uri="{FF2B5EF4-FFF2-40B4-BE49-F238E27FC236}">
                <a16:creationId xmlns:a16="http://schemas.microsoft.com/office/drawing/2014/main" id="{1DF01D36-CA50-4D4D-83F1-37140DAB04AC}"/>
              </a:ext>
            </a:extLst>
          </p:cNvPr>
          <p:cNvCxnSpPr/>
          <p:nvPr/>
        </p:nvCxnSpPr>
        <p:spPr>
          <a:xfrm>
            <a:off x="3842657" y="1284514"/>
            <a:ext cx="0" cy="4632084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C1059B22-3A13-49F2-812C-F2E77E502639}"/>
              </a:ext>
            </a:extLst>
          </p:cNvPr>
          <p:cNvCxnSpPr/>
          <p:nvPr/>
        </p:nvCxnSpPr>
        <p:spPr>
          <a:xfrm>
            <a:off x="7739743" y="1246332"/>
            <a:ext cx="0" cy="4632084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0A4854F9-97A9-4872-8ADB-833E118B531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886" y="861451"/>
            <a:ext cx="6955898" cy="52169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5403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1"/>
            </a:gs>
            <a:gs pos="44000">
              <a:schemeClr val="accent1">
                <a:lumMod val="95000"/>
                <a:lumOff val="5000"/>
              </a:schemeClr>
            </a:gs>
            <a:gs pos="77000">
              <a:schemeClr val="accent1">
                <a:lumMod val="39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9BF7F34-C63D-49F7-B463-CD5BBD2BB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BB6507-C1EB-4673-9618-9DEBB0C6CDB2}"/>
              </a:ext>
            </a:extLst>
          </p:cNvPr>
          <p:cNvSpPr txBox="1"/>
          <p:nvPr/>
        </p:nvSpPr>
        <p:spPr>
          <a:xfrm>
            <a:off x="5440485" y="501133"/>
            <a:ext cx="6305147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b="0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Сушильные машины, оснащенные тепловым насосом 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представляют собой замкнутую систему теплообмена, благодаря этому достигается высокая энергоэффективность прибора А++. 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Такая сушилка не требует подключения к вытяжной вентиляции или канализационной сети.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Широкий выбор режимов и уровня сушки позволит выбрать подходящую программу для любого белья, в том числе и очень деликатного, поскольку температура прогретого воздуха редко превышает 40</a:t>
            </a:r>
            <a:r>
              <a:rPr lang="en-US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’</a:t>
            </a:r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С. </a:t>
            </a:r>
          </a:p>
          <a:p>
            <a:r>
              <a:rPr lang="ru-RU" sz="2000" b="0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</a:t>
            </a:r>
          </a:p>
          <a:p>
            <a:r>
              <a:rPr lang="ru-RU" sz="2000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К тому же в процессе сушки повторный прогрев воздуха проходит намного быстрее, </a:t>
            </a:r>
          </a:p>
          <a:p>
            <a:r>
              <a:rPr lang="ru-RU" sz="2000" b="0" i="0" dirty="0">
                <a:effectLst/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Таким образом, в дальнейшем цикле повторный прогрев происходит быстрее и с меньшими энергетическими затратами.</a:t>
            </a:r>
          </a:p>
          <a:p>
            <a:endParaRPr lang="ru-RU" sz="20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6AF7720-3B2E-4912-AA2A-709C1F910B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201" y="1884399"/>
            <a:ext cx="4887413" cy="25662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0B7329-CAB6-49D6-B096-5F937D287ECC}"/>
              </a:ext>
            </a:extLst>
          </p:cNvPr>
          <p:cNvSpPr txBox="1"/>
          <p:nvPr/>
        </p:nvSpPr>
        <p:spPr>
          <a:xfrm>
            <a:off x="1462978" y="501133"/>
            <a:ext cx="309106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800" b="1" dirty="0">
                <a:effectLst>
                  <a:outerShdw blurRad="50800" dist="38100" dir="8100000" algn="tr" rotWithShape="0">
                    <a:prstClr val="black">
                      <a:alpha val="85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Тепловой насос</a:t>
            </a:r>
          </a:p>
        </p:txBody>
      </p:sp>
    </p:spTree>
    <p:extLst>
      <p:ext uri="{BB962C8B-B14F-4D97-AF65-F5344CB8AC3E}">
        <p14:creationId xmlns:p14="http://schemas.microsoft.com/office/powerpoint/2010/main" val="3004920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663C2C-7327-4102-8FE8-00A7DBEA51D1}"/>
              </a:ext>
            </a:extLst>
          </p:cNvPr>
          <p:cNvSpPr txBox="1"/>
          <p:nvPr/>
        </p:nvSpPr>
        <p:spPr>
          <a:xfrm>
            <a:off x="4362201" y="185255"/>
            <a:ext cx="34676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Стратегия и цели</a:t>
            </a:r>
          </a:p>
          <a:p>
            <a:pPr algn="ctr"/>
            <a:endParaRPr lang="ru-RU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2B91D3-9A37-436D-AAEC-4BA5EBF6B983}"/>
              </a:ext>
            </a:extLst>
          </p:cNvPr>
          <p:cNvSpPr txBox="1"/>
          <p:nvPr/>
        </p:nvSpPr>
        <p:spPr>
          <a:xfrm>
            <a:off x="666595" y="842749"/>
            <a:ext cx="108588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ru-RU" sz="32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pPr algn="ctr"/>
            <a:r>
              <a:rPr lang="ru-RU" sz="32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Самое важное для нас – быть на одной волне с нашими покупателями и предвкушать их потребности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DB33085-C6FE-41D4-B6C0-D17E26981E9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8486" y="2863260"/>
            <a:ext cx="5915025" cy="11314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E91C89-D794-41F8-86A2-072D12A16FED}"/>
              </a:ext>
            </a:extLst>
          </p:cNvPr>
          <p:cNvSpPr txBox="1"/>
          <p:nvPr/>
        </p:nvSpPr>
        <p:spPr>
          <a:xfrm>
            <a:off x="2364107" y="4586045"/>
            <a:ext cx="79208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Мы делаем сложные вещи – упрощая жизнь.</a:t>
            </a:r>
          </a:p>
          <a:p>
            <a:pPr marL="457200" indent="-457200" algn="ctr">
              <a:buAutoNum type="arabicPeriod"/>
            </a:pPr>
            <a:endParaRPr lang="ru-RU" sz="3600" b="1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89D6D97-F91F-4616-8A53-28F9107AB0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6143FF7B-61AE-4433-95C5-0AD76F4751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12" name="object 4">
            <a:extLst>
              <a:ext uri="{FF2B5EF4-FFF2-40B4-BE49-F238E27FC236}">
                <a16:creationId xmlns:a16="http://schemas.microsoft.com/office/drawing/2014/main" id="{54533FA8-EB95-48D4-9CD4-3095C56D0EA9}"/>
              </a:ext>
            </a:extLst>
          </p:cNvPr>
          <p:cNvPicPr/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0984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301"/>
                            </p:stCondLst>
                            <p:childTnLst>
                              <p:par>
                                <p:cTn id="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801"/>
                            </p:stCondLst>
                            <p:childTnLst>
                              <p:par>
                                <p:cTn id="1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301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A07EC1D-420E-4B83-91FE-978191C0E9CF}"/>
              </a:ext>
            </a:extLst>
          </p:cNvPr>
          <p:cNvSpPr txBox="1"/>
          <p:nvPr/>
        </p:nvSpPr>
        <p:spPr>
          <a:xfrm>
            <a:off x="1537888" y="1721892"/>
            <a:ext cx="1035091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ru-RU" sz="2800" dirty="0">
                <a:effectLst>
                  <a:outerShdw blurRad="50800" dist="38100" dir="8100000" algn="tr" rotWithShape="0">
                    <a:prstClr val="black">
                      <a:alpha val="53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Цены указаны как РРЦ. Не является офертой.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ru-RU" sz="2800" dirty="0">
                <a:effectLst>
                  <a:outerShdw blurRad="50800" dist="38100" dir="8100000" algn="tr" rotWithShape="0">
                    <a:prstClr val="black">
                      <a:alpha val="53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Ваши цены указаны в действующих прайс-листах в рублях.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ru-RU" sz="2800" dirty="0">
                <a:effectLst>
                  <a:outerShdw blurRad="50800" dist="38100" dir="8100000" algn="tr" rotWithShape="0">
                    <a:prstClr val="black">
                      <a:alpha val="53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Все детали по продукту и поставкам, пожалуйста, </a:t>
            </a:r>
          </a:p>
          <a:p>
            <a:r>
              <a:rPr lang="ru-RU" sz="2800" dirty="0">
                <a:effectLst>
                  <a:outerShdw blurRad="50800" dist="38100" dir="8100000" algn="tr" rotWithShape="0">
                    <a:prstClr val="black">
                      <a:alpha val="53000"/>
                    </a:prstClr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     уточняйте у своего менеджера!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ru-RU" sz="2800" dirty="0">
              <a:effectLst>
                <a:outerShdw blurRad="50800" dist="38100" dir="8100000" algn="tr" rotWithShape="0">
                  <a:prstClr val="black"/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  <a:p>
            <a:endParaRPr lang="ru-RU" sz="2800" dirty="0"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59BFC21-A447-44A7-A459-197513075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8" name="object 4">
            <a:extLst>
              <a:ext uri="{FF2B5EF4-FFF2-40B4-BE49-F238E27FC236}">
                <a16:creationId xmlns:a16="http://schemas.microsoft.com/office/drawing/2014/main" id="{B2A577EC-E5C9-4B48-9EF0-96EEB97FCDBF}"/>
              </a:ext>
            </a:extLst>
          </p:cNvPr>
          <p:cNvPicPr/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9824" y="0"/>
            <a:ext cx="2021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61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5B5B5B">
                <a:lumMod val="75000"/>
              </a:srgbClr>
            </a:gs>
            <a:gs pos="25000">
              <a:srgbClr val="2D2D2D"/>
            </a:gs>
            <a:gs pos="37000">
              <a:srgbClr val="3F3F3F"/>
            </a:gs>
            <a:gs pos="88000">
              <a:schemeClr val="bg1">
                <a:lumMod val="95000"/>
                <a:lumOff val="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B3EC630-A253-4597-8891-272CCCB511C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48543" y="1081915"/>
            <a:ext cx="4094914" cy="234708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044A14-1936-4043-BF3A-8F0AF6623A1D}"/>
              </a:ext>
            </a:extLst>
          </p:cNvPr>
          <p:cNvSpPr txBox="1"/>
          <p:nvPr/>
        </p:nvSpPr>
        <p:spPr>
          <a:xfrm>
            <a:off x="2832100" y="3713982"/>
            <a:ext cx="709079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Don’t lose time !</a:t>
            </a:r>
          </a:p>
          <a:p>
            <a:pPr algn="ctr"/>
            <a:r>
              <a:rPr lang="en-US" sz="32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Kickstart your success in dynamic future</a:t>
            </a:r>
          </a:p>
          <a:p>
            <a:pPr algn="ctr"/>
            <a:r>
              <a:rPr lang="en-US" sz="3200" b="1" dirty="0">
                <a:latin typeface="Lato Hairline" panose="020F0502020204030203" pitchFamily="34" charset="0"/>
                <a:ea typeface="Lato Hairline" panose="020F0502020204030203" pitchFamily="34" charset="0"/>
                <a:cs typeface="Lato Hairline" panose="020F0502020204030203" pitchFamily="34" charset="0"/>
              </a:rPr>
              <a:t>with a strong brand !</a:t>
            </a:r>
            <a:endParaRPr lang="ru-RU" sz="3200" b="1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  <a:p>
            <a:pPr algn="ctr"/>
            <a:endParaRPr lang="ru-RU" sz="3200" b="1" dirty="0">
              <a:latin typeface="Lato Hairline" panose="020F0502020204030203" pitchFamily="34" charset="0"/>
              <a:ea typeface="Lato Hairline" panose="020F0502020204030203" pitchFamily="34" charset="0"/>
              <a:cs typeface="Lato Hairline" panose="020F0502020204030203" pitchFamily="34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6946FE8-A52A-49C8-AEFC-C83C85BBE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799" y="109003"/>
            <a:ext cx="2160000" cy="29462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CE2CD69-1370-490C-A9BC-C522FAAA78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806" y="6270227"/>
            <a:ext cx="1224000" cy="41216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5F7BDF5-92A5-437E-952A-46FAA97A399B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501" y="631559"/>
            <a:ext cx="3673809" cy="3001057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265D741-316E-4C82-B878-9A92D0703031}"/>
              </a:ext>
            </a:extLst>
          </p:cNvPr>
          <p:cNvSpPr/>
          <p:nvPr/>
        </p:nvSpPr>
        <p:spPr>
          <a:xfrm>
            <a:off x="1659445" y="5728285"/>
            <a:ext cx="925830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СПАСИБО ЗА ВНИМАНИЕ И</a:t>
            </a:r>
          </a:p>
          <a:p>
            <a:pPr algn="ctr"/>
            <a:r>
              <a:rPr lang="ru-RU" sz="2800" b="1" dirty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/>
                  </a:outerShdw>
                </a:effectLst>
                <a:latin typeface="Lato Thin" panose="020F0502020204030203" pitchFamily="34" charset="0"/>
                <a:ea typeface="Lato Thin" panose="020F0502020204030203" pitchFamily="34" charset="0"/>
                <a:cs typeface="Lato Thin" panose="020F0502020204030203" pitchFamily="34" charset="0"/>
              </a:rPr>
              <a:t>УДАЧНОЙ ТОРГОВЛИ!</a:t>
            </a:r>
            <a:endParaRPr lang="tr-TR" sz="28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/>
                </a:outerShdw>
              </a:effectLst>
              <a:latin typeface="Lato Thin" panose="020F0502020204030203" pitchFamily="34" charset="0"/>
              <a:ea typeface="Lato Thin" panose="020F0502020204030203" pitchFamily="34" charset="0"/>
              <a:cs typeface="Lato Thin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231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theme/theme1.xml><?xml version="1.0" encoding="utf-8"?>
<a:theme xmlns:a="http://schemas.openxmlformats.org/drawingml/2006/main" name="Office Theme">
  <a:themeElements>
    <a:clrScheme name="Тема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Тема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17543</TotalTime>
  <Words>4905</Words>
  <Application>Microsoft Office PowerPoint</Application>
  <PresentationFormat>Широкоэкранный</PresentationFormat>
  <Paragraphs>996</Paragraphs>
  <Slides>107</Slides>
  <Notes>4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107</vt:i4>
      </vt:variant>
    </vt:vector>
  </HeadingPairs>
  <TitlesOfParts>
    <vt:vector size="121" baseType="lpstr">
      <vt:lpstr>Arial MT</vt:lpstr>
      <vt:lpstr>Mont ExtraLight DEMO</vt:lpstr>
      <vt:lpstr>Lato Thin</vt:lpstr>
      <vt:lpstr>Lato Hairline</vt:lpstr>
      <vt:lpstr>Raleway</vt:lpstr>
      <vt:lpstr>Gotham</vt:lpstr>
      <vt:lpstr>FuturaLightCTT</vt:lpstr>
      <vt:lpstr>Arial Nova Light</vt:lpstr>
      <vt:lpstr>Calibri</vt:lpstr>
      <vt:lpstr>Arial</vt:lpstr>
      <vt:lpstr>Wingdings</vt:lpstr>
      <vt:lpstr>Calibri Light</vt:lpstr>
      <vt:lpstr>Britannic Bold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Программа «Антиаллергия» (Allergy care)</vt:lpstr>
      <vt:lpstr>Половинная загрузка Eco Logic</vt:lpstr>
      <vt:lpstr>Экологичность и экономичность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Александр Шавыркин</cp:lastModifiedBy>
  <cp:revision>953</cp:revision>
  <dcterms:created xsi:type="dcterms:W3CDTF">2022-09-02T17:26:27Z</dcterms:created>
  <dcterms:modified xsi:type="dcterms:W3CDTF">2024-03-29T08:16:47Z</dcterms:modified>
</cp:coreProperties>
</file>