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8" r:id="rId2"/>
    <p:sldId id="414" r:id="rId3"/>
    <p:sldId id="262" r:id="rId4"/>
    <p:sldId id="367" r:id="rId5"/>
    <p:sldId id="368" r:id="rId6"/>
    <p:sldId id="365" r:id="rId7"/>
    <p:sldId id="356" r:id="rId8"/>
    <p:sldId id="263" r:id="rId9"/>
    <p:sldId id="357" r:id="rId10"/>
    <p:sldId id="363" r:id="rId11"/>
    <p:sldId id="264" r:id="rId12"/>
    <p:sldId id="281" r:id="rId13"/>
    <p:sldId id="285" r:id="rId14"/>
    <p:sldId id="383" r:id="rId15"/>
    <p:sldId id="330" r:id="rId16"/>
  </p:sldIdLst>
  <p:sldSz cx="12192000" cy="6858000"/>
  <p:notesSz cx="6858000" cy="9144000"/>
  <p:embeddedFontLst>
    <p:embeddedFont>
      <p:font typeface="Arial Narrow" panose="020B060602020203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FuturaLightCTT" panose="020B0604020202020204" charset="0"/>
      <p:regular r:id="rId28"/>
    </p:embeddedFont>
    <p:embeddedFont>
      <p:font typeface="Mont ExtraLight DEMO" panose="020B0604020202020204" charset="0"/>
      <p:regular r:id="rId29"/>
    </p:embeddedFont>
    <p:embeddedFont>
      <p:font typeface="Mont Thin" panose="020B0604020202020204" charset="0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5F633-C600-4674-A25F-6DCCAD321D57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E90E8-C9E5-4B26-B60A-FC45EE338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21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8D3AE-280D-4485-A327-C8BC4ADE64F7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44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62A9C-6547-4C02-87AE-A54A3C6F9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03B426-AC34-4C17-8502-7D63CEC70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E07CE6-CE6D-4D38-8B86-83827C1F2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B91EB1-C3A9-453E-BE08-8D192403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D0CE77-B3C8-4F84-8409-6464E1C1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5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EC3BB-8727-4E68-BED6-3AFC1ADE4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44C987-BA17-4E52-8DCB-DA803DD7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F7DE52-2088-4953-A074-99CC3148A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5CD3D-7BED-4EA0-80A5-7F23145D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A3A0F8-81F8-4C4C-95DD-B7861925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62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068FFC-206E-43A2-AEEC-D94147AAF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F7108C-E36B-43C4-8990-A6EE4489A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7A660-4236-4411-9C38-C3F6E806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89D081-283D-42AF-BEB0-FFD05C29B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D4AB3C-4D9B-415A-8CD6-DBF9AAF1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44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50055-79CE-44B2-8F55-0DE5656A7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B2749E-0506-4828-90C9-83225FEAA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20865-BDBB-4AB6-877A-059E3F471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A2E3E2-E9BC-41FA-9972-8A382927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E7719-52AE-4D59-8CDE-8A1FF01E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38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108CF-FE01-45A4-AF11-929659E01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E64C18-2E40-4D7F-AA0E-809F02B11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7AB58-7BB3-4F69-B139-21953315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5C9D8C-80C7-425E-8EFD-58318E07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2360CD-6D07-4BE9-97FF-63307A95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81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135C1-EF0B-4BC5-B8D8-BF868483D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A21D53-8EB2-4ED0-8DAC-A2905D9D4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8C847A-1023-431E-AAE8-FA6F89CCE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620313-CEDF-45D5-838F-C35520F22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15FA26-AB29-4DEA-90D8-14039FA8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A858EA-7595-46A4-A3BF-0B785157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20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3CD70-CC01-4FF6-8463-979084E1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58130-6B48-4FA2-A0D1-F2183F0C9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4EB16A-6258-4069-99CC-9B450D17D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F5FA7E-ED22-416F-84C7-992D43AF3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E6EFB4-BE64-425F-854A-7EF1E645C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A1DF6E-470D-488C-A1C3-139CDC19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F1D6EB-B2F1-4CE0-B134-9FE392A11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780CEF-2481-4A43-A62A-17F0935D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5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F1C01-2FA3-4265-B144-B9DC48E9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EB762-C002-4E5C-825D-E6793E497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99DFF6-0FA0-4F5A-AA31-2405B72F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20BDC2-0B3E-42D9-8DF8-C926AA7E6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64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11689F-3C5D-4CC6-9A5A-6F600762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89520D-A4CA-4EBF-88B7-FFD738D3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6F684B-3F32-4C2B-9AB7-5B302BCA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3E228-EB04-407A-B36F-3A76615C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ADB88-99C4-4406-8542-E4D38B2A2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1ABD4-E3C2-4309-8A2F-588E17068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4EF318-65B5-4B70-9A06-CF0652D80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C28412-F6B1-4E7B-BC33-88599DA00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39F757-D2E5-4720-A9B1-3FBAF1FA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93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9646B-0960-4E8C-9808-BD0FF11BA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B96D76-1AAC-4161-A880-6461009F8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515274-0F2E-493B-9482-1C764380E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4F4B3C-8DB2-4877-8996-76D23F4E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D4A80-B3E2-4072-AA7D-1E2A1F090AA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424993-063D-445C-8D4D-7F54BFB1A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1BF3C3-8569-4DA3-8F15-AC59AB88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671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2D444-E4F6-4629-8366-0F48FD81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F677F6-2BA5-4603-874F-EDE0DCB6F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CD1876-5252-4380-B56C-14431FB03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D4A80-B3E2-4072-AA7D-1E2A1F090AA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1748A1-D4AA-40D8-BA3A-EED402FB9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9818D3-5CCB-4948-B391-66DD3CEBF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D3726-0159-4BCD-9A5D-59478A199D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2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B99633-4F73-4103-BA92-0D0BECD89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42" y="-3"/>
            <a:ext cx="12166877" cy="583863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3176" y="128745"/>
            <a:ext cx="11075423" cy="14241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Mont Thin" panose="00000300000000000000" pitchFamily="2" charset="0"/>
              </a:rPr>
              <a:t>Бытовая техника               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Mont Thin" panose="00000300000000000000" pitchFamily="2" charset="0"/>
              </a:rPr>
              <a:t>Kitchen Partners 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  <a:latin typeface="Mont Thin" panose="00000300000000000000" pitchFamily="2" charset="0"/>
            </a:endParaRPr>
          </a:p>
          <a:p>
            <a:pPr algn="ctr">
              <a:buNone/>
            </a:pPr>
            <a:r>
              <a:rPr 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Thin" panose="00000300000000000000" pitchFamily="2" charset="0"/>
              </a:rPr>
              <a:t> </a:t>
            </a:r>
            <a:endParaRPr lang="ru-RU" sz="3600" b="1" dirty="0">
              <a:solidFill>
                <a:schemeClr val="tx1">
                  <a:lumMod val="65000"/>
                  <a:lumOff val="35000"/>
                </a:schemeClr>
              </a:solidFill>
              <a:latin typeface="Mont Thin" panose="00000300000000000000" pitchFamily="2" charset="0"/>
            </a:endParaRPr>
          </a:p>
          <a:p>
            <a:pPr>
              <a:buNone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Mont Thin" panose="000003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68394" y="5990832"/>
            <a:ext cx="952505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 Thin" panose="00000300000000000000" pitchFamily="2" charset="0"/>
              </a:rPr>
              <a:t>202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 Thin" panose="00000300000000000000" pitchFamily="2" charset="0"/>
              </a:rPr>
              <a:t>4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 Thin" panose="000003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2898AD-4367-4462-937B-5F362A193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91" y="847725"/>
            <a:ext cx="5329430" cy="3933627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1F2DEEB-3D87-4E3E-BE99-3B41DEE3EB87}"/>
              </a:ext>
            </a:extLst>
          </p:cNvPr>
          <p:cNvCxnSpPr>
            <a:cxnSpLocks/>
          </p:cNvCxnSpPr>
          <p:nvPr/>
        </p:nvCxnSpPr>
        <p:spPr>
          <a:xfrm>
            <a:off x="6286500" y="266700"/>
            <a:ext cx="0" cy="61722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F2FB6A3-6CCB-4A59-B0B6-410A7ED79FA7}"/>
              </a:ext>
            </a:extLst>
          </p:cNvPr>
          <p:cNvCxnSpPr/>
          <p:nvPr/>
        </p:nvCxnSpPr>
        <p:spPr>
          <a:xfrm>
            <a:off x="612954" y="847725"/>
            <a:ext cx="6315075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E1786C1-3A73-4C2B-8BA6-B07293377265}"/>
              </a:ext>
            </a:extLst>
          </p:cNvPr>
          <p:cNvCxnSpPr>
            <a:cxnSpLocks/>
          </p:cNvCxnSpPr>
          <p:nvPr/>
        </p:nvCxnSpPr>
        <p:spPr>
          <a:xfrm>
            <a:off x="3947634" y="5838627"/>
            <a:ext cx="780621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ject 4">
            <a:extLst>
              <a:ext uri="{FF2B5EF4-FFF2-40B4-BE49-F238E27FC236}">
                <a16:creationId xmlns:a16="http://schemas.microsoft.com/office/drawing/2014/main" id="{01B17F4F-4916-4B57-B97E-EB468CD5064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EB101B-AD83-4C9C-8A1F-89DFA5A4C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5" y="923857"/>
            <a:ext cx="5299835" cy="4847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CD9F3-F5FA-4543-A74A-890E38D1A182}"/>
              </a:ext>
            </a:extLst>
          </p:cNvPr>
          <p:cNvSpPr txBox="1"/>
          <p:nvPr/>
        </p:nvSpPr>
        <p:spPr>
          <a:xfrm>
            <a:off x="6657975" y="5181600"/>
            <a:ext cx="5234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ont Thin" panose="00000300000000000000" pitchFamily="2" charset="0"/>
              </a:rPr>
              <a:t>Защищенный ассортимент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DDD3D-080F-4EF7-9FF5-160FFECF68AF}"/>
              </a:ext>
            </a:extLst>
          </p:cNvPr>
          <p:cNvSpPr txBox="1"/>
          <p:nvPr/>
        </p:nvSpPr>
        <p:spPr>
          <a:xfrm>
            <a:off x="1598155" y="6021609"/>
            <a:ext cx="3861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 Thin" panose="00000300000000000000" pitchFamily="2" charset="0"/>
              </a:rPr>
              <a:t>ICONIC GERMAN BRAND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 Thin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33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F7667C-B090-41C5-AE0B-DF82B7E00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8242" y="-3"/>
            <a:ext cx="12166877" cy="5149518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07912" y="518707"/>
            <a:ext cx="598191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8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1 л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 </a:t>
            </a:r>
            <a:r>
              <a:rPr lang="ru-RU" sz="1600" b="1" dirty="0">
                <a:latin typeface="FuturaLightCTT" pitchFamily="2" charset="0"/>
              </a:rPr>
              <a:t>с функцией пара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b="1" dirty="0">
                <a:latin typeface="FuturaLightCTT" pitchFamily="2" charset="0"/>
              </a:rPr>
              <a:t>10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 гриль, гриль + конвекция, двойной гриль + конвекция, нижний нагрев + кольцевой нагреватель, фритюр. 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утапливаемые </a:t>
            </a:r>
            <a:r>
              <a:rPr lang="ru-RU" sz="1600" dirty="0">
                <a:latin typeface="FuturaLightCTT" pitchFamily="2" charset="0"/>
              </a:rPr>
              <a:t>переключатели 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Технология мягкого закрывания дверцы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b="1" dirty="0">
                <a:latin typeface="FuturaLightCTT" pitchFamily="2" charset="0"/>
              </a:rPr>
              <a:t>LOW-E (</a:t>
            </a:r>
            <a:r>
              <a:rPr lang="ru-RU" sz="1600" b="1" dirty="0">
                <a:latin typeface="FuturaLightCTT" pitchFamily="2" charset="0"/>
              </a:rPr>
              <a:t>Энергосберегающее стекло) 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Стекла – </a:t>
            </a:r>
            <a:r>
              <a:rPr lang="en-US" sz="1600" b="1" dirty="0">
                <a:latin typeface="FuturaLightCTT" pitchFamily="2" charset="0"/>
              </a:rPr>
              <a:t>SCHOTT CERAN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Хромированные и Телескопические направляющие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Каталитическая очистка</a:t>
            </a:r>
            <a:r>
              <a:rPr lang="en-US" sz="1600" b="1" dirty="0">
                <a:latin typeface="FuturaLightCTT" pitchFamily="2" charset="0"/>
              </a:rPr>
              <a:t> – </a:t>
            </a:r>
            <a:r>
              <a:rPr lang="ru-RU" sz="1600" b="1" dirty="0">
                <a:latin typeface="FuturaLightCTT" pitchFamily="2" charset="0"/>
              </a:rPr>
              <a:t>панель сзади</a:t>
            </a: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+ 1 глубокий противень с</a:t>
            </a:r>
          </a:p>
          <a:p>
            <a:r>
              <a:rPr lang="ru-RU" sz="1600" dirty="0">
                <a:latin typeface="FuturaLightCTT" pitchFamily="2" charset="0"/>
              </a:rPr>
              <a:t>антипригарным покрытием, </a:t>
            </a:r>
            <a:r>
              <a:rPr lang="en-US" sz="1600" dirty="0" err="1">
                <a:latin typeface="FuturaLightCTT" pitchFamily="2" charset="0"/>
              </a:rPr>
              <a:t>FryArt</a:t>
            </a:r>
            <a:r>
              <a:rPr lang="en-US" sz="1600" dirty="0">
                <a:latin typeface="FuturaLightCTT" pitchFamily="2" charset="0"/>
              </a:rPr>
              <a:t> tray</a:t>
            </a:r>
            <a:r>
              <a:rPr lang="ru-RU" sz="1600" dirty="0">
                <a:latin typeface="FuturaLightCTT" pitchFamily="2" charset="0"/>
              </a:rPr>
              <a:t>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 и переключателей: черный</a:t>
            </a:r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5964546" y="160193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SLB EY6448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09F8913D-2F65-4398-8ECC-3CD4D5EA3D29}"/>
              </a:ext>
            </a:extLst>
          </p:cNvPr>
          <p:cNvSpPr txBox="1">
            <a:spLocks/>
          </p:cNvSpPr>
          <p:nvPr/>
        </p:nvSpPr>
        <p:spPr>
          <a:xfrm>
            <a:off x="6136067" y="5807951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РРЦ: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₽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71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9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90</a:t>
            </a: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608948-81C2-48A5-9FE0-856A4A6C5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210" y="5452457"/>
            <a:ext cx="2261717" cy="1382486"/>
          </a:xfrm>
          <a:prstGeom prst="rect">
            <a:avLst/>
          </a:prstGeom>
        </p:spPr>
      </p:pic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EDAE5997-D1C2-4483-BB20-7606C13513B6}"/>
              </a:ext>
            </a:extLst>
          </p:cNvPr>
          <p:cNvSpPr txBox="1">
            <a:spLocks/>
          </p:cNvSpPr>
          <p:nvPr/>
        </p:nvSpPr>
        <p:spPr>
          <a:xfrm>
            <a:off x="10656303" y="5268809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6AAB24-ABB1-41AA-ACBF-447DAFA11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67" y="5305149"/>
            <a:ext cx="1317597" cy="13528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D1CCAC-0584-4BB2-B994-591C8A86F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83" y="5305149"/>
            <a:ext cx="3078977" cy="12348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97524F-BD6B-49AC-AA66-259D6EA5F6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2" y="463958"/>
            <a:ext cx="4835971" cy="45529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154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881212" y="463057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SLB EL6448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928837" y="3733800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SLB EG6448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84" y="728735"/>
            <a:ext cx="2418283" cy="2395465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84" y="4024600"/>
            <a:ext cx="2664375" cy="2421021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E9B3A73C-5A11-4391-B2AA-DDE478127A3C}"/>
              </a:ext>
            </a:extLst>
          </p:cNvPr>
          <p:cNvSpPr txBox="1">
            <a:spLocks/>
          </p:cNvSpPr>
          <p:nvPr/>
        </p:nvSpPr>
        <p:spPr>
          <a:xfrm>
            <a:off x="9871687" y="3074162"/>
            <a:ext cx="1548724" cy="35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  Под заказ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92D56719-EEEB-4E99-A47F-2E68AA989144}"/>
              </a:ext>
            </a:extLst>
          </p:cNvPr>
          <p:cNvSpPr txBox="1">
            <a:spLocks/>
          </p:cNvSpPr>
          <p:nvPr/>
        </p:nvSpPr>
        <p:spPr>
          <a:xfrm>
            <a:off x="9976652" y="6445621"/>
            <a:ext cx="1548724" cy="35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Под заказ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8DBE6AC-4666-4CCB-ADCC-65BCE6160966}"/>
              </a:ext>
            </a:extLst>
          </p:cNvPr>
          <p:cNvGrpSpPr/>
          <p:nvPr/>
        </p:nvGrpSpPr>
        <p:grpSpPr>
          <a:xfrm>
            <a:off x="-539788" y="0"/>
            <a:ext cx="9164411" cy="6858000"/>
            <a:chOff x="-539788" y="0"/>
            <a:chExt cx="9164411" cy="6858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A0321CF-08A5-43FE-A603-6BADEE0D6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9788" y="0"/>
              <a:ext cx="9164411" cy="685800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061409C-DC8E-4BA0-91B9-42AE9E8EC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609" y="4395469"/>
              <a:ext cx="2257466" cy="2132379"/>
            </a:xfrm>
            <a:prstGeom prst="rect">
              <a:avLst/>
            </a:prstGeom>
            <a:effectLst>
              <a:outerShdw blurRad="63500" dist="38100" dir="1800000" algn="tl" rotWithShape="0">
                <a:prstClr val="black">
                  <a:alpha val="5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78420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CE5C61-759A-4357-8DB9-8148D7C2A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8242" y="-3"/>
            <a:ext cx="12166877" cy="5149518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29A28415-C1FB-4CB9-B5B3-65135DBEB004}"/>
              </a:ext>
            </a:extLst>
          </p:cNvPr>
          <p:cNvSpPr txBox="1">
            <a:spLocks/>
          </p:cNvSpPr>
          <p:nvPr/>
        </p:nvSpPr>
        <p:spPr>
          <a:xfrm>
            <a:off x="5792498" y="6174382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РРЦ: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₽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3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6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 990</a:t>
            </a:r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D2E33A77-4412-444A-8CBC-DF70E8A091EC}"/>
              </a:ext>
            </a:extLst>
          </p:cNvPr>
          <p:cNvSpPr txBox="1">
            <a:spLocks/>
          </p:cNvSpPr>
          <p:nvPr/>
        </p:nvSpPr>
        <p:spPr>
          <a:xfrm>
            <a:off x="1498036" y="470952"/>
            <a:ext cx="3207567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SLK GY6018/ GY6028*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5993926" y="543771"/>
            <a:ext cx="5675560" cy="3177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4-х конфорочные газовые варочные поверхности</a:t>
            </a:r>
            <a:endParaRPr lang="en-US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60 CM </a:t>
            </a:r>
            <a:r>
              <a:rPr lang="ru-RU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газ на стекле</a:t>
            </a:r>
            <a:endParaRPr lang="en-US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3G+1W (4,2KW) WOK </a:t>
            </a:r>
            <a:r>
              <a:rPr lang="ru-RU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конфорка</a:t>
            </a:r>
            <a:r>
              <a:rPr lang="en-US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 SABAF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Газ-контроль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Автоподжиг</a:t>
            </a:r>
            <a:endParaRPr lang="en-US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Чугунные решетки</a:t>
            </a:r>
            <a:endParaRPr lang="en-US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99085" indent="-287020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lang="ru-RU" spc="-5" dirty="0">
                <a:latin typeface="FuturaLightCTT" pitchFamily="2" charset="0"/>
                <a:cs typeface="Calibri"/>
              </a:rPr>
              <a:t>Жиклёры</a:t>
            </a:r>
            <a:r>
              <a:rPr lang="ru-RU" spc="-25" dirty="0">
                <a:latin typeface="FuturaLightCTT" pitchFamily="2" charset="0"/>
                <a:cs typeface="Calibri"/>
              </a:rPr>
              <a:t> </a:t>
            </a:r>
            <a:r>
              <a:rPr lang="ru-RU" spc="-5" dirty="0">
                <a:latin typeface="FuturaLightCTT" pitchFamily="2" charset="0"/>
                <a:cs typeface="Calibri"/>
              </a:rPr>
              <a:t>для баллонного</a:t>
            </a:r>
            <a:r>
              <a:rPr lang="ru-RU" spc="-15" dirty="0">
                <a:latin typeface="FuturaLightCTT" pitchFamily="2" charset="0"/>
                <a:cs typeface="Calibri"/>
              </a:rPr>
              <a:t> </a:t>
            </a:r>
            <a:r>
              <a:rPr lang="ru-RU" spc="-5" dirty="0">
                <a:latin typeface="FuturaLightCTT" pitchFamily="2" charset="0"/>
                <a:cs typeface="Calibri"/>
              </a:rPr>
              <a:t>газа,</a:t>
            </a:r>
            <a:endParaRPr lang="ru-RU" dirty="0">
              <a:latin typeface="FuturaLightCTT" pitchFamily="2" charset="0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</a:rPr>
              <a:t>Материал: стекло черное, белое, серое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baseline="0" dirty="0">
                <a:solidFill>
                  <a:srgbClr val="FF0000"/>
                </a:solidFill>
                <a:latin typeface="FuturaLightCTT" pitchFamily="2" charset="0"/>
              </a:rPr>
              <a:t>*SLK GY6028 – </a:t>
            </a:r>
            <a:r>
              <a:rPr lang="ru-RU" b="1" i="0" u="none" strike="noStrike" baseline="0" dirty="0">
                <a:solidFill>
                  <a:srgbClr val="FF0000"/>
                </a:solidFill>
                <a:latin typeface="FuturaLightCTT" pitchFamily="2" charset="0"/>
              </a:rPr>
              <a:t>черное стекло - черные переключатели</a:t>
            </a:r>
            <a:endParaRPr lang="en-US" b="1" i="0" u="none" strike="noStrike" baseline="0" dirty="0">
              <a:solidFill>
                <a:srgbClr val="FF0000"/>
              </a:solidFill>
              <a:latin typeface="FuturaLightCTT" pitchFamily="2" charset="0"/>
            </a:endParaRPr>
          </a:p>
          <a:p>
            <a:pPr algn="l"/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uturaLightCT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AA83159D-0B87-4354-B5BF-CF28AE076BBF}"/>
              </a:ext>
            </a:extLst>
          </p:cNvPr>
          <p:cNvSpPr txBox="1">
            <a:spLocks/>
          </p:cNvSpPr>
          <p:nvPr/>
        </p:nvSpPr>
        <p:spPr>
          <a:xfrm>
            <a:off x="1698613" y="5280672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РРЦ: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₽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33 990</a:t>
            </a: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1F176882-DE0B-4092-B8C7-90461858B2B7}"/>
              </a:ext>
            </a:extLst>
          </p:cNvPr>
          <p:cNvSpPr txBox="1">
            <a:spLocks/>
          </p:cNvSpPr>
          <p:nvPr/>
        </p:nvSpPr>
        <p:spPr>
          <a:xfrm>
            <a:off x="8909915" y="6174382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РРЦ: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₽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 40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 990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8443119E-B24A-43B7-BC35-7558B3E90094}"/>
              </a:ext>
            </a:extLst>
          </p:cNvPr>
          <p:cNvSpPr txBox="1">
            <a:spLocks/>
          </p:cNvSpPr>
          <p:nvPr/>
        </p:nvSpPr>
        <p:spPr>
          <a:xfrm>
            <a:off x="5271070" y="3640602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SLK GL6018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7F06E764-C50C-4948-A6B0-3508636B5468}"/>
              </a:ext>
            </a:extLst>
          </p:cNvPr>
          <p:cNvSpPr txBox="1">
            <a:spLocks/>
          </p:cNvSpPr>
          <p:nvPr/>
        </p:nvSpPr>
        <p:spPr>
          <a:xfrm>
            <a:off x="9212476" y="3556938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SLK GG6018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AEDBF9-3313-4353-954C-B318DB669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5" y="1259321"/>
            <a:ext cx="4795870" cy="3424476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3F49F6-0545-4676-BF8B-E29EBB2DB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76" y="4091089"/>
            <a:ext cx="3016149" cy="2177794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EABAD3-2DB0-4C74-B02F-6A46CACC7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151" y="3935888"/>
            <a:ext cx="2897264" cy="2011042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72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89AF4F-B908-496C-9559-F6AD30147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8242" y="-3"/>
            <a:ext cx="12166877" cy="5149518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17CFC189-8D70-45A3-ABFF-D41D748AD1F9}"/>
              </a:ext>
            </a:extLst>
          </p:cNvPr>
          <p:cNvSpPr txBox="1">
            <a:spLocks/>
          </p:cNvSpPr>
          <p:nvPr/>
        </p:nvSpPr>
        <p:spPr>
          <a:xfrm>
            <a:off x="2802148" y="4561262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РРЦ: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₽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24 990</a:t>
            </a: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FCD4022B-7C7A-422A-B613-6FDA7B2128D2}"/>
              </a:ext>
            </a:extLst>
          </p:cNvPr>
          <p:cNvSpPr txBox="1">
            <a:spLocks/>
          </p:cNvSpPr>
          <p:nvPr/>
        </p:nvSpPr>
        <p:spPr>
          <a:xfrm>
            <a:off x="2802148" y="256644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SLD DY6318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656C8C87-9159-416B-8893-4529B6BB5304}"/>
              </a:ext>
            </a:extLst>
          </p:cNvPr>
          <p:cNvSpPr txBox="1">
            <a:spLocks/>
          </p:cNvSpPr>
          <p:nvPr/>
        </p:nvSpPr>
        <p:spPr>
          <a:xfrm>
            <a:off x="420000" y="6268552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РРЦ: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₽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26 490</a:t>
            </a: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3060C13D-E892-4C9B-A366-EE093380DBFA}"/>
              </a:ext>
            </a:extLst>
          </p:cNvPr>
          <p:cNvSpPr txBox="1">
            <a:spLocks/>
          </p:cNvSpPr>
          <p:nvPr/>
        </p:nvSpPr>
        <p:spPr>
          <a:xfrm>
            <a:off x="5111264" y="6308377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РРЦ: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₽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25 490</a:t>
            </a: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764B3729-BD05-4193-BA9F-3553FE7AA319}"/>
              </a:ext>
            </a:extLst>
          </p:cNvPr>
          <p:cNvSpPr txBox="1">
            <a:spLocks/>
          </p:cNvSpPr>
          <p:nvPr/>
        </p:nvSpPr>
        <p:spPr>
          <a:xfrm>
            <a:off x="447526" y="3018778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SLD DL6318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292D22FD-E6BA-4E47-8094-0E3499159B6A}"/>
              </a:ext>
            </a:extLst>
          </p:cNvPr>
          <p:cNvSpPr txBox="1">
            <a:spLocks/>
          </p:cNvSpPr>
          <p:nvPr/>
        </p:nvSpPr>
        <p:spPr>
          <a:xfrm>
            <a:off x="5111264" y="3400425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SLD DG6318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40D544-C245-4B38-9AA4-08C0EAACB0AE}"/>
              </a:ext>
            </a:extLst>
          </p:cNvPr>
          <p:cNvSpPr txBox="1"/>
          <p:nvPr/>
        </p:nvSpPr>
        <p:spPr>
          <a:xfrm>
            <a:off x="6908854" y="871422"/>
            <a:ext cx="526146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Ширина 60 см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Тип управления </a:t>
            </a:r>
            <a:r>
              <a:rPr lang="en-US" sz="1600" dirty="0">
                <a:latin typeface="FuturaLightCTT" pitchFamily="2" charset="0"/>
              </a:rPr>
              <a:t> - c</a:t>
            </a:r>
            <a:r>
              <a:rPr lang="ru-RU" sz="1600" dirty="0" err="1">
                <a:latin typeface="FuturaLightCTT" pitchFamily="2" charset="0"/>
              </a:rPr>
              <a:t>енсорное</a:t>
            </a:r>
            <a:endParaRPr lang="ru-RU" sz="1600" dirty="0">
              <a:latin typeface="FuturaLightCT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Двигатель (Вт) 1x</a:t>
            </a:r>
            <a:r>
              <a:rPr lang="en-US" sz="1600" dirty="0">
                <a:latin typeface="FuturaLightCTT" pitchFamily="2" charset="0"/>
              </a:rPr>
              <a:t>K33</a:t>
            </a:r>
            <a:r>
              <a:rPr lang="ru-RU" sz="1600" dirty="0">
                <a:latin typeface="FuturaLightCTT" pitchFamily="2" charset="0"/>
              </a:rPr>
              <a:t> </a:t>
            </a:r>
            <a:r>
              <a:rPr lang="en-US" sz="1600" dirty="0">
                <a:latin typeface="FuturaLightCTT" pitchFamily="2" charset="0"/>
              </a:rPr>
              <a:t>115</a:t>
            </a:r>
            <a:r>
              <a:rPr lang="ru-RU" sz="1600" dirty="0">
                <a:latin typeface="FuturaLightCTT" pitchFamily="2" charset="0"/>
              </a:rPr>
              <a:t> 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Мощность, (м³Мч) -  </a:t>
            </a:r>
            <a:r>
              <a:rPr lang="en-US" sz="1600" dirty="0">
                <a:latin typeface="FuturaLightCTT" pitchFamily="2" charset="0"/>
              </a:rPr>
              <a:t>800</a:t>
            </a:r>
            <a:endParaRPr lang="ru-RU" sz="1600" dirty="0">
              <a:latin typeface="FuturaLightCT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Уровень шума, (дБ(А)) – 66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Уровни скорости - 4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latin typeface="FuturaLightCTT" pitchFamily="2" charset="0"/>
              </a:rPr>
              <a:t>Воздухоотведение</a:t>
            </a:r>
            <a:r>
              <a:rPr lang="ru-RU" sz="1600" dirty="0">
                <a:latin typeface="FuturaLightCTT" pitchFamily="2" charset="0"/>
              </a:rPr>
              <a:t> - смешанная система </a:t>
            </a:r>
            <a:endParaRPr lang="en-US" sz="1600" dirty="0">
              <a:latin typeface="FuturaLightCTT" pitchFamily="2" charset="0"/>
            </a:endParaRPr>
          </a:p>
          <a:p>
            <a:r>
              <a:rPr lang="en-US" sz="1600" dirty="0">
                <a:latin typeface="FuturaLightCTT" pitchFamily="2" charset="0"/>
              </a:rPr>
              <a:t>       </a:t>
            </a:r>
            <a:r>
              <a:rPr lang="ru-RU" sz="1600" dirty="0">
                <a:latin typeface="FuturaLightCTT" pitchFamily="2" charset="0"/>
              </a:rPr>
              <a:t>(рециркуляция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6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600" dirty="0">
                <a:latin typeface="FuturaLightCTT" pitchFamily="2" charset="0"/>
              </a:rPr>
              <a:t>прямоточная)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Диаметр воздуховода, (мм) - 150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Длина дымохода, (мм) -  273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Угольный фильтр - опция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Металлический фильтр 3-слойный алюминиевый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Тип освещения 1 светодиодная лампа Wx2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Напряжение/частота 220 В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6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600" dirty="0">
                <a:latin typeface="FuturaLightCTT" pitchFamily="2" charset="0"/>
              </a:rPr>
              <a:t> 50 Гц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Энергетический класс 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FuturaLightCTT" pitchFamily="2" charset="0"/>
              </a:rPr>
              <a:t>ЧЕРНОЕ СТЕКЛО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6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600" dirty="0">
                <a:latin typeface="FuturaLightCTT" pitchFamily="2" charset="0"/>
              </a:rPr>
              <a:t> БЕЛОЕ СТЕКЛО 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6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600" dirty="0">
                <a:latin typeface="FuturaLightCTT" pitchFamily="2" charset="0"/>
              </a:rPr>
              <a:t> СЕРОЕ СТЕКЛО</a:t>
            </a:r>
            <a:endParaRPr lang="en-US" sz="1600" dirty="0">
              <a:latin typeface="FuturaLightCTT" pitchFamily="2" charset="0"/>
            </a:endParaRPr>
          </a:p>
          <a:p>
            <a:endParaRPr lang="ru-RU" sz="1600" dirty="0">
              <a:latin typeface="FuturaLightCTT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C6F8D0-E846-4763-94A5-221E24DE3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483" y="635595"/>
            <a:ext cx="2866371" cy="36394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5D746D-74B4-4B25-90DB-753341E40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6" y="3328696"/>
            <a:ext cx="2260175" cy="289370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991F2C-3248-43E2-88BE-1AC348956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17" y="3787886"/>
            <a:ext cx="1955752" cy="249577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73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340D544-C245-4B38-9AA4-08C0EAACB0AE}"/>
              </a:ext>
            </a:extLst>
          </p:cNvPr>
          <p:cNvSpPr txBox="1"/>
          <p:nvPr/>
        </p:nvSpPr>
        <p:spPr>
          <a:xfrm>
            <a:off x="6877098" y="1299306"/>
            <a:ext cx="458994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ВСТРАИВАЕМАЯ ВЫТЯЖКА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Ширина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52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см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Тип управления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-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touch control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+ управление жестом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Мотор (Вт) 1x220 Вт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Мощность, (м³/ч) - 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110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Уровни скорости - 3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Воздухоотведение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- смешанная система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(рециркуляция/ прямоточная)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Размер воздуховода, (мм) – 300х300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Угольный фильтр - опция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Металлический фильтр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5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-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слойный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алюминиевый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Тип освещения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2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 светодиодные полосы 1,5 Вт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Напряжение/частота 220 В/ 50 Гц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Тип штекера – ЕС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ЧЕРНОЕ/БЕЛОЕ СТЕКЛО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Размеры: 52</a:t>
            </a:r>
            <a:r>
              <a:rPr lang="ru-RU" sz="1600" dirty="0">
                <a:latin typeface="FuturaLightCTT" pitchFamily="2" charset="0"/>
              </a:rPr>
              <a:t>0</a:t>
            </a:r>
            <a:r>
              <a:rPr lang="en-US" altLang="zh-CN" sz="1600" dirty="0">
                <a:latin typeface="FuturaLightCTT" pitchFamily="2" charset="0"/>
              </a:rPr>
              <a:t> </a:t>
            </a:r>
            <a:r>
              <a:rPr lang="en-US" altLang="zh-CN" sz="1600" dirty="0">
                <a:latin typeface="FuturaLightCTT" pitchFamily="2" charset="0"/>
                <a:cs typeface="Gotham Pro Light" panose="02000503030000020004" charset="0"/>
              </a:rPr>
              <a:t>* </a:t>
            </a:r>
            <a:r>
              <a:rPr lang="ru-RU" altLang="zh-CN" sz="1600" dirty="0">
                <a:latin typeface="FuturaLightCTT" pitchFamily="2" charset="0"/>
                <a:cs typeface="Gotham Pro Light" panose="02000503030000020004" charset="0"/>
              </a:rPr>
              <a:t>296</a:t>
            </a:r>
            <a:r>
              <a:rPr lang="en-US" altLang="zh-CN" sz="1600" dirty="0">
                <a:latin typeface="FuturaLightCTT" pitchFamily="2" charset="0"/>
                <a:cs typeface="Gotham Pro Light" panose="02000503030000020004" charset="0"/>
              </a:rPr>
              <a:t> * </a:t>
            </a:r>
            <a:r>
              <a:rPr lang="ru-RU" altLang="zh-CN" sz="1600" dirty="0">
                <a:latin typeface="FuturaLightCTT" pitchFamily="2" charset="0"/>
                <a:cs typeface="Gotham Pro Light" panose="02000503030000020004" charset="0"/>
              </a:rPr>
              <a:t>307</a:t>
            </a:r>
            <a:r>
              <a:rPr lang="en-US" altLang="zh-CN" sz="1600" dirty="0">
                <a:latin typeface="FuturaLightCTT" pitchFamily="2" charset="0"/>
                <a:cs typeface="Gotham Pro Light" panose="02000503030000020004" charset="0"/>
              </a:rPr>
              <a:t> mm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  <a:p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EC12581F-D3FA-4B6C-BC49-CF21913B0713}"/>
              </a:ext>
            </a:extLst>
          </p:cNvPr>
          <p:cNvSpPr txBox="1">
            <a:spLocks/>
          </p:cNvSpPr>
          <p:nvPr/>
        </p:nvSpPr>
        <p:spPr>
          <a:xfrm>
            <a:off x="3586334" y="296656"/>
            <a:ext cx="2975135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SLD EY51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 / SLD EL51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8A3D20-EE6D-49B2-8132-71EA8AA6AC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77" y="955949"/>
            <a:ext cx="3850022" cy="222079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9D0EC1-EBDA-4C3A-89CD-DD2F8C5633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194" y="3460462"/>
            <a:ext cx="3741276" cy="21580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976882-C686-43B1-A948-5D316819ED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5BFC00DE-8073-4CE7-92E2-B9686F4ABF50}"/>
              </a:ext>
            </a:extLst>
          </p:cNvPr>
          <p:cNvSpPr txBox="1">
            <a:spLocks/>
          </p:cNvSpPr>
          <p:nvPr/>
        </p:nvSpPr>
        <p:spPr>
          <a:xfrm>
            <a:off x="417516" y="3376205"/>
            <a:ext cx="2115959" cy="61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РРЦ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6 990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7F552029-5824-41B8-94B1-09DF844E001D}"/>
              </a:ext>
            </a:extLst>
          </p:cNvPr>
          <p:cNvSpPr txBox="1">
            <a:spLocks/>
          </p:cNvSpPr>
          <p:nvPr/>
        </p:nvSpPr>
        <p:spPr>
          <a:xfrm>
            <a:off x="3947299" y="5972619"/>
            <a:ext cx="3551416" cy="61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РРЦ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8 990</a:t>
            </a:r>
          </a:p>
        </p:txBody>
      </p:sp>
    </p:spTree>
    <p:extLst>
      <p:ext uri="{BB962C8B-B14F-4D97-AF65-F5344CB8AC3E}">
        <p14:creationId xmlns:p14="http://schemas.microsoft.com/office/powerpoint/2010/main" val="194070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D4E8E0-5BB5-451B-A3F7-5278B60A5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8242" y="-43763"/>
            <a:ext cx="12166877" cy="5149518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618991" y="856537"/>
            <a:ext cx="5283780" cy="44624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Встраиваемая СВЧ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Объем- </a:t>
            </a:r>
            <a:r>
              <a:rPr lang="ru-RU" sz="1600" b="1" dirty="0">
                <a:latin typeface="FuturaLightCTT" pitchFamily="2" charset="0"/>
              </a:rPr>
              <a:t>25 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Функции -  Микроволновая печь, Гриль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Тип управления - сенсорное управление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Камера - нержавеющая сталь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Дверь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6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600" dirty="0">
                <a:latin typeface="FuturaLightCTT" pitchFamily="2" charset="0"/>
              </a:rPr>
              <a:t>панель – стекло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черное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6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600" dirty="0">
                <a:latin typeface="FuturaLightCTT" pitchFamily="2" charset="0"/>
              </a:rPr>
              <a:t>белое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Дисплей  - белый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Способ открытия двери – кнопка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Размер поворотного стола  - 315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Входная мощность - 1450 Вт, микроволновая печь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Выходная мощность  - 900 Вт микроволны, 1000 Вт Гриль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Опции разморозки  - вес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16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1600" dirty="0">
                <a:latin typeface="FuturaLightCTT" pitchFamily="2" charset="0"/>
              </a:rPr>
              <a:t>время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Таймер приготовления - 95 минут</a:t>
            </a:r>
            <a:endParaRPr lang="en-US" sz="1600" dirty="0">
              <a:latin typeface="FuturaLightCTT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Авто меню - 8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Мощность микроволн -   5 уровней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Размер продукта (мм)  - 595x401x388 мм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FuturaLightCTT" pitchFamily="2" charset="0"/>
              </a:rPr>
              <a:t>Вес (кг) - 19,5</a:t>
            </a: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C503E9BC-D715-4F2D-B93F-9734B3D1B63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543C56-BCA3-4D29-9DFE-3FC7D04A48F8}"/>
              </a:ext>
            </a:extLst>
          </p:cNvPr>
          <p:cNvSpPr txBox="1"/>
          <p:nvPr/>
        </p:nvSpPr>
        <p:spPr>
          <a:xfrm>
            <a:off x="6618991" y="401480"/>
            <a:ext cx="3012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SLM EY25D</a:t>
            </a:r>
            <a:r>
              <a:rPr lang="en-US" sz="2000" b="1" dirty="0">
                <a:latin typeface="FuturaLightCTT" pitchFamily="2" charset="0"/>
              </a:rPr>
              <a:t> </a:t>
            </a:r>
            <a:r>
              <a:rPr lang="en-US" sz="2000" b="1" dirty="0">
                <a:latin typeface="FuturaLightCTT" pitchFamily="2" charset="0"/>
                <a:ea typeface="Microsoft YaHei" panose="020B0503020204020204" pitchFamily="34" charset="-122"/>
              </a:rPr>
              <a:t>∕</a:t>
            </a:r>
            <a:r>
              <a:rPr lang="ru-RU" sz="2000" b="1" dirty="0"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  <a:ea typeface="Microsoft YaHei" panose="020B0503020204020204" pitchFamily="34" charset="-122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LightCTT" pitchFamily="2" charset="0"/>
              </a:rPr>
              <a:t>EL25D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LightCTT" pitchFamily="2" charset="0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A454CB50-34C9-45CA-B971-CC834245E224}"/>
              </a:ext>
            </a:extLst>
          </p:cNvPr>
          <p:cNvSpPr txBox="1">
            <a:spLocks/>
          </p:cNvSpPr>
          <p:nvPr/>
        </p:nvSpPr>
        <p:spPr>
          <a:xfrm>
            <a:off x="289229" y="3429000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ExtraLight DEMO" panose="00000400000000000000" pitchFamily="2" charset="0"/>
              </a:rPr>
              <a:t>РРЦ: 34 990</a:t>
            </a:r>
          </a:p>
          <a:p>
            <a:pPr algn="l"/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Mont ExtraLight DEMO" panose="00000400000000000000" pitchFamily="2" charset="0"/>
            </a:endParaRP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468A9E76-A019-4CC9-A41B-96E8970D09AF}"/>
              </a:ext>
            </a:extLst>
          </p:cNvPr>
          <p:cNvSpPr txBox="1">
            <a:spLocks/>
          </p:cNvSpPr>
          <p:nvPr/>
        </p:nvSpPr>
        <p:spPr>
          <a:xfrm>
            <a:off x="2544682" y="6219254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ExtraLight DEMO" panose="00000400000000000000" pitchFamily="2" charset="0"/>
              </a:rPr>
              <a:t>РРЦ: 3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ExtraLight DEMO" panose="00000400000000000000" pitchFamily="2" charset="0"/>
              </a:rPr>
              <a:t>6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ExtraLight DEMO" panose="00000400000000000000" pitchFamily="2" charset="0"/>
              </a:rPr>
              <a:t> 990</a:t>
            </a:r>
          </a:p>
          <a:p>
            <a:pPr algn="l"/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Mont ExtraLight DEMO" panose="00000400000000000000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37B776-56A5-4A4E-AD91-D764B2CB3A8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1" y="95235"/>
            <a:ext cx="4996229" cy="329700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972A2F-0B22-4B49-862D-69B4B6259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695" y="3363592"/>
            <a:ext cx="4327427" cy="28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8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75102" y="746282"/>
            <a:ext cx="58498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78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b="1" dirty="0">
                <a:latin typeface="FuturaLightCTT" pitchFamily="2" charset="0"/>
              </a:rPr>
              <a:t>7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ru-RU" sz="1600" b="1" dirty="0">
                <a:latin typeface="FuturaLightCTT" pitchFamily="2" charset="0"/>
              </a:rPr>
              <a:t>верхний нагрев,  верхний нагрев + конвекция, нижний + верхний + конвекция</a:t>
            </a:r>
          </a:p>
          <a:p>
            <a:r>
              <a:rPr lang="ru-RU" sz="1600" dirty="0">
                <a:latin typeface="FuturaLightCTT" pitchFamily="2" charset="0"/>
              </a:rPr>
              <a:t>• Механический </a:t>
            </a:r>
            <a:r>
              <a:rPr lang="ru-RU" sz="1600" b="1" dirty="0">
                <a:latin typeface="FuturaLightCTT" pitchFamily="2" charset="0"/>
              </a:rPr>
              <a:t>таймер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переключатели утапливаемые 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</a:t>
            </a:r>
            <a:r>
              <a:rPr lang="ru-RU" sz="1600" b="1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Стекла – </a:t>
            </a:r>
            <a:r>
              <a:rPr lang="en-US" sz="1600" b="1" dirty="0">
                <a:latin typeface="FuturaLightCTT" pitchFamily="2" charset="0"/>
              </a:rPr>
              <a:t>SCHOTT CERAN</a:t>
            </a:r>
            <a:endParaRPr lang="ru-RU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Хромированные направляющие</a:t>
            </a:r>
            <a:endParaRPr lang="en-US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противень с антипригарным покрытием,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металл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хром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6035727" y="291827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EE6308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F6A6C7C-2847-4117-9325-34F22F3AD06C}"/>
              </a:ext>
            </a:extLst>
          </p:cNvPr>
          <p:cNvSpPr txBox="1">
            <a:spLocks/>
          </p:cNvSpPr>
          <p:nvPr/>
        </p:nvSpPr>
        <p:spPr>
          <a:xfrm>
            <a:off x="10460892" y="5126224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49937E-356D-41F4-A82D-D1032F8429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795" y="5196040"/>
            <a:ext cx="1317597" cy="13528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A2D54-BBEF-4A5B-87DC-91D517C18B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96" y="5364136"/>
            <a:ext cx="3078977" cy="12348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DCC72F-9DBD-4409-9CA1-8D4B83F913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28" y="511070"/>
            <a:ext cx="4484172" cy="4405183"/>
          </a:xfrm>
          <a:prstGeom prst="rect">
            <a:avLst/>
          </a:prstGeom>
        </p:spPr>
      </p:pic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276E2DAC-BC8F-4465-A92E-78B7454138ED}"/>
              </a:ext>
            </a:extLst>
          </p:cNvPr>
          <p:cNvSpPr txBox="1">
            <a:spLocks/>
          </p:cNvSpPr>
          <p:nvPr/>
        </p:nvSpPr>
        <p:spPr>
          <a:xfrm>
            <a:off x="6096000" y="5567400"/>
            <a:ext cx="2483712" cy="61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РРЦ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35 990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3FCC54-98E7-49E5-8E2C-AF7E5E870B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474" l="245" r="99265">
                        <a14:foregroundMark x1="980" y1="64211" x2="980" y2="64211"/>
                        <a14:foregroundMark x1="18260" y1="11842" x2="18260" y2="11842"/>
                        <a14:foregroundMark x1="95343" y1="21579" x2="95343" y2="21579"/>
                        <a14:foregroundMark x1="19363" y1="10000" x2="19363" y2="10000"/>
                        <a14:foregroundMark x1="980" y1="65526" x2="980" y2="65526"/>
                        <a14:foregroundMark x1="613" y1="98158" x2="613" y2="98158"/>
                        <a14:foregroundMark x1="99265" y1="99474" x2="99265" y2="99474"/>
                        <a14:foregroundMark x1="613" y1="98684" x2="613" y2="98684"/>
                        <a14:foregroundMark x1="1838" y1="95000" x2="1838" y2="95000"/>
                        <a14:foregroundMark x1="245" y1="71316" x2="245" y2="7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031" y="5405420"/>
            <a:ext cx="2384793" cy="1457717"/>
          </a:xfrm>
          <a:prstGeom prst="rect">
            <a:avLst/>
          </a:prstGeom>
          <a:effectLst>
            <a:outerShdw blurRad="50800" dist="38100" algn="l" rotWithShape="0">
              <a:schemeClr val="tx1">
                <a:lumMod val="95000"/>
                <a:alpha val="69000"/>
              </a:scheme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411455-B537-4E9F-912A-86AE87C82FC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sp>
        <p:nvSpPr>
          <p:cNvPr id="12" name="Пятно 2 305">
            <a:extLst>
              <a:ext uri="{FF2B5EF4-FFF2-40B4-BE49-F238E27FC236}">
                <a16:creationId xmlns:a16="http://schemas.microsoft.com/office/drawing/2014/main" id="{425B7C09-B452-4547-A20A-AB0484899037}"/>
              </a:ext>
            </a:extLst>
          </p:cNvPr>
          <p:cNvSpPr/>
          <p:nvPr/>
        </p:nvSpPr>
        <p:spPr>
          <a:xfrm>
            <a:off x="7435107" y="82457"/>
            <a:ext cx="1422554" cy="663825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36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strike="noStrike" spc="-1" dirty="0">
                <a:latin typeface="Times New Roman"/>
              </a:rPr>
              <a:t>new</a:t>
            </a:r>
            <a:endParaRPr lang="ru-RU" sz="2000" b="1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4372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66021" y="644422"/>
            <a:ext cx="58498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78 л</a:t>
            </a: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b="1" dirty="0">
                <a:latin typeface="FuturaLightCTT" pitchFamily="2" charset="0"/>
              </a:rPr>
              <a:t>7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ru-RU" sz="1600" b="1" dirty="0">
                <a:latin typeface="FuturaLightCTT" pitchFamily="2" charset="0"/>
              </a:rPr>
              <a:t>верхний нагрев,  верхний нагрев + конвекция, нижний + верхний + конвекция</a:t>
            </a:r>
          </a:p>
          <a:p>
            <a:r>
              <a:rPr lang="ru-RU" sz="1600" dirty="0">
                <a:latin typeface="FuturaLightCTT" pitchFamily="2" charset="0"/>
              </a:rPr>
              <a:t>• Механический </a:t>
            </a:r>
            <a:r>
              <a:rPr lang="ru-RU" sz="1600" b="1" dirty="0">
                <a:latin typeface="FuturaLightCTT" pitchFamily="2" charset="0"/>
              </a:rPr>
              <a:t>таймер</a:t>
            </a:r>
            <a:r>
              <a:rPr lang="ru-RU" sz="1600" dirty="0">
                <a:latin typeface="FuturaLightCTT" pitchFamily="2" charset="0"/>
              </a:rPr>
              <a:t> </a:t>
            </a:r>
            <a:endParaRPr lang="ru-RU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переключатели утапливаемые 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Стекла – </a:t>
            </a:r>
            <a:r>
              <a:rPr lang="en-US" sz="1600" b="1" dirty="0">
                <a:latin typeface="FuturaLightCTT" pitchFamily="2" charset="0"/>
              </a:rPr>
              <a:t>SCHOTT CERAN</a:t>
            </a:r>
            <a:endParaRPr lang="ru-RU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Хромированные направляющие</a:t>
            </a:r>
            <a:endParaRPr lang="en-US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противень с</a:t>
            </a:r>
          </a:p>
          <a:p>
            <a:r>
              <a:rPr lang="ru-RU" sz="1600" dirty="0">
                <a:latin typeface="FuturaLightCTT" pitchFamily="2" charset="0"/>
              </a:rPr>
              <a:t>антипригарным покрытием,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черный 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5992113" y="265472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EY6308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447A829D-E8AA-47CA-A1F8-FA85C877AB16}"/>
              </a:ext>
            </a:extLst>
          </p:cNvPr>
          <p:cNvSpPr txBox="1">
            <a:spLocks/>
          </p:cNvSpPr>
          <p:nvPr/>
        </p:nvSpPr>
        <p:spPr>
          <a:xfrm>
            <a:off x="6099877" y="5579070"/>
            <a:ext cx="2163579" cy="61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РРЦ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36 990</a:t>
            </a: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F6A6C7C-2847-4117-9325-34F22F3AD06C}"/>
              </a:ext>
            </a:extLst>
          </p:cNvPr>
          <p:cNvSpPr txBox="1">
            <a:spLocks/>
          </p:cNvSpPr>
          <p:nvPr/>
        </p:nvSpPr>
        <p:spPr>
          <a:xfrm>
            <a:off x="10460892" y="5126224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49937E-356D-41F4-A82D-D1032F8429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467" y="5305149"/>
            <a:ext cx="1317597" cy="13528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A2D54-BBEF-4A5B-87DC-91D517C18B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83" y="5305149"/>
            <a:ext cx="3078977" cy="12348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DF0471-BFB1-4AA9-AB1F-47B13B8B4E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474" l="245" r="99265">
                        <a14:foregroundMark x1="980" y1="64211" x2="980" y2="64211"/>
                        <a14:foregroundMark x1="18260" y1="11842" x2="18260" y2="11842"/>
                        <a14:foregroundMark x1="95343" y1="21579" x2="95343" y2="21579"/>
                        <a14:foregroundMark x1="19363" y1="10000" x2="19363" y2="10000"/>
                        <a14:foregroundMark x1="980" y1="65526" x2="980" y2="65526"/>
                        <a14:foregroundMark x1="613" y1="98158" x2="613" y2="98158"/>
                        <a14:foregroundMark x1="99265" y1="99474" x2="99265" y2="99474"/>
                        <a14:foregroundMark x1="613" y1="98684" x2="613" y2="98684"/>
                        <a14:foregroundMark x1="1838" y1="95000" x2="1838" y2="95000"/>
                        <a14:foregroundMark x1="245" y1="71316" x2="245" y2="7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031" y="5405420"/>
            <a:ext cx="2384793" cy="1457717"/>
          </a:xfrm>
          <a:prstGeom prst="rect">
            <a:avLst/>
          </a:prstGeom>
          <a:effectLst>
            <a:outerShdw blurRad="50800" dist="38100" algn="l" rotWithShape="0">
              <a:schemeClr val="tx1">
                <a:lumMod val="95000"/>
                <a:alpha val="69000"/>
              </a:scheme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51EB80-866C-4CC5-ABF0-1C262E5C83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C55F0F-1990-4D11-8491-522300795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832" y="644421"/>
            <a:ext cx="4418617" cy="4337517"/>
          </a:xfrm>
          <a:prstGeom prst="rect">
            <a:avLst/>
          </a:prstGeom>
        </p:spPr>
      </p:pic>
      <p:sp>
        <p:nvSpPr>
          <p:cNvPr id="12" name="Пятно 2 305">
            <a:extLst>
              <a:ext uri="{FF2B5EF4-FFF2-40B4-BE49-F238E27FC236}">
                <a16:creationId xmlns:a16="http://schemas.microsoft.com/office/drawing/2014/main" id="{5EFE70A4-E9D0-4CA1-8C52-11CAB8773AFD}"/>
              </a:ext>
            </a:extLst>
          </p:cNvPr>
          <p:cNvSpPr/>
          <p:nvPr/>
        </p:nvSpPr>
        <p:spPr>
          <a:xfrm>
            <a:off x="7435107" y="82457"/>
            <a:ext cx="1422554" cy="663825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36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strike="noStrike" spc="-1" dirty="0">
                <a:latin typeface="Times New Roman"/>
              </a:rPr>
              <a:t>new</a:t>
            </a:r>
            <a:endParaRPr lang="ru-RU" sz="2000" b="1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84000" y="584162"/>
            <a:ext cx="596522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78 л</a:t>
            </a: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b="1" dirty="0">
                <a:latin typeface="FuturaLightCTT" pitchFamily="2" charset="0"/>
              </a:rPr>
              <a:t>7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</a:t>
            </a:r>
            <a:r>
              <a:rPr lang="en-US" sz="1600" b="1" dirty="0">
                <a:latin typeface="FuturaLightCTT" pitchFamily="2" charset="0"/>
              </a:rPr>
              <a:t> </a:t>
            </a:r>
            <a:r>
              <a:rPr lang="ru-RU" sz="1600" b="1" dirty="0">
                <a:latin typeface="FuturaLightCTT" pitchFamily="2" charset="0"/>
              </a:rPr>
              <a:t>верхний нагрев,  верхний нагрев + конвекция, нижний + верхний + конвекция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</a:t>
            </a:r>
            <a:r>
              <a:rPr lang="ru-RU" sz="1600" b="1" dirty="0">
                <a:latin typeface="FuturaLightCTT" pitchFamily="2" charset="0"/>
              </a:rPr>
              <a:t>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переключатели утапливаемые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Каталитическая панель задняя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Активация освещения </a:t>
            </a:r>
            <a:r>
              <a:rPr lang="ru-RU" sz="1600" dirty="0">
                <a:latin typeface="FuturaLightCTT" pitchFamily="2" charset="0"/>
              </a:rPr>
              <a:t>при открывании двери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Стекла – </a:t>
            </a:r>
            <a:r>
              <a:rPr lang="en-US" sz="1600" b="1" dirty="0">
                <a:latin typeface="FuturaLightCTT" pitchFamily="2" charset="0"/>
              </a:rPr>
              <a:t>SCHOTT CERAN</a:t>
            </a:r>
            <a:endParaRPr lang="ru-RU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Хромированные направляющие</a:t>
            </a:r>
            <a:endParaRPr lang="en-US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противень с антипригарным покрытием,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черный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6140041" y="205213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EY6408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F6A6C7C-2847-4117-9325-34F22F3AD06C}"/>
              </a:ext>
            </a:extLst>
          </p:cNvPr>
          <p:cNvSpPr txBox="1">
            <a:spLocks/>
          </p:cNvSpPr>
          <p:nvPr/>
        </p:nvSpPr>
        <p:spPr>
          <a:xfrm>
            <a:off x="10460892" y="5126224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49937E-356D-41F4-A82D-D1032F8429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937" y="5187175"/>
            <a:ext cx="1317597" cy="13528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A2D54-BBEF-4A5B-87DC-91D517C18B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59" y="5305149"/>
            <a:ext cx="3078977" cy="12348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305E770F-8C22-42C4-9BF1-7D025A4DCCF7}"/>
              </a:ext>
            </a:extLst>
          </p:cNvPr>
          <p:cNvSpPr txBox="1">
            <a:spLocks/>
          </p:cNvSpPr>
          <p:nvPr/>
        </p:nvSpPr>
        <p:spPr>
          <a:xfrm>
            <a:off x="6179426" y="5738096"/>
            <a:ext cx="2059380" cy="61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РРЦ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2 990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ECC253-9580-4552-8A04-A731ACCD3F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474" l="245" r="99265">
                        <a14:foregroundMark x1="980" y1="64211" x2="980" y2="64211"/>
                        <a14:foregroundMark x1="18260" y1="11842" x2="18260" y2="11842"/>
                        <a14:foregroundMark x1="95343" y1="21579" x2="95343" y2="21579"/>
                        <a14:foregroundMark x1="19363" y1="10000" x2="19363" y2="10000"/>
                        <a14:foregroundMark x1="980" y1="65526" x2="980" y2="65526"/>
                        <a14:foregroundMark x1="613" y1="98158" x2="613" y2="98158"/>
                        <a14:foregroundMark x1="99265" y1="99474" x2="99265" y2="99474"/>
                        <a14:foregroundMark x1="613" y1="98684" x2="613" y2="98684"/>
                        <a14:foregroundMark x1="1838" y1="95000" x2="1838" y2="95000"/>
                        <a14:foregroundMark x1="245" y1="71316" x2="245" y2="7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031" y="5405420"/>
            <a:ext cx="2384793" cy="1457717"/>
          </a:xfrm>
          <a:prstGeom prst="rect">
            <a:avLst/>
          </a:prstGeom>
          <a:effectLst>
            <a:outerShdw blurRad="50800" dist="38100" algn="l" rotWithShape="0">
              <a:schemeClr val="tx1">
                <a:lumMod val="95000"/>
                <a:alpha val="69000"/>
              </a:scheme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E269BE2-367F-42CC-9076-4C778F3D571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417D54-22AC-4887-B6FA-324B88DB9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186" y="650360"/>
            <a:ext cx="4366878" cy="4302164"/>
          </a:xfrm>
          <a:prstGeom prst="rect">
            <a:avLst/>
          </a:prstGeom>
        </p:spPr>
      </p:pic>
      <p:sp>
        <p:nvSpPr>
          <p:cNvPr id="12" name="Пятно 2 305">
            <a:extLst>
              <a:ext uri="{FF2B5EF4-FFF2-40B4-BE49-F238E27FC236}">
                <a16:creationId xmlns:a16="http://schemas.microsoft.com/office/drawing/2014/main" id="{11096865-5149-4414-A9EF-7EDFCD54AA00}"/>
              </a:ext>
            </a:extLst>
          </p:cNvPr>
          <p:cNvSpPr/>
          <p:nvPr/>
        </p:nvSpPr>
        <p:spPr>
          <a:xfrm>
            <a:off x="7644060" y="35963"/>
            <a:ext cx="1422554" cy="663825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36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strike="noStrike" spc="-1" dirty="0">
                <a:latin typeface="Times New Roman"/>
              </a:rPr>
              <a:t>new</a:t>
            </a:r>
            <a:endParaRPr lang="ru-RU" sz="2000" b="1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8407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D39DC9-AD85-46F4-B7F6-793AF79158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474" l="245" r="99265">
                        <a14:foregroundMark x1="980" y1="64211" x2="980" y2="64211"/>
                        <a14:foregroundMark x1="18260" y1="11842" x2="18260" y2="11842"/>
                        <a14:foregroundMark x1="95343" y1="21579" x2="95343" y2="21579"/>
                        <a14:foregroundMark x1="19363" y1="10000" x2="19363" y2="10000"/>
                        <a14:foregroundMark x1="980" y1="65526" x2="980" y2="65526"/>
                        <a14:foregroundMark x1="613" y1="98158" x2="613" y2="98158"/>
                        <a14:foregroundMark x1="99265" y1="99474" x2="99265" y2="99474"/>
                        <a14:foregroundMark x1="613" y1="98684" x2="613" y2="98684"/>
                        <a14:foregroundMark x1="1838" y1="95000" x2="1838" y2="95000"/>
                        <a14:foregroundMark x1="245" y1="71316" x2="245" y2="71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031" y="5405420"/>
            <a:ext cx="2384793" cy="1457717"/>
          </a:xfrm>
          <a:prstGeom prst="rect">
            <a:avLst/>
          </a:prstGeom>
          <a:effectLst>
            <a:outerShdw blurRad="50800" dist="38100" algn="l" rotWithShape="0">
              <a:schemeClr val="tx1">
                <a:lumMod val="95000"/>
                <a:alpha val="69000"/>
              </a:schemeClr>
            </a:outerShdw>
          </a:effectLst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F6A6C7C-2847-4117-9325-34F22F3AD06C}"/>
              </a:ext>
            </a:extLst>
          </p:cNvPr>
          <p:cNvSpPr txBox="1">
            <a:spLocks/>
          </p:cNvSpPr>
          <p:nvPr/>
        </p:nvSpPr>
        <p:spPr>
          <a:xfrm>
            <a:off x="8126968" y="6479050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78C1EE28-3C96-4A82-8B7D-6289666C5F38}"/>
              </a:ext>
            </a:extLst>
          </p:cNvPr>
          <p:cNvSpPr txBox="1">
            <a:spLocks/>
          </p:cNvSpPr>
          <p:nvPr/>
        </p:nvSpPr>
        <p:spPr>
          <a:xfrm>
            <a:off x="2162726" y="1096692"/>
            <a:ext cx="2136672" cy="437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EE6408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D4BE9EE9-7FC4-47E9-B05E-362F6E298FCA}"/>
              </a:ext>
            </a:extLst>
          </p:cNvPr>
          <p:cNvSpPr txBox="1">
            <a:spLocks/>
          </p:cNvSpPr>
          <p:nvPr/>
        </p:nvSpPr>
        <p:spPr>
          <a:xfrm>
            <a:off x="7559833" y="1110040"/>
            <a:ext cx="2136672" cy="437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EL6408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4B3007-0933-408B-B9A6-43162F2B1A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329" y="1664431"/>
            <a:ext cx="3586904" cy="3367177"/>
          </a:xfrm>
          <a:prstGeom prst="rect">
            <a:avLst/>
          </a:prstGeom>
        </p:spPr>
      </p:pic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9D7CBBCF-BE0C-43A9-BA7A-163E2CF0A016}"/>
              </a:ext>
            </a:extLst>
          </p:cNvPr>
          <p:cNvSpPr txBox="1">
            <a:spLocks/>
          </p:cNvSpPr>
          <p:nvPr/>
        </p:nvSpPr>
        <p:spPr>
          <a:xfrm>
            <a:off x="1901962" y="5318696"/>
            <a:ext cx="2230788" cy="61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РРЦ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39 990</a:t>
            </a: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F24652B9-82CD-4DA7-A93A-A0F026D9CBD7}"/>
              </a:ext>
            </a:extLst>
          </p:cNvPr>
          <p:cNvSpPr txBox="1">
            <a:spLocks/>
          </p:cNvSpPr>
          <p:nvPr/>
        </p:nvSpPr>
        <p:spPr>
          <a:xfrm>
            <a:off x="7357943" y="5353395"/>
            <a:ext cx="2384793" cy="61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РРЦ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3 990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930EC2-8952-4828-AAEA-9E3DB05114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254276"/>
            <a:ext cx="2209800" cy="3038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A71DBF-9B7C-4D80-96BD-6D78E27C7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966" y="1767384"/>
            <a:ext cx="3213955" cy="3173732"/>
          </a:xfrm>
          <a:prstGeom prst="rect">
            <a:avLst/>
          </a:prstGeom>
        </p:spPr>
      </p:pic>
      <p:sp>
        <p:nvSpPr>
          <p:cNvPr id="12" name="Пятно 2 305">
            <a:extLst>
              <a:ext uri="{FF2B5EF4-FFF2-40B4-BE49-F238E27FC236}">
                <a16:creationId xmlns:a16="http://schemas.microsoft.com/office/drawing/2014/main" id="{B82D1595-13C1-411C-A871-C49DE8483A7C}"/>
              </a:ext>
            </a:extLst>
          </p:cNvPr>
          <p:cNvSpPr/>
          <p:nvPr/>
        </p:nvSpPr>
        <p:spPr>
          <a:xfrm>
            <a:off x="2249839" y="316347"/>
            <a:ext cx="1422554" cy="663825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36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strike="noStrike" spc="-1" dirty="0">
                <a:latin typeface="Times New Roman"/>
              </a:rPr>
              <a:t>new</a:t>
            </a:r>
            <a:endParaRPr lang="ru-RU" sz="2000" b="1" strike="noStrike" spc="-1" dirty="0">
              <a:latin typeface="Times New Roman"/>
            </a:endParaRPr>
          </a:p>
        </p:txBody>
      </p:sp>
      <p:sp>
        <p:nvSpPr>
          <p:cNvPr id="13" name="Пятно 2 305">
            <a:extLst>
              <a:ext uri="{FF2B5EF4-FFF2-40B4-BE49-F238E27FC236}">
                <a16:creationId xmlns:a16="http://schemas.microsoft.com/office/drawing/2014/main" id="{8511F70F-DA67-4683-96A8-5AD97345ECBC}"/>
              </a:ext>
            </a:extLst>
          </p:cNvPr>
          <p:cNvSpPr/>
          <p:nvPr/>
        </p:nvSpPr>
        <p:spPr>
          <a:xfrm>
            <a:off x="7620548" y="329476"/>
            <a:ext cx="1422554" cy="663825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360" tIns="0" rIns="0" bIns="0" anchor="t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strike="noStrike" spc="-1" dirty="0">
                <a:latin typeface="Times New Roman"/>
              </a:rPr>
              <a:t>new</a:t>
            </a:r>
            <a:endParaRPr lang="ru-RU" sz="2000" b="1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6215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BC83BA-0070-4D72-9EE2-1DDB07807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8242" y="-3"/>
            <a:ext cx="12166877" cy="5149518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38840" y="581717"/>
            <a:ext cx="60293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ru-RU" sz="1600" b="1" dirty="0">
                <a:latin typeface="FuturaLightCTT" pitchFamily="2" charset="0"/>
              </a:rPr>
              <a:t>78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ru-RU" sz="1600" b="1" dirty="0">
                <a:latin typeface="FuturaLightCTT" pitchFamily="2" charset="0"/>
              </a:rPr>
              <a:t>8 - свет, размораживание, нижний нагрев, нижний + верхний нагрев, гриль, гриль + конвекция, двойной гриль + конвекция</a:t>
            </a: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утапливаемые переключатели 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dirty="0">
                <a:latin typeface="FuturaLightCTT" pitchFamily="2" charset="0"/>
              </a:rPr>
              <a:t>LOW-E(</a:t>
            </a:r>
            <a:r>
              <a:rPr lang="ru-RU" sz="1600" dirty="0">
                <a:latin typeface="FuturaLightCTT" pitchFamily="2" charset="0"/>
              </a:rPr>
              <a:t>Энергосберегающее стекло) 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Стекла – </a:t>
            </a:r>
            <a:r>
              <a:rPr lang="en-US" sz="1600" b="1" dirty="0">
                <a:latin typeface="FuturaLightCTT" pitchFamily="2" charset="0"/>
              </a:rPr>
              <a:t>SCHOTT CERAN</a:t>
            </a:r>
            <a:endParaRPr lang="ru-RU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</a:t>
            </a:r>
            <a:r>
              <a:rPr lang="ru-RU" sz="1600" b="1" dirty="0">
                <a:latin typeface="FuturaLightCTT" pitchFamily="2" charset="0"/>
              </a:rPr>
              <a:t>Хромированные и Телескопические направляющие</a:t>
            </a: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противень с антипригарным покрытием, 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</a:t>
            </a:r>
            <a:r>
              <a:rPr lang="en-US" sz="1600" dirty="0">
                <a:latin typeface="FuturaLightCTT" pitchFamily="2" charset="0"/>
              </a:rPr>
              <a:t> </a:t>
            </a:r>
            <a:r>
              <a:rPr lang="ru-RU" sz="1600" dirty="0">
                <a:latin typeface="FuturaLightCTT" pitchFamily="2" charset="0"/>
              </a:rPr>
              <a:t>и переключателей: черная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6048032" y="202767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EY6418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447A829D-E8AA-47CA-A1F8-FA85C877AB16}"/>
              </a:ext>
            </a:extLst>
          </p:cNvPr>
          <p:cNvSpPr txBox="1">
            <a:spLocks/>
          </p:cNvSpPr>
          <p:nvPr/>
        </p:nvSpPr>
        <p:spPr>
          <a:xfrm>
            <a:off x="6120084" y="5666177"/>
            <a:ext cx="2670460" cy="610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РРЦ: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  <a:cs typeface="Arial" panose="020B0604020202020204" pitchFamily="34" charset="0"/>
              </a:rPr>
              <a:t>54 990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5D39DC9-AD85-46F4-B7F6-793AF7915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5031" y="5414959"/>
            <a:ext cx="2384793" cy="1457717"/>
          </a:xfrm>
          <a:prstGeom prst="rect">
            <a:avLst/>
          </a:prstGeom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F6A6C7C-2847-4117-9325-34F22F3AD06C}"/>
              </a:ext>
            </a:extLst>
          </p:cNvPr>
          <p:cNvSpPr txBox="1">
            <a:spLocks/>
          </p:cNvSpPr>
          <p:nvPr/>
        </p:nvSpPr>
        <p:spPr>
          <a:xfrm>
            <a:off x="10460892" y="5126224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Стекла дверцы</a:t>
            </a:r>
          </a:p>
          <a:p>
            <a:pPr algn="l"/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2E5707-32D0-4071-A5C3-E27D008C52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31" y="519109"/>
            <a:ext cx="4950795" cy="44976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49937E-356D-41F4-A82D-D1032F842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67" y="5305149"/>
            <a:ext cx="1317597" cy="13528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A2D54-BBEF-4A5B-87DC-91D517C18B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08" y="5305149"/>
            <a:ext cx="3078977" cy="123485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914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pic>
        <p:nvPicPr>
          <p:cNvPr id="14" name="Resim 15">
            <a:extLst>
              <a:ext uri="{FF2B5EF4-FFF2-40B4-BE49-F238E27FC236}">
                <a16:creationId xmlns:a16="http://schemas.microsoft.com/office/drawing/2014/main" id="{94DE27CA-1346-4367-B017-8679BB2B3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84" y="3535734"/>
            <a:ext cx="3303118" cy="2563592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645579" y="70147"/>
            <a:ext cx="1437596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EL6418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538780" y="3458850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EG6418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318A93-D47D-4D5B-9A1A-6C8A4D8E4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792" y="356074"/>
            <a:ext cx="2228302" cy="2190747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739713D4-79F4-4964-9E4C-C4E06AE0F998}"/>
              </a:ext>
            </a:extLst>
          </p:cNvPr>
          <p:cNvSpPr txBox="1">
            <a:spLocks/>
          </p:cNvSpPr>
          <p:nvPr/>
        </p:nvSpPr>
        <p:spPr>
          <a:xfrm>
            <a:off x="9531272" y="2598858"/>
            <a:ext cx="1548724" cy="35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РРЦ: 59 990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FB4847D0-9F8A-4DD5-9C50-D561967641E1}"/>
              </a:ext>
            </a:extLst>
          </p:cNvPr>
          <p:cNvSpPr txBox="1">
            <a:spLocks/>
          </p:cNvSpPr>
          <p:nvPr/>
        </p:nvSpPr>
        <p:spPr>
          <a:xfrm>
            <a:off x="9538780" y="5984575"/>
            <a:ext cx="1548724" cy="35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РРЦ: 59 990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4C020E-B875-4377-9106-B35EE849B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67" y="0"/>
            <a:ext cx="9164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9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F19100-7779-43FC-951B-11D49564D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8242" y="-3"/>
            <a:ext cx="12166877" cy="5149518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1D5581-E5A8-4C25-9CBD-DD18993C0714}"/>
              </a:ext>
            </a:extLst>
          </p:cNvPr>
          <p:cNvSpPr txBox="1"/>
          <p:nvPr/>
        </p:nvSpPr>
        <p:spPr>
          <a:xfrm>
            <a:off x="6032689" y="601246"/>
            <a:ext cx="606324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FuturaLightCTT" pitchFamily="2" charset="0"/>
              </a:rPr>
              <a:t>Объем камеры духового шкафа: </a:t>
            </a:r>
            <a:r>
              <a:rPr lang="en-US" sz="1600" b="1" dirty="0">
                <a:latin typeface="FuturaLightCTT" pitchFamily="2" charset="0"/>
              </a:rPr>
              <a:t>8</a:t>
            </a:r>
            <a:r>
              <a:rPr lang="ru-RU" sz="1600" b="1" dirty="0">
                <a:latin typeface="FuturaLightCTT" pitchFamily="2" charset="0"/>
              </a:rPr>
              <a:t>1 л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Мультифункциональная духовка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режимов работы: </a:t>
            </a:r>
            <a:r>
              <a:rPr lang="en-US" sz="1600" b="1" dirty="0">
                <a:latin typeface="FuturaLightCTT" pitchFamily="2" charset="0"/>
              </a:rPr>
              <a:t>10</a:t>
            </a:r>
            <a:r>
              <a:rPr lang="ru-RU" sz="1600" b="1" dirty="0">
                <a:latin typeface="FuturaLightCTT" pitchFamily="2" charset="0"/>
              </a:rPr>
              <a:t> - свет, размораживание, нижний нагрев, нижний + верхний нагрев, гриль, гриль + конвекция, двойной гриль + конвекция, нижний нагрев + кольцевой нагреватель, фритюр. 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Программируемый таймер с автоотключением</a:t>
            </a:r>
          </a:p>
          <a:p>
            <a:r>
              <a:rPr lang="ru-RU" sz="1600" dirty="0">
                <a:latin typeface="FuturaLightCTT" pitchFamily="2" charset="0"/>
              </a:rPr>
              <a:t>• Управление: </a:t>
            </a:r>
            <a:r>
              <a:rPr lang="ru-RU" sz="1600" b="1" dirty="0">
                <a:latin typeface="FuturaLightCTT" pitchFamily="2" charset="0"/>
              </a:rPr>
              <a:t>утапливаемые переключатели</a:t>
            </a:r>
          </a:p>
          <a:p>
            <a:r>
              <a:rPr lang="ru-RU" sz="1600" dirty="0">
                <a:latin typeface="FuturaLightCTT" pitchFamily="2" charset="0"/>
              </a:rPr>
              <a:t>• Очистка камеры духовки: эмаль легкой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Количество стёкол дверцы: 2</a:t>
            </a:r>
          </a:p>
          <a:p>
            <a:r>
              <a:rPr lang="ru-RU" sz="1600" dirty="0">
                <a:latin typeface="FuturaLightCTT" pitchFamily="2" charset="0"/>
              </a:rPr>
              <a:t>• Внутреннее стекло </a:t>
            </a:r>
            <a:r>
              <a:rPr lang="en-US" sz="1600" b="1" dirty="0">
                <a:latin typeface="FuturaLightCTT" pitchFamily="2" charset="0"/>
              </a:rPr>
              <a:t>LOW-E</a:t>
            </a:r>
            <a:r>
              <a:rPr lang="ru-RU" sz="1600" b="1" dirty="0">
                <a:latin typeface="FuturaLightCTT" pitchFamily="2" charset="0"/>
              </a:rPr>
              <a:t> </a:t>
            </a:r>
            <a:r>
              <a:rPr lang="en-US" sz="1600" b="1" dirty="0">
                <a:latin typeface="FuturaLightCTT" pitchFamily="2" charset="0"/>
              </a:rPr>
              <a:t>(</a:t>
            </a:r>
            <a:r>
              <a:rPr lang="ru-RU" sz="1600" b="1" dirty="0">
                <a:latin typeface="FuturaLightCTT" pitchFamily="2" charset="0"/>
              </a:rPr>
              <a:t>Энергосберегающее стекло) 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Внутреннее съёмное стекло лёгкой очистки</a:t>
            </a: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Стекла – </a:t>
            </a:r>
            <a:r>
              <a:rPr lang="en-US" sz="1600" b="1" dirty="0">
                <a:latin typeface="FuturaLightCTT" pitchFamily="2" charset="0"/>
              </a:rPr>
              <a:t>SCHOTT CERAN</a:t>
            </a:r>
            <a:endParaRPr lang="ru-RU" sz="1600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</a:t>
            </a:r>
            <a:r>
              <a:rPr lang="ru-RU" sz="1600" b="1" dirty="0">
                <a:latin typeface="FuturaLightCTT" pitchFamily="2" charset="0"/>
              </a:rPr>
              <a:t>Хромированные и Телескопические направляющие</a:t>
            </a:r>
            <a:endParaRPr lang="en-US" sz="1600" b="1" dirty="0">
              <a:latin typeface="FuturaLightCTT" pitchFamily="2" charset="0"/>
            </a:endParaRPr>
          </a:p>
          <a:p>
            <a:r>
              <a:rPr lang="ru-RU" sz="1600" dirty="0">
                <a:latin typeface="FuturaLightCTT" pitchFamily="2" charset="0"/>
              </a:rPr>
              <a:t>• </a:t>
            </a:r>
            <a:r>
              <a:rPr lang="ru-RU" sz="1600" b="1" dirty="0">
                <a:latin typeface="FuturaLightCTT" pitchFamily="2" charset="0"/>
              </a:rPr>
              <a:t>Технология мягкого закрывания дверцы</a:t>
            </a:r>
          </a:p>
          <a:p>
            <a:r>
              <a:rPr lang="ru-RU" sz="1600" dirty="0">
                <a:latin typeface="FuturaLightCTT" pitchFamily="2" charset="0"/>
              </a:rPr>
              <a:t>• Комплектация: 1 стандартный +1 глубокий противень с</a:t>
            </a:r>
          </a:p>
          <a:p>
            <a:r>
              <a:rPr lang="ru-RU" sz="1600" dirty="0">
                <a:latin typeface="FuturaLightCTT" pitchFamily="2" charset="0"/>
              </a:rPr>
              <a:t>антипригарным покрытием, </a:t>
            </a:r>
            <a:r>
              <a:rPr lang="en-US" sz="1600" dirty="0" err="1">
                <a:latin typeface="FuturaLightCTT" pitchFamily="2" charset="0"/>
              </a:rPr>
              <a:t>FryArt</a:t>
            </a:r>
            <a:r>
              <a:rPr lang="en-US" sz="1600" dirty="0">
                <a:latin typeface="FuturaLightCTT" pitchFamily="2" charset="0"/>
              </a:rPr>
              <a:t> Tray, </a:t>
            </a:r>
            <a:r>
              <a:rPr lang="ru-RU" sz="1600" dirty="0">
                <a:latin typeface="FuturaLightCTT" pitchFamily="2" charset="0"/>
              </a:rPr>
              <a:t>хромированная решётка </a:t>
            </a:r>
          </a:p>
          <a:p>
            <a:r>
              <a:rPr lang="ru-RU" sz="1600" dirty="0">
                <a:latin typeface="FuturaLightCTT" pitchFamily="2" charset="0"/>
              </a:rPr>
              <a:t>• Материал панели управления: стекло</a:t>
            </a:r>
          </a:p>
          <a:p>
            <a:r>
              <a:rPr lang="ru-RU" sz="1600" dirty="0">
                <a:latin typeface="FuturaLightCTT" pitchFamily="2" charset="0"/>
              </a:rPr>
              <a:t>• Цвет ручки: нержавеющая сталь</a:t>
            </a:r>
          </a:p>
          <a:p>
            <a:endParaRPr lang="ru-RU" sz="1600" dirty="0">
              <a:effectLst/>
              <a:latin typeface="FuturaLightCT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5990111" y="222296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EY6438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D77C8EF4-0C6F-4560-89C2-0C6644E6EC62}"/>
              </a:ext>
            </a:extLst>
          </p:cNvPr>
          <p:cNvSpPr txBox="1">
            <a:spLocks/>
          </p:cNvSpPr>
          <p:nvPr/>
        </p:nvSpPr>
        <p:spPr>
          <a:xfrm>
            <a:off x="6004989" y="5760391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РРЦ: 68 990</a:t>
            </a:r>
          </a:p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987A42-63F4-4628-AF48-006F39796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042" y="5501616"/>
            <a:ext cx="2200381" cy="1344994"/>
          </a:xfrm>
          <a:prstGeom prst="rect">
            <a:avLst/>
          </a:prstGeom>
        </p:spPr>
      </p:pic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4704723F-98FD-4B68-8385-E94ED0F15AE9}"/>
              </a:ext>
            </a:extLst>
          </p:cNvPr>
          <p:cNvSpPr txBox="1">
            <a:spLocks/>
          </p:cNvSpPr>
          <p:nvPr/>
        </p:nvSpPr>
        <p:spPr>
          <a:xfrm>
            <a:off x="9929451" y="5219820"/>
            <a:ext cx="2670460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 ExtraLight DEMO" panose="00000400000000000000" pitchFamily="2" charset="0"/>
              </a:rPr>
              <a:t>Стекла дверцы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Mont ExtraLight DEMO" panose="00000400000000000000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C49085-5FD5-4E28-9649-9B39BBAAD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769" y="5370050"/>
            <a:ext cx="1307147" cy="13449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2180DD-2DA0-4B35-B04B-576541545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69" y="5598770"/>
            <a:ext cx="3526716" cy="10811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A3C289-E2AC-4257-813E-3FD037EB1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8" y="479701"/>
            <a:ext cx="4824917" cy="453885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99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BD234849-98D1-4198-A7A3-6E49685B827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9824" y="0"/>
            <a:ext cx="202177" cy="6858000"/>
          </a:xfrm>
          <a:prstGeom prst="rect">
            <a:avLst/>
          </a:prstGeom>
        </p:spPr>
      </p:pic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868915" y="48668"/>
            <a:ext cx="2136672" cy="757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EL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6438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D702733F-42E3-4CDA-A3FC-665DE3221772}"/>
              </a:ext>
            </a:extLst>
          </p:cNvPr>
          <p:cNvSpPr txBox="1">
            <a:spLocks/>
          </p:cNvSpPr>
          <p:nvPr/>
        </p:nvSpPr>
        <p:spPr>
          <a:xfrm>
            <a:off x="9868915" y="3382055"/>
            <a:ext cx="2136672" cy="354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SLB EG6438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20" name="Resim 26">
            <a:extLst>
              <a:ext uri="{FF2B5EF4-FFF2-40B4-BE49-F238E27FC236}">
                <a16:creationId xmlns:a16="http://schemas.microsoft.com/office/drawing/2014/main" id="{6E7EAAB0-4BD4-4293-9986-740653DEE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26" y="170522"/>
            <a:ext cx="3524919" cy="2681528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21" name="Resim 27">
            <a:extLst>
              <a:ext uri="{FF2B5EF4-FFF2-40B4-BE49-F238E27FC236}">
                <a16:creationId xmlns:a16="http://schemas.microsoft.com/office/drawing/2014/main" id="{D81E23E8-0AEE-4677-84CC-7A7BAC095F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26" y="3429000"/>
            <a:ext cx="3522374" cy="2760759"/>
          </a:xfrm>
          <a:prstGeom prst="rect">
            <a:avLst/>
          </a:prstGeom>
          <a:effectLst>
            <a:outerShdw blurRad="63500" dist="38100" dir="18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8BBEE0C4-900A-40D3-8F7E-BA5D9B76159F}"/>
              </a:ext>
            </a:extLst>
          </p:cNvPr>
          <p:cNvSpPr txBox="1">
            <a:spLocks/>
          </p:cNvSpPr>
          <p:nvPr/>
        </p:nvSpPr>
        <p:spPr>
          <a:xfrm>
            <a:off x="9953602" y="2744656"/>
            <a:ext cx="1548724" cy="35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Под заказ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89D7B588-85BC-4769-8B2D-EF7243ACD5DA}"/>
              </a:ext>
            </a:extLst>
          </p:cNvPr>
          <p:cNvSpPr txBox="1">
            <a:spLocks/>
          </p:cNvSpPr>
          <p:nvPr/>
        </p:nvSpPr>
        <p:spPr>
          <a:xfrm>
            <a:off x="9833573" y="6129492"/>
            <a:ext cx="1548724" cy="35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LightCTT" pitchFamily="2" charset="0"/>
              </a:rPr>
              <a:t>РРЦ: 69 990</a:t>
            </a:r>
          </a:p>
          <a:p>
            <a:pPr algn="l"/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uturaLightCT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BD64DB-1B43-4E46-95DD-06D993F83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732" y="0"/>
            <a:ext cx="9476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004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10091</TotalTime>
  <Words>1251</Words>
  <Application>Microsoft Office PowerPoint</Application>
  <PresentationFormat>Широкоэкранный</PresentationFormat>
  <Paragraphs>215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Times New Roman</vt:lpstr>
      <vt:lpstr>Arial MT</vt:lpstr>
      <vt:lpstr>FuturaLightCTT</vt:lpstr>
      <vt:lpstr>Calibri Light</vt:lpstr>
      <vt:lpstr>Mont ExtraLight DEMO</vt:lpstr>
      <vt:lpstr>Mont Thin</vt:lpstr>
      <vt:lpstr>Calibri</vt:lpstr>
      <vt:lpstr>Arial Narrow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 Ov</dc:creator>
  <cp:lastModifiedBy>Александр Шавыркин</cp:lastModifiedBy>
  <cp:revision>510</cp:revision>
  <dcterms:created xsi:type="dcterms:W3CDTF">2023-05-17T12:46:22Z</dcterms:created>
  <dcterms:modified xsi:type="dcterms:W3CDTF">2024-03-29T08:04:31Z</dcterms:modified>
</cp:coreProperties>
</file>